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56" r:id="rId3"/>
    <p:sldId id="304" r:id="rId4"/>
    <p:sldId id="300" r:id="rId5"/>
    <p:sldId id="301" r:id="rId6"/>
    <p:sldId id="303" r:id="rId7"/>
    <p:sldId id="294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81" r:id="rId18"/>
    <p:sldId id="295" r:id="rId19"/>
    <p:sldId id="268" r:id="rId20"/>
    <p:sldId id="278" r:id="rId21"/>
    <p:sldId id="269" r:id="rId22"/>
    <p:sldId id="270" r:id="rId23"/>
    <p:sldId id="271" r:id="rId24"/>
    <p:sldId id="280" r:id="rId25"/>
    <p:sldId id="296" r:id="rId26"/>
    <p:sldId id="279" r:id="rId27"/>
    <p:sldId id="277" r:id="rId28"/>
    <p:sldId id="292" r:id="rId29"/>
    <p:sldId id="276" r:id="rId30"/>
    <p:sldId id="275" r:id="rId31"/>
    <p:sldId id="274" r:id="rId32"/>
    <p:sldId id="273" r:id="rId33"/>
    <p:sldId id="272" r:id="rId34"/>
    <p:sldId id="291" r:id="rId35"/>
    <p:sldId id="290" r:id="rId36"/>
    <p:sldId id="308" r:id="rId37"/>
    <p:sldId id="305" r:id="rId38"/>
    <p:sldId id="310" r:id="rId39"/>
    <p:sldId id="311" r:id="rId40"/>
    <p:sldId id="312" r:id="rId41"/>
    <p:sldId id="307" r:id="rId42"/>
    <p:sldId id="289" r:id="rId43"/>
    <p:sldId id="314" r:id="rId44"/>
    <p:sldId id="315" r:id="rId45"/>
    <p:sldId id="316" r:id="rId46"/>
    <p:sldId id="257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2" d="100"/>
          <a:sy n="112" d="100"/>
        </p:scale>
        <p:origin x="-94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DA3E-00F5-4A3D-9B11-B4AC3F3E0324}" type="datetimeFigureOut">
              <a:rPr lang="en-US" smtClean="0"/>
              <a:pPr/>
              <a:t>5/2/2014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12A1-837E-4B06-A6CF-7B9616B56B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DA3E-00F5-4A3D-9B11-B4AC3F3E0324}" type="datetimeFigureOut">
              <a:rPr lang="en-US" smtClean="0"/>
              <a:pPr/>
              <a:t>5/2/2014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12A1-837E-4B06-A6CF-7B9616B56B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DA3E-00F5-4A3D-9B11-B4AC3F3E0324}" type="datetimeFigureOut">
              <a:rPr lang="en-US" smtClean="0"/>
              <a:pPr/>
              <a:t>5/2/2014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12A1-837E-4B06-A6CF-7B9616B56B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DA3E-00F5-4A3D-9B11-B4AC3F3E0324}" type="datetimeFigureOut">
              <a:rPr lang="en-US" smtClean="0"/>
              <a:pPr/>
              <a:t>5/2/2014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12A1-837E-4B06-A6CF-7B9616B56B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DA3E-00F5-4A3D-9B11-B4AC3F3E0324}" type="datetimeFigureOut">
              <a:rPr lang="en-US" smtClean="0"/>
              <a:pPr/>
              <a:t>5/2/2014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12A1-837E-4B06-A6CF-7B9616B56B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DA3E-00F5-4A3D-9B11-B4AC3F3E0324}" type="datetimeFigureOut">
              <a:rPr lang="en-US" smtClean="0"/>
              <a:pPr/>
              <a:t>5/2/2014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12A1-837E-4B06-A6CF-7B9616B56B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DA3E-00F5-4A3D-9B11-B4AC3F3E0324}" type="datetimeFigureOut">
              <a:rPr lang="en-US" smtClean="0"/>
              <a:pPr/>
              <a:t>5/2/2014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12A1-837E-4B06-A6CF-7B9616B56B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DA3E-00F5-4A3D-9B11-B4AC3F3E0324}" type="datetimeFigureOut">
              <a:rPr lang="en-US" smtClean="0"/>
              <a:pPr/>
              <a:t>5/2/2014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12A1-837E-4B06-A6CF-7B9616B56B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DA3E-00F5-4A3D-9B11-B4AC3F3E0324}" type="datetimeFigureOut">
              <a:rPr lang="en-US" smtClean="0"/>
              <a:pPr/>
              <a:t>5/2/2014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12A1-837E-4B06-A6CF-7B9616B56B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DA3E-00F5-4A3D-9B11-B4AC3F3E0324}" type="datetimeFigureOut">
              <a:rPr lang="en-US" smtClean="0"/>
              <a:pPr/>
              <a:t>5/2/2014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12A1-837E-4B06-A6CF-7B9616B56B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DA3E-00F5-4A3D-9B11-B4AC3F3E0324}" type="datetimeFigureOut">
              <a:rPr lang="en-US" smtClean="0"/>
              <a:pPr/>
              <a:t>5/2/2014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12A1-837E-4B06-A6CF-7B9616B56B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1DA3E-00F5-4A3D-9B11-B4AC3F3E0324}" type="datetimeFigureOut">
              <a:rPr lang="en-US" smtClean="0"/>
              <a:pPr/>
              <a:t>5/2/2014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412A1-837E-4B06-A6CF-7B9616B56B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457200"/>
            <a:ext cx="5305425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Training Support Division</a:t>
            </a:r>
          </a:p>
        </p:txBody>
      </p:sp>
      <p:pic>
        <p:nvPicPr>
          <p:cNvPr id="5123" name="Picture 5" descr="TSD Log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1524000"/>
            <a:ext cx="3657600" cy="267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990600" y="5105400"/>
            <a:ext cx="7162800" cy="1828800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Building 2238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Phone: 760-725-6139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mcb_campen_tsd_trg_dev@nmci.usmc.mil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Burqa</a:t>
            </a:r>
            <a:endParaRPr lang="en-US" dirty="0"/>
          </a:p>
        </p:txBody>
      </p:sp>
      <p:pic>
        <p:nvPicPr>
          <p:cNvPr id="4" name="Content Placeholder 3" descr="Burqa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743200" y="1600200"/>
            <a:ext cx="3657600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Dishadasha</a:t>
            </a:r>
            <a:r>
              <a:rPr lang="en-US" dirty="0" smtClean="0"/>
              <a:t> (Man Dress)</a:t>
            </a:r>
            <a:endParaRPr lang="en-US" dirty="0"/>
          </a:p>
        </p:txBody>
      </p:sp>
      <p:pic>
        <p:nvPicPr>
          <p:cNvPr id="6" name="Content Placeholder 5" descr="Dishadasha%20(White,%20Tan,%20Gray)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895600" y="2277269"/>
            <a:ext cx="2867025" cy="38949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Egal</a:t>
            </a:r>
            <a:endParaRPr lang="en-US" dirty="0"/>
          </a:p>
        </p:txBody>
      </p:sp>
      <p:pic>
        <p:nvPicPr>
          <p:cNvPr id="4" name="Content Placeholder 3" descr="Egal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590800" y="2910680"/>
            <a:ext cx="3171825" cy="27281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Hijab</a:t>
            </a:r>
            <a:endParaRPr lang="en-US" dirty="0"/>
          </a:p>
        </p:txBody>
      </p:sp>
      <p:pic>
        <p:nvPicPr>
          <p:cNvPr id="4" name="Content Placeholder 3" descr="Hijab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362200" y="1600200"/>
            <a:ext cx="390795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Iraqi Police Uniform</a:t>
            </a:r>
            <a:endParaRPr lang="en-US" dirty="0"/>
          </a:p>
        </p:txBody>
      </p:sp>
      <p:pic>
        <p:nvPicPr>
          <p:cNvPr id="6" name="Content Placeholder 5" descr="Iraqi%20Police%20Uniform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743200" y="1676401"/>
            <a:ext cx="3019425" cy="37726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Kaffiyeh</a:t>
            </a:r>
            <a:r>
              <a:rPr lang="en-US" dirty="0" smtClean="0"/>
              <a:t> (Scarf)</a:t>
            </a:r>
            <a:endParaRPr lang="en-US" dirty="0"/>
          </a:p>
        </p:txBody>
      </p:sp>
      <p:pic>
        <p:nvPicPr>
          <p:cNvPr id="4" name="Content Placeholder 3" descr="Kaffiyeh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743200" y="2905919"/>
            <a:ext cx="3019425" cy="28090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Pakol</a:t>
            </a:r>
            <a:endParaRPr lang="en-US" dirty="0"/>
          </a:p>
        </p:txBody>
      </p:sp>
      <p:pic>
        <p:nvPicPr>
          <p:cNvPr id="4" name="Content Placeholder 3" descr="Pakol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167062" y="2529681"/>
            <a:ext cx="2809875" cy="2667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Shimagh</a:t>
            </a:r>
            <a:r>
              <a:rPr lang="en-US" dirty="0" smtClean="0"/>
              <a:t> (Head Scarf)</a:t>
            </a:r>
            <a:endParaRPr lang="en-US" dirty="0"/>
          </a:p>
        </p:txBody>
      </p:sp>
      <p:pic>
        <p:nvPicPr>
          <p:cNvPr id="6" name="Content Placeholder 5" descr="Shimagh%20(headscarf)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381375" y="2729706"/>
            <a:ext cx="2381250" cy="2266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IED /Mines/ Ammunition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Briefcase Bomb</a:t>
            </a:r>
            <a:endParaRPr lang="en-US" dirty="0"/>
          </a:p>
        </p:txBody>
      </p:sp>
      <p:pic>
        <p:nvPicPr>
          <p:cNvPr id="6" name="Content Placeholder 5" descr="Replica%20Briefcase%20Bomb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645951" y="1600200"/>
            <a:ext cx="385209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AutoShape 3"/>
          <p:cNvSpPr>
            <a:spLocks noChangeArrowheads="1"/>
          </p:cNvSpPr>
          <p:nvPr/>
        </p:nvSpPr>
        <p:spPr bwMode="auto">
          <a:xfrm rot="5400000">
            <a:off x="0" y="5105400"/>
            <a:ext cx="895350" cy="590550"/>
          </a:xfrm>
          <a:prstGeom prst="rightArrow">
            <a:avLst>
              <a:gd name="adj1" fmla="val 24093"/>
              <a:gd name="adj2" fmla="val 42803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4495800"/>
            <a:ext cx="1021433" cy="338554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Bldg 2238</a:t>
            </a:r>
            <a:endParaRPr lang="en-US" sz="16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Suicide Bomb Vest</a:t>
            </a:r>
            <a:endParaRPr lang="en-US" dirty="0"/>
          </a:p>
        </p:txBody>
      </p:sp>
      <p:pic>
        <p:nvPicPr>
          <p:cNvPr id="4" name="Content Placeholder 3" descr="Replica%20Suicide%20Bomber%20Vest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645951" y="1600200"/>
            <a:ext cx="385209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Iraqi Mine Kit</a:t>
            </a:r>
            <a:endParaRPr lang="en-US" dirty="0"/>
          </a:p>
        </p:txBody>
      </p:sp>
      <p:pic>
        <p:nvPicPr>
          <p:cNvPr id="4" name="Content Placeholder 3" descr="Replica%20Iraqi%20mine%20kits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826990" y="1600200"/>
            <a:ext cx="349002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 Mine</a:t>
            </a:r>
            <a:endParaRPr lang="en-US" dirty="0"/>
          </a:p>
        </p:txBody>
      </p:sp>
      <p:pic>
        <p:nvPicPr>
          <p:cNvPr id="4" name="Content Placeholder 3" descr="Replica%20Mine%20anti%20tank%20TM62M%20USSR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090862" y="2939256"/>
            <a:ext cx="2962275" cy="1847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Mortar</a:t>
            </a:r>
            <a:endParaRPr lang="en-US" dirty="0"/>
          </a:p>
        </p:txBody>
      </p:sp>
      <p:pic>
        <p:nvPicPr>
          <p:cNvPr id="4" name="Content Placeholder 3" descr="Replica%20Mortar,%20M56,%20120MM,%20HE,%20Yugoslavia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157662" y="2382044"/>
            <a:ext cx="828675" cy="2962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Projectile</a:t>
            </a:r>
            <a:endParaRPr lang="en-US" dirty="0"/>
          </a:p>
        </p:txBody>
      </p:sp>
      <p:pic>
        <p:nvPicPr>
          <p:cNvPr id="4" name="Content Placeholder 3" descr="Replica%20Projectile,%20HE,%20fragmenting,%20OF412,%20100MM%20USSR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376612" y="2086769"/>
            <a:ext cx="2390775" cy="3552825"/>
          </a:xfrm>
        </p:spPr>
      </p:pic>
      <p:pic>
        <p:nvPicPr>
          <p:cNvPr id="5" name="Picture 4" descr="Replica%20Projectile,%20HE,%20fragmenting,%20OF482,%20130MM,%20USSR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600200" y="2286000"/>
            <a:ext cx="1362075" cy="3352800"/>
          </a:xfrm>
          <a:prstGeom prst="rect">
            <a:avLst/>
          </a:prstGeom>
        </p:spPr>
      </p:pic>
      <p:pic>
        <p:nvPicPr>
          <p:cNvPr id="6" name="Picture 5" descr="Replica%20Projectile,%20HE,%20RAP,%20OF-23,%20180%20MM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867400" y="2362200"/>
            <a:ext cx="16002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Weapons</a:t>
            </a:r>
            <a:endParaRPr lang="en-US" sz="8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SA7 Grail</a:t>
            </a:r>
            <a:endParaRPr lang="en-US" dirty="0"/>
          </a:p>
        </p:txBody>
      </p:sp>
      <p:pic>
        <p:nvPicPr>
          <p:cNvPr id="6" name="Content Placeholder 5" descr="Replica%20SA7%20Grail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947862" y="2563019"/>
            <a:ext cx="5248275" cy="2600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Uzi</a:t>
            </a:r>
            <a:endParaRPr lang="en-US" dirty="0"/>
          </a:p>
        </p:txBody>
      </p:sp>
      <p:pic>
        <p:nvPicPr>
          <p:cNvPr id="6" name="Content Placeholder 5" descr="Replica%20UZI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443162" y="2805906"/>
            <a:ext cx="4257675" cy="2114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 Uzi</a:t>
            </a:r>
            <a:endParaRPr lang="en-US" dirty="0"/>
          </a:p>
        </p:txBody>
      </p:sp>
      <p:pic>
        <p:nvPicPr>
          <p:cNvPr id="4" name="Content Placeholder 3" descr="miniuzi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971800" y="2438400"/>
            <a:ext cx="2200275" cy="18200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AK47</a:t>
            </a:r>
            <a:endParaRPr lang="en-US" dirty="0"/>
          </a:p>
        </p:txBody>
      </p:sp>
      <p:pic>
        <p:nvPicPr>
          <p:cNvPr id="4" name="Content Placeholder 3" descr="Replica%20weapon%20(AK-47)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938462" y="2339181"/>
            <a:ext cx="3267075" cy="304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Target Systems</a:t>
            </a:r>
            <a:endParaRPr lang="en-US" sz="8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Kabar</a:t>
            </a:r>
            <a:endParaRPr lang="en-US" dirty="0"/>
          </a:p>
        </p:txBody>
      </p:sp>
      <p:pic>
        <p:nvPicPr>
          <p:cNvPr id="4" name="Content Placeholder 3" descr="Replica%20weapon%20(KABAR)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RPG</a:t>
            </a:r>
            <a:endParaRPr lang="en-US" dirty="0"/>
          </a:p>
        </p:txBody>
      </p:sp>
      <p:pic>
        <p:nvPicPr>
          <p:cNvPr id="4" name="Content Placeholder 3" descr="Replica%20weapon%20(RPG)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378276" y="1600200"/>
            <a:ext cx="638744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RPK</a:t>
            </a:r>
            <a:endParaRPr lang="en-US" dirty="0"/>
          </a:p>
        </p:txBody>
      </p:sp>
      <p:pic>
        <p:nvPicPr>
          <p:cNvPr id="4" name="Content Placeholder 3" descr="Replica%20weapon%20(RPK)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9mm Pistol</a:t>
            </a:r>
            <a:endParaRPr lang="en-US" dirty="0"/>
          </a:p>
        </p:txBody>
      </p:sp>
      <p:pic>
        <p:nvPicPr>
          <p:cNvPr id="4" name="Content Placeholder 3" descr="Replica%209MM%20Pistol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824162" y="3001169"/>
            <a:ext cx="3495675" cy="1724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Silencer Pistol</a:t>
            </a:r>
            <a:endParaRPr lang="en-US" dirty="0"/>
          </a:p>
        </p:txBody>
      </p:sp>
      <p:pic>
        <p:nvPicPr>
          <p:cNvPr id="4" name="Content Placeholder 3" descr="silencerpistol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438400" y="2286000"/>
            <a:ext cx="2738437" cy="18248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M16</a:t>
            </a:r>
            <a:endParaRPr lang="en-US" dirty="0"/>
          </a:p>
        </p:txBody>
      </p:sp>
      <p:pic>
        <p:nvPicPr>
          <p:cNvPr id="6" name="Content Placeholder 5" descr="m16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Malice Kits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IED Kit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46228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4806" y="1752600"/>
            <a:ext cx="4854594" cy="294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Weapons Cache</a:t>
            </a:r>
            <a:endParaRPr lang="en-US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1295400"/>
            <a:ext cx="59436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457200" y="40386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6200" y="4343400"/>
            <a:ext cx="3302000" cy="2039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Weapons Cache</a:t>
            </a:r>
            <a:endParaRPr lang="en-US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1600200"/>
            <a:ext cx="4648200" cy="2160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6200" y="4152900"/>
            <a:ext cx="29972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2895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4191000"/>
            <a:ext cx="2946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228600"/>
            <a:ext cx="7391400" cy="1143000"/>
          </a:xfrm>
        </p:spPr>
        <p:txBody>
          <a:bodyPr/>
          <a:lstStyle/>
          <a:p>
            <a:r>
              <a:rPr lang="en-US" sz="3200" dirty="0" smtClean="0"/>
              <a:t>Stationary Infantry Target System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274" y="1295400"/>
            <a:ext cx="2066925" cy="3232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0725" y="1295400"/>
            <a:ext cx="3183417" cy="3250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743075" y="4876800"/>
            <a:ext cx="55721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Hit </a:t>
            </a:r>
            <a:r>
              <a:rPr lang="en-US" sz="1800" dirty="0" smtClean="0"/>
              <a:t>Sensing:       Single </a:t>
            </a:r>
            <a:r>
              <a:rPr lang="en-US" sz="1800" dirty="0"/>
              <a:t>Shot and Burst Count Modes </a:t>
            </a:r>
          </a:p>
          <a:p>
            <a:r>
              <a:rPr lang="en-US" sz="1800" dirty="0"/>
              <a:t>Hit </a:t>
            </a:r>
            <a:r>
              <a:rPr lang="en-US" sz="1800" dirty="0" smtClean="0"/>
              <a:t>Detection:   </a:t>
            </a:r>
            <a:r>
              <a:rPr lang="en-US" sz="1800" dirty="0"/>
              <a:t>Target Commands Expose, Conceal, </a:t>
            </a:r>
            <a:endParaRPr lang="en-US" sz="1800" dirty="0" smtClean="0"/>
          </a:p>
          <a:p>
            <a:r>
              <a:rPr lang="en-US" sz="1800" dirty="0"/>
              <a:t>	 </a:t>
            </a:r>
            <a:r>
              <a:rPr lang="en-US" sz="1800" dirty="0" smtClean="0"/>
              <a:t>         Hit-Hold</a:t>
            </a:r>
            <a:r>
              <a:rPr lang="en-US" sz="1800" dirty="0"/>
              <a:t>, Hit-Fall, </a:t>
            </a:r>
            <a:r>
              <a:rPr lang="en-US" sz="1800" dirty="0" smtClean="0"/>
              <a:t>Hit-Bob</a:t>
            </a:r>
            <a:r>
              <a:rPr lang="en-US" sz="1800" dirty="0"/>
              <a:t>, Hit-Stop </a:t>
            </a:r>
          </a:p>
        </p:txBody>
      </p:sp>
      <p:sp>
        <p:nvSpPr>
          <p:cNvPr id="9" name="Rectangle 8"/>
          <p:cNvSpPr/>
          <p:nvPr/>
        </p:nvSpPr>
        <p:spPr>
          <a:xfrm>
            <a:off x="3352800" y="2209800"/>
            <a:ext cx="1469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12”x 18”x20”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00400" y="2667000"/>
            <a:ext cx="259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12VDC Battery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048000" y="3200400"/>
            <a:ext cx="335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dirty="0"/>
              <a:t>E, F or 3-D target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-6849" y="6490564"/>
            <a:ext cx="366444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**Extensive Scenario programming available on request</a:t>
            </a:r>
            <a:endParaRPr 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79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Weapons Cache</a:t>
            </a:r>
            <a:endParaRPr lang="en-US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186" y="2971800"/>
            <a:ext cx="556281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898525" y="3692525"/>
            <a:ext cx="2647950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1485900"/>
            <a:ext cx="34798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 Kit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435" y="1828800"/>
            <a:ext cx="4343165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M4</a:t>
            </a:r>
            <a:endParaRPr lang="en-US" dirty="0"/>
          </a:p>
        </p:txBody>
      </p:sp>
      <p:pic>
        <p:nvPicPr>
          <p:cNvPr id="4" name="Content Placeholder 3" descr="m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667000" y="3182144"/>
            <a:ext cx="3810000" cy="1362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oper Trans 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469429"/>
            <a:ext cx="3962400" cy="2959571"/>
          </a:xfrm>
          <a:prstGeom prst="rect">
            <a:avLst/>
          </a:prstGeom>
        </p:spPr>
      </p:pic>
      <p:pic>
        <p:nvPicPr>
          <p:cNvPr id="6" name="Picture 5" descr="Proper Transportatio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457200"/>
            <a:ext cx="3962400" cy="2971800"/>
          </a:xfrm>
          <a:prstGeom prst="rect">
            <a:avLst/>
          </a:prstGeom>
        </p:spPr>
      </p:pic>
      <p:pic>
        <p:nvPicPr>
          <p:cNvPr id="7" name="Picture 6" descr="Improper Transportation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3767197"/>
            <a:ext cx="4036079" cy="3014603"/>
          </a:xfrm>
          <a:prstGeom prst="rect">
            <a:avLst/>
          </a:prstGeom>
        </p:spPr>
      </p:pic>
      <p:pic>
        <p:nvPicPr>
          <p:cNvPr id="8" name="Picture 7" descr="Improper Transportaion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3810000"/>
            <a:ext cx="3987800" cy="29908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29000" y="87868"/>
            <a:ext cx="2247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Proper Transportation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800" y="3440668"/>
            <a:ext cx="2492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Improper Transportation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60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76200"/>
            <a:ext cx="5046133" cy="422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324600" y="1981200"/>
            <a:ext cx="2438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• One </a:t>
            </a:r>
            <a:r>
              <a:rPr lang="en-US" sz="1000" dirty="0"/>
              <a:t>TNC antenna, battery, shield </a:t>
            </a:r>
            <a:r>
              <a:rPr lang="en-US" sz="1000" dirty="0" smtClean="0"/>
              <a:t>and  </a:t>
            </a:r>
          </a:p>
          <a:p>
            <a:r>
              <a:rPr lang="en-US" sz="1000" dirty="0"/>
              <a:t> </a:t>
            </a:r>
            <a:r>
              <a:rPr lang="en-US" sz="1000" dirty="0" smtClean="0"/>
              <a:t>   Ivan </a:t>
            </a:r>
            <a:r>
              <a:rPr lang="en-US" sz="1000" dirty="0"/>
              <a:t>per PIT</a:t>
            </a:r>
          </a:p>
          <a:p>
            <a:r>
              <a:rPr lang="en-US" sz="1000" dirty="0" smtClean="0"/>
              <a:t>• One </a:t>
            </a:r>
            <a:r>
              <a:rPr lang="en-US" sz="1000" dirty="0"/>
              <a:t>Rz4 Remote per 15 targets</a:t>
            </a:r>
          </a:p>
          <a:p>
            <a:r>
              <a:rPr lang="en-US" sz="1000" dirty="0" smtClean="0"/>
              <a:t>• One </a:t>
            </a:r>
            <a:r>
              <a:rPr lang="en-US" sz="1000" dirty="0"/>
              <a:t>BNC antenna per remote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066" y="4724401"/>
            <a:ext cx="5257800" cy="70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350000" y="4729554"/>
            <a:ext cx="2438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• One battery, remote oxygen and Propane tank will come with each simulator.</a:t>
            </a:r>
            <a:endParaRPr lang="en-US" sz="1000" dirty="0"/>
          </a:p>
          <a:p>
            <a:r>
              <a:rPr lang="en-US" sz="1000" dirty="0" smtClean="0"/>
              <a:t>• Long issue may come with a charger unit if it is available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4926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381000"/>
            <a:ext cx="5867400" cy="589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33874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981200"/>
            <a:ext cx="7162800" cy="1828800"/>
          </a:xfrm>
        </p:spPr>
        <p:txBody>
          <a:bodyPr>
            <a:normAutofit fontScale="62500" lnSpcReduction="20000"/>
          </a:bodyPr>
          <a:lstStyle/>
          <a:p>
            <a:r>
              <a:rPr lang="en-US" sz="4800" dirty="0" smtClean="0">
                <a:solidFill>
                  <a:schemeClr val="tx1"/>
                </a:solidFill>
              </a:rPr>
              <a:t>Building 2238</a:t>
            </a:r>
          </a:p>
          <a:p>
            <a:r>
              <a:rPr lang="en-US" sz="4800" dirty="0" smtClean="0">
                <a:solidFill>
                  <a:schemeClr val="tx1"/>
                </a:solidFill>
              </a:rPr>
              <a:t>Phone: 760-725-6139</a:t>
            </a:r>
          </a:p>
          <a:p>
            <a:r>
              <a:rPr lang="en-US" sz="4800" dirty="0" smtClean="0">
                <a:solidFill>
                  <a:schemeClr val="tx1"/>
                </a:solidFill>
              </a:rPr>
              <a:t>mcb_campen_tsd_trg_dev@nmci.usmc.mil</a:t>
            </a:r>
          </a:p>
          <a:p>
            <a:endParaRPr lang="en-US" sz="4800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Larue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543532"/>
            <a:ext cx="3286125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200" y="5867400"/>
            <a:ext cx="1016000" cy="76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50021" y="5912997"/>
            <a:ext cx="17145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/>
              <a:t>Timed to reset in 9 seconds, </a:t>
            </a:r>
          </a:p>
          <a:p>
            <a:r>
              <a:rPr lang="en-US" sz="1050" dirty="0" smtClean="0"/>
              <a:t>then automatically shuts off</a:t>
            </a:r>
          </a:p>
          <a:p>
            <a:r>
              <a:rPr lang="en-US" sz="1050" dirty="0" smtClean="0"/>
              <a:t> in upright position, saving </a:t>
            </a:r>
          </a:p>
          <a:p>
            <a:r>
              <a:rPr lang="en-US" sz="1050" dirty="0" smtClean="0"/>
              <a:t>power (until hit again).</a:t>
            </a:r>
            <a:endParaRPr lang="en-US" sz="1050" dirty="0"/>
          </a:p>
        </p:txBody>
      </p:sp>
      <p:sp>
        <p:nvSpPr>
          <p:cNvPr id="7" name="Rectangle 6"/>
          <p:cNvSpPr/>
          <p:nvPr/>
        </p:nvSpPr>
        <p:spPr>
          <a:xfrm>
            <a:off x="3810000" y="1612588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b="1" dirty="0" smtClean="0"/>
              <a:t>Battery Powered.</a:t>
            </a:r>
            <a:r>
              <a:rPr lang="en-US" sz="1800" dirty="0" smtClean="0"/>
              <a:t> Automatically resets 1800 times between charges.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b="1" dirty="0" smtClean="0"/>
              <a:t>Man Portable.</a:t>
            </a:r>
            <a:r>
              <a:rPr lang="en-US" sz="1800" dirty="0" smtClean="0"/>
              <a:t> 72 </a:t>
            </a:r>
            <a:r>
              <a:rPr lang="en-US" sz="1800" dirty="0" err="1" smtClean="0"/>
              <a:t>lbs</a:t>
            </a:r>
            <a:r>
              <a:rPr lang="en-US" sz="1800" dirty="0" smtClean="0"/>
              <a:t> total weight.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b="1" dirty="0" smtClean="0"/>
              <a:t>Self Contained.</a:t>
            </a:r>
            <a:r>
              <a:rPr lang="en-US" sz="1800" dirty="0" smtClean="0"/>
              <a:t> No assembly required, no set-up, no hoses, no wires!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b="1" dirty="0" smtClean="0"/>
              <a:t>Battle Tough. </a:t>
            </a:r>
            <a:r>
              <a:rPr lang="en-US" sz="1800" dirty="0" smtClean="0"/>
              <a:t>3/8" thick 500 </a:t>
            </a:r>
            <a:r>
              <a:rPr lang="en-US" sz="1800" dirty="0" err="1" smtClean="0"/>
              <a:t>Brinnell</a:t>
            </a:r>
            <a:r>
              <a:rPr lang="en-US" sz="1800" dirty="0" smtClean="0"/>
              <a:t> target. Withstands .223s and .308s.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b="1" dirty="0" smtClean="0"/>
              <a:t>Weather Proof.</a:t>
            </a:r>
            <a:r>
              <a:rPr lang="en-US" sz="1800" dirty="0" smtClean="0"/>
              <a:t> Leave </a:t>
            </a:r>
            <a:r>
              <a:rPr lang="en-US" sz="1800" dirty="0" err="1" smtClean="0"/>
              <a:t>LaRue</a:t>
            </a:r>
            <a:r>
              <a:rPr lang="en-US" sz="1800" dirty="0" smtClean="0"/>
              <a:t> Targets out year-round.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175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Simulators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439102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8690" y="2690759"/>
            <a:ext cx="3526508" cy="1419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200" y="449580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O2 Cylinder (20 cu </a:t>
            </a:r>
            <a:r>
              <a:rPr lang="en-US" sz="2000" dirty="0" err="1" smtClean="0"/>
              <a:t>ft</a:t>
            </a:r>
            <a:r>
              <a:rPr lang="en-US" sz="2000" dirty="0" smtClean="0"/>
              <a:t>)~150 shots/fill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Propane Cylinder (4.25lbs)~250 shots/fill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All Components Enclosed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One Man Lift/Two Man Carry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4930739" y="441960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Remote operated AK47 simulator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600 rounds per minute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Bursts and single round fire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Realistic flash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500 </a:t>
            </a:r>
            <a:r>
              <a:rPr lang="en-US" sz="2000" dirty="0" err="1" smtClean="0"/>
              <a:t>yds</a:t>
            </a:r>
            <a:r>
              <a:rPr lang="en-US" sz="2000" dirty="0" smtClean="0"/>
              <a:t> line of sight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5829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Clothing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Afghanistan Army Uniform</a:t>
            </a:r>
            <a:endParaRPr lang="en-US" dirty="0"/>
          </a:p>
        </p:txBody>
      </p:sp>
      <p:pic>
        <p:nvPicPr>
          <p:cNvPr id="7" name="Content Placeholder 6" descr="Afghan%20Army%20Uniform%20%20(woodland%20cammies)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819400" y="1905001"/>
            <a:ext cx="3276600" cy="4267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Afghanistan Police Uniform</a:t>
            </a:r>
            <a:endParaRPr lang="en-US" dirty="0"/>
          </a:p>
        </p:txBody>
      </p:sp>
      <p:pic>
        <p:nvPicPr>
          <p:cNvPr id="4" name="Content Placeholder 3" descr="Afghan%20Police%20Uniform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743200" y="1905000"/>
            <a:ext cx="3733800" cy="44957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270</Words>
  <Application>Microsoft Office PowerPoint</Application>
  <PresentationFormat>On-screen Show (4:3)</PresentationFormat>
  <Paragraphs>77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Training Support Division</vt:lpstr>
      <vt:lpstr>PowerPoint Presentation</vt:lpstr>
      <vt:lpstr>Target Systems</vt:lpstr>
      <vt:lpstr>Stationary Infantry Target System</vt:lpstr>
      <vt:lpstr>Larue</vt:lpstr>
      <vt:lpstr>Simulators</vt:lpstr>
      <vt:lpstr>Clothing</vt:lpstr>
      <vt:lpstr>Afghanistan Army Uniform</vt:lpstr>
      <vt:lpstr>Afghanistan Police Uniform</vt:lpstr>
      <vt:lpstr>Burqa</vt:lpstr>
      <vt:lpstr>Dishadasha (Man Dress)</vt:lpstr>
      <vt:lpstr>Egal</vt:lpstr>
      <vt:lpstr>Hijab</vt:lpstr>
      <vt:lpstr>Iraqi Police Uniform</vt:lpstr>
      <vt:lpstr>Kaffiyeh (Scarf)</vt:lpstr>
      <vt:lpstr>Pakol</vt:lpstr>
      <vt:lpstr>Shimagh (Head Scarf)</vt:lpstr>
      <vt:lpstr>IED /Mines/ Ammunition</vt:lpstr>
      <vt:lpstr>Briefcase Bomb</vt:lpstr>
      <vt:lpstr>Suicide Bomb Vest</vt:lpstr>
      <vt:lpstr>Iraqi Mine Kit</vt:lpstr>
      <vt:lpstr>Land Mine</vt:lpstr>
      <vt:lpstr>Mortar</vt:lpstr>
      <vt:lpstr>Projectile</vt:lpstr>
      <vt:lpstr>Weapons</vt:lpstr>
      <vt:lpstr>SA7 Grail</vt:lpstr>
      <vt:lpstr>Uzi</vt:lpstr>
      <vt:lpstr>Mini Uzi</vt:lpstr>
      <vt:lpstr>AK47</vt:lpstr>
      <vt:lpstr>Kabar</vt:lpstr>
      <vt:lpstr>RPG</vt:lpstr>
      <vt:lpstr>RPK</vt:lpstr>
      <vt:lpstr>9mm Pistol</vt:lpstr>
      <vt:lpstr>Silencer Pistol</vt:lpstr>
      <vt:lpstr>M16</vt:lpstr>
      <vt:lpstr>Malice Kits</vt:lpstr>
      <vt:lpstr>IED Kit </vt:lpstr>
      <vt:lpstr>Weapons Cache</vt:lpstr>
      <vt:lpstr>Weapons Cache</vt:lpstr>
      <vt:lpstr>Weapons Cache</vt:lpstr>
      <vt:lpstr>Travel Kit</vt:lpstr>
      <vt:lpstr>M4</vt:lpstr>
      <vt:lpstr>PowerPoint Presentation</vt:lpstr>
      <vt:lpstr>PowerPoint Presentation</vt:lpstr>
      <vt:lpstr>PowerPoint Presentation</vt:lpstr>
      <vt:lpstr>PowerPoint Presentation</vt:lpstr>
    </vt:vector>
  </TitlesOfParts>
  <Company>NMCI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danielle.galie</dc:creator>
  <cp:lastModifiedBy>Miranda CIV Jose R</cp:lastModifiedBy>
  <cp:revision>34</cp:revision>
  <dcterms:created xsi:type="dcterms:W3CDTF">2012-10-18T16:18:13Z</dcterms:created>
  <dcterms:modified xsi:type="dcterms:W3CDTF">2014-05-02T15:13:50Z</dcterms:modified>
</cp:coreProperties>
</file>