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 ContentType="image/tif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21">
  <p:sldMasterIdLst>
    <p:sldMasterId id="2147483696" r:id="rId1"/>
    <p:sldMasterId id="2147483708" r:id="rId2"/>
  </p:sldMasterIdLst>
  <p:notesMasterIdLst>
    <p:notesMasterId r:id="rId29"/>
  </p:notesMasterIdLst>
  <p:sldIdLst>
    <p:sldId id="325" r:id="rId3"/>
    <p:sldId id="292" r:id="rId4"/>
    <p:sldId id="287" r:id="rId5"/>
    <p:sldId id="288" r:id="rId6"/>
    <p:sldId id="278" r:id="rId7"/>
    <p:sldId id="260" r:id="rId8"/>
    <p:sldId id="320" r:id="rId9"/>
    <p:sldId id="268" r:id="rId10"/>
    <p:sldId id="337" r:id="rId11"/>
    <p:sldId id="342" r:id="rId12"/>
    <p:sldId id="346" r:id="rId13"/>
    <p:sldId id="347" r:id="rId14"/>
    <p:sldId id="348" r:id="rId15"/>
    <p:sldId id="349" r:id="rId16"/>
    <p:sldId id="345" r:id="rId17"/>
    <p:sldId id="343" r:id="rId18"/>
    <p:sldId id="344" r:id="rId19"/>
    <p:sldId id="330" r:id="rId20"/>
    <p:sldId id="350" r:id="rId21"/>
    <p:sldId id="354" r:id="rId22"/>
    <p:sldId id="332" r:id="rId23"/>
    <p:sldId id="351" r:id="rId24"/>
    <p:sldId id="336" r:id="rId25"/>
    <p:sldId id="324" r:id="rId26"/>
    <p:sldId id="353" r:id="rId27"/>
    <p:sldId id="352"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88" autoAdjust="0"/>
    <p:restoredTop sz="81584" autoAdjust="0"/>
  </p:normalViewPr>
  <p:slideViewPr>
    <p:cSldViewPr snapToGrid="0">
      <p:cViewPr varScale="1">
        <p:scale>
          <a:sx n="59" d="100"/>
          <a:sy n="59" d="100"/>
        </p:scale>
        <p:origin x="948" y="72"/>
      </p:cViewPr>
      <p:guideLst/>
    </p:cSldViewPr>
  </p:slideViewPr>
  <p:outlineViewPr>
    <p:cViewPr>
      <p:scale>
        <a:sx n="33" d="100"/>
        <a:sy n="33" d="100"/>
      </p:scale>
      <p:origin x="0" y="0"/>
    </p:cViewPr>
  </p:outlineViewPr>
  <p:notesTextViewPr>
    <p:cViewPr>
      <p:scale>
        <a:sx n="150" d="100"/>
        <a:sy n="150" d="100"/>
      </p:scale>
      <p:origin x="0" y="0"/>
    </p:cViewPr>
  </p:notesTextViewPr>
  <p:notesViewPr>
    <p:cSldViewPr snapToGrid="0">
      <p:cViewPr varScale="1">
        <p:scale>
          <a:sx n="55" d="100"/>
          <a:sy n="55" d="100"/>
        </p:scale>
        <p:origin x="288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39D798-8B00-4B91-9880-93C082E405D3}" type="datetimeFigureOut">
              <a:rPr lang="en-US" smtClean="0"/>
              <a:t>7/26/2019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08FD1A-5938-4762-BF20-D63C8903DFBB}" type="slidenum">
              <a:rPr lang="en-US" smtClean="0"/>
              <a:t>‹#›</a:t>
            </a:fld>
            <a:endParaRPr lang="en-US"/>
          </a:p>
        </p:txBody>
      </p:sp>
    </p:spTree>
    <p:extLst>
      <p:ext uri="{BB962C8B-B14F-4D97-AF65-F5344CB8AC3E}">
        <p14:creationId xmlns:p14="http://schemas.microsoft.com/office/powerpoint/2010/main" val="1350288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purpose of my talk today is to describe a long term cumulative approach that we have taken here in San Diego Country to monitoring genetic connectivity for our small population of Southern mule deer, living in the midst of our highly fragmented landscape. </a:t>
            </a:r>
            <a:endParaRPr lang="en-US" dirty="0"/>
          </a:p>
          <a:p>
            <a:endParaRPr lang="en-US" dirty="0"/>
          </a:p>
        </p:txBody>
      </p:sp>
      <p:sp>
        <p:nvSpPr>
          <p:cNvPr id="4" name="Slide Number Placeholder 3"/>
          <p:cNvSpPr>
            <a:spLocks noGrp="1"/>
          </p:cNvSpPr>
          <p:nvPr>
            <p:ph type="sldNum" sz="quarter" idx="10"/>
          </p:nvPr>
        </p:nvSpPr>
        <p:spPr/>
        <p:txBody>
          <a:bodyPr/>
          <a:lstStyle/>
          <a:p>
            <a:fld id="{BF08FD1A-5938-4762-BF20-D63C8903DFBB}" type="slidenum">
              <a:rPr lang="en-US" smtClean="0"/>
              <a:t>1</a:t>
            </a:fld>
            <a:endParaRPr lang="en-US"/>
          </a:p>
        </p:txBody>
      </p:sp>
    </p:spTree>
    <p:extLst>
      <p:ext uri="{BB962C8B-B14F-4D97-AF65-F5344CB8AC3E}">
        <p14:creationId xmlns:p14="http://schemas.microsoft.com/office/powerpoint/2010/main" val="12724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kind of information can we get from non-invasive data?</a:t>
            </a:r>
          </a:p>
          <a:p>
            <a:r>
              <a:rPr lang="en-US" dirty="0"/>
              <a:t>We can infer recent movement of animals through the landscape using direct capture-recapture methods.  Here is an example of some scat piles and their genetic fingerprints. Here, the loci at the top are just names for sites of interest in the genetic code of each individual, and we ended up looking at 15 sites plus a site for gender in the DNA of each individual.  At each site in the DNA, each individual is going to inherit one copy of the genetic code at that site from each parent (which is why each site that we are looking at has 2 numbers – and the numbers here are just names for different versions of the genetic information at that site). So for example, looking at the raw data, we can see we have several scat piles here with the same genetic fingerprint. </a:t>
            </a:r>
          </a:p>
        </p:txBody>
      </p:sp>
      <p:sp>
        <p:nvSpPr>
          <p:cNvPr id="4" name="Slide Number Placeholder 3"/>
          <p:cNvSpPr>
            <a:spLocks noGrp="1"/>
          </p:cNvSpPr>
          <p:nvPr>
            <p:ph type="sldNum" sz="quarter" idx="10"/>
          </p:nvPr>
        </p:nvSpPr>
        <p:spPr/>
        <p:txBody>
          <a:bodyPr/>
          <a:lstStyle/>
          <a:p>
            <a:fld id="{BF08FD1A-5938-4762-BF20-D63C8903DFBB}" type="slidenum">
              <a:rPr lang="en-US" smtClean="0"/>
              <a:t>10</a:t>
            </a:fld>
            <a:endParaRPr lang="en-US"/>
          </a:p>
        </p:txBody>
      </p:sp>
    </p:spTree>
    <p:extLst>
      <p:ext uri="{BB962C8B-B14F-4D97-AF65-F5344CB8AC3E}">
        <p14:creationId xmlns:p14="http://schemas.microsoft.com/office/powerpoint/2010/main" val="3607334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at Locus B, you can see all these scat piles have the same version of the gene that they inherited from each parent</a:t>
            </a:r>
          </a:p>
        </p:txBody>
      </p:sp>
      <p:sp>
        <p:nvSpPr>
          <p:cNvPr id="4" name="Slide Number Placeholder 3"/>
          <p:cNvSpPr>
            <a:spLocks noGrp="1"/>
          </p:cNvSpPr>
          <p:nvPr>
            <p:ph type="sldNum" sz="quarter" idx="10"/>
          </p:nvPr>
        </p:nvSpPr>
        <p:spPr/>
        <p:txBody>
          <a:bodyPr/>
          <a:lstStyle/>
          <a:p>
            <a:fld id="{BF08FD1A-5938-4762-BF20-D63C8903DFBB}" type="slidenum">
              <a:rPr lang="en-US" smtClean="0"/>
              <a:t>11</a:t>
            </a:fld>
            <a:endParaRPr lang="en-US"/>
          </a:p>
        </p:txBody>
      </p:sp>
    </p:spTree>
    <p:extLst>
      <p:ext uri="{BB962C8B-B14F-4D97-AF65-F5344CB8AC3E}">
        <p14:creationId xmlns:p14="http://schemas.microsoft.com/office/powerpoint/2010/main" val="129792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Locus C, you can see that the top 2 scat piles, have different versions of the gene than the rest.  </a:t>
            </a:r>
          </a:p>
        </p:txBody>
      </p:sp>
      <p:sp>
        <p:nvSpPr>
          <p:cNvPr id="4" name="Slide Number Placeholder 3"/>
          <p:cNvSpPr>
            <a:spLocks noGrp="1"/>
          </p:cNvSpPr>
          <p:nvPr>
            <p:ph type="sldNum" sz="quarter" idx="10"/>
          </p:nvPr>
        </p:nvSpPr>
        <p:spPr/>
        <p:txBody>
          <a:bodyPr/>
          <a:lstStyle/>
          <a:p>
            <a:fld id="{BF08FD1A-5938-4762-BF20-D63C8903DFBB}" type="slidenum">
              <a:rPr lang="en-US" smtClean="0"/>
              <a:t>12</a:t>
            </a:fld>
            <a:endParaRPr lang="en-US"/>
          </a:p>
        </p:txBody>
      </p:sp>
    </p:spTree>
    <p:extLst>
      <p:ext uri="{BB962C8B-B14F-4D97-AF65-F5344CB8AC3E}">
        <p14:creationId xmlns:p14="http://schemas.microsoft.com/office/powerpoint/2010/main" val="1381662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with Locus D and so on. </a:t>
            </a:r>
          </a:p>
        </p:txBody>
      </p:sp>
      <p:sp>
        <p:nvSpPr>
          <p:cNvPr id="4" name="Slide Number Placeholder 3"/>
          <p:cNvSpPr>
            <a:spLocks noGrp="1"/>
          </p:cNvSpPr>
          <p:nvPr>
            <p:ph type="sldNum" sz="quarter" idx="10"/>
          </p:nvPr>
        </p:nvSpPr>
        <p:spPr/>
        <p:txBody>
          <a:bodyPr/>
          <a:lstStyle/>
          <a:p>
            <a:fld id="{BF08FD1A-5938-4762-BF20-D63C8903DFBB}" type="slidenum">
              <a:rPr lang="en-US" smtClean="0"/>
              <a:t>13</a:t>
            </a:fld>
            <a:endParaRPr lang="en-US"/>
          </a:p>
        </p:txBody>
      </p:sp>
    </p:spTree>
    <p:extLst>
      <p:ext uri="{BB962C8B-B14F-4D97-AF65-F5344CB8AC3E}">
        <p14:creationId xmlns:p14="http://schemas.microsoft.com/office/powerpoint/2010/main" val="4285292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kind of information can we get from non-invasive data?</a:t>
            </a:r>
          </a:p>
          <a:p>
            <a:r>
              <a:rPr lang="en-US" dirty="0"/>
              <a:t>We can infer recent movement of animals through the landscape using direct capture-recapture methods.  Here is an example of some scat piles and their genetic fingerprints. Here, the loci at the top are just names for sites of interest in the genetic code of each individual, and we ended up looking at 16 sites in the DNA of each individual.  At each site in the DNA, each individual is going to inherit one copy of the genetic code at that site from each parent (which is why each site that we are looking at has 2 numbers – and the numbers here are just names for different versions of the genetic information at that site). So for example, looking at the raw data, we can see we have several scat piles here with the same genetic fingerprint. Here, at Locus B, you can see all these scat piles have the same version of the gene that they inherited from each parent.  At Locus C, you can see that the top 2 scat piles, have different versions of the gene than the rest.  Same with Locus D and so on. In fact, we can see that the top 2 scat piles match at all loci, and the bottom 11 scat piles also match at all loci.  So what we have here are 2 individual mule deer that have been sampled multiple times.  </a:t>
            </a:r>
          </a:p>
        </p:txBody>
      </p:sp>
      <p:sp>
        <p:nvSpPr>
          <p:cNvPr id="4" name="Slide Number Placeholder 3"/>
          <p:cNvSpPr>
            <a:spLocks noGrp="1"/>
          </p:cNvSpPr>
          <p:nvPr>
            <p:ph type="sldNum" sz="quarter" idx="10"/>
          </p:nvPr>
        </p:nvSpPr>
        <p:spPr/>
        <p:txBody>
          <a:bodyPr/>
          <a:lstStyle/>
          <a:p>
            <a:fld id="{BF08FD1A-5938-4762-BF20-D63C8903DFBB}" type="slidenum">
              <a:rPr lang="en-US" smtClean="0"/>
              <a:t>14</a:t>
            </a:fld>
            <a:endParaRPr lang="en-US"/>
          </a:p>
        </p:txBody>
      </p:sp>
    </p:spTree>
    <p:extLst>
      <p:ext uri="{BB962C8B-B14F-4D97-AF65-F5344CB8AC3E}">
        <p14:creationId xmlns:p14="http://schemas.microsoft.com/office/powerpoint/2010/main" val="28346269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fact, we can see that the top 2 scat piles (highlighted in green) match at all loci, and the bottom 11 scat piles (highlighted in yellow) also match at all loci.  So what we have here are 2 individual mule deer that have been sampled multiple times (a female, in green and a male in yellow).</a:t>
            </a:r>
          </a:p>
        </p:txBody>
      </p:sp>
      <p:sp>
        <p:nvSpPr>
          <p:cNvPr id="4" name="Slide Number Placeholder 3"/>
          <p:cNvSpPr>
            <a:spLocks noGrp="1"/>
          </p:cNvSpPr>
          <p:nvPr>
            <p:ph type="sldNum" sz="quarter" idx="10"/>
          </p:nvPr>
        </p:nvSpPr>
        <p:spPr/>
        <p:txBody>
          <a:bodyPr/>
          <a:lstStyle/>
          <a:p>
            <a:fld id="{BF08FD1A-5938-4762-BF20-D63C8903DFBB}" type="slidenum">
              <a:rPr lang="en-US" smtClean="0"/>
              <a:t>15</a:t>
            </a:fld>
            <a:endParaRPr lang="en-US"/>
          </a:p>
        </p:txBody>
      </p:sp>
    </p:spTree>
    <p:extLst>
      <p:ext uri="{BB962C8B-B14F-4D97-AF65-F5344CB8AC3E}">
        <p14:creationId xmlns:p14="http://schemas.microsoft.com/office/powerpoint/2010/main" val="27315849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call the individual at that top (in green) as MDn190 and the individual below (in yellow) MDn195.  Now if we look at the collection data for each scat pile we can see that MDn190, a female, has been captured at 2 different sites about 10 days apart.  We can also see that MDn195, a male (highlighted here in yellow), has been captured at multiple sites over the course of 2 months.</a:t>
            </a:r>
          </a:p>
        </p:txBody>
      </p:sp>
      <p:sp>
        <p:nvSpPr>
          <p:cNvPr id="4" name="Slide Number Placeholder 3"/>
          <p:cNvSpPr>
            <a:spLocks noGrp="1"/>
          </p:cNvSpPr>
          <p:nvPr>
            <p:ph type="sldNum" sz="quarter" idx="10"/>
          </p:nvPr>
        </p:nvSpPr>
        <p:spPr/>
        <p:txBody>
          <a:bodyPr/>
          <a:lstStyle/>
          <a:p>
            <a:fld id="{BF08FD1A-5938-4762-BF20-D63C8903DFBB}" type="slidenum">
              <a:rPr lang="en-US" smtClean="0"/>
              <a:t>16</a:t>
            </a:fld>
            <a:endParaRPr lang="en-US"/>
          </a:p>
        </p:txBody>
      </p:sp>
    </p:spTree>
    <p:extLst>
      <p:ext uri="{BB962C8B-B14F-4D97-AF65-F5344CB8AC3E}">
        <p14:creationId xmlns:p14="http://schemas.microsoft.com/office/powerpoint/2010/main" val="2783295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plot our GPS coordinates for the scat piles that are assigned to this buck (MDn195) on a map, with each scat pile represented by a red square, we can see that he is moving quite a bit within this urban landscape in just a fairly short period of time and that he likely using tunnels, as well as crossing at grade.</a:t>
            </a:r>
            <a:r>
              <a:rPr lang="en-US" sz="1200" kern="1200" dirty="0">
                <a:solidFill>
                  <a:schemeClr val="tx1"/>
                </a:solidFill>
                <a:effectLst/>
                <a:latin typeface="+mn-lt"/>
                <a:ea typeface="+mn-ea"/>
                <a:cs typeface="+mn-cs"/>
              </a:rPr>
              <a:t> Within a period of 25 days, buck MDn195was captured at multiple sites as far as 4.6 km apart.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Moving between Veterans Park, Crossings Golf Course, north and south of Faraday Avenue, and at the Dawson Los </a:t>
            </a:r>
            <a:r>
              <a:rPr lang="en-US" sz="1200" kern="1200" dirty="0" err="1">
                <a:solidFill>
                  <a:schemeClr val="tx1"/>
                </a:solidFill>
                <a:effectLst/>
                <a:latin typeface="+mn-lt"/>
                <a:ea typeface="+mn-ea"/>
                <a:cs typeface="+mn-cs"/>
              </a:rPr>
              <a:t>Monos</a:t>
            </a:r>
            <a:r>
              <a:rPr lang="en-US" sz="1200" kern="1200" dirty="0">
                <a:solidFill>
                  <a:schemeClr val="tx1"/>
                </a:solidFill>
                <a:effectLst/>
                <a:latin typeface="+mn-lt"/>
                <a:ea typeface="+mn-ea"/>
                <a:cs typeface="+mn-cs"/>
              </a:rPr>
              <a:t> Canyon Reserve.  Although we cannot trace this deer’s exact route, this individual is likely moving along Agua </a:t>
            </a:r>
            <a:r>
              <a:rPr lang="en-US" sz="1200" kern="1200" dirty="0" err="1">
                <a:solidFill>
                  <a:schemeClr val="tx1"/>
                </a:solidFill>
                <a:effectLst/>
                <a:latin typeface="+mn-lt"/>
                <a:ea typeface="+mn-ea"/>
                <a:cs typeface="+mn-cs"/>
              </a:rPr>
              <a:t>Hedionda</a:t>
            </a:r>
            <a:r>
              <a:rPr lang="en-US" sz="1200" kern="1200" dirty="0">
                <a:solidFill>
                  <a:schemeClr val="tx1"/>
                </a:solidFill>
                <a:effectLst/>
                <a:latin typeface="+mn-lt"/>
                <a:ea typeface="+mn-ea"/>
                <a:cs typeface="+mn-cs"/>
              </a:rPr>
              <a:t> Creek, through agricultural fields and riparian areas of Agua </a:t>
            </a:r>
            <a:r>
              <a:rPr lang="en-US" sz="1200" kern="1200" dirty="0" err="1">
                <a:solidFill>
                  <a:schemeClr val="tx1"/>
                </a:solidFill>
                <a:effectLst/>
                <a:latin typeface="+mn-lt"/>
                <a:ea typeface="+mn-ea"/>
                <a:cs typeface="+mn-cs"/>
              </a:rPr>
              <a:t>Hedionda</a:t>
            </a:r>
            <a:r>
              <a:rPr lang="en-US" sz="1200" kern="1200" dirty="0">
                <a:solidFill>
                  <a:schemeClr val="tx1"/>
                </a:solidFill>
                <a:effectLst/>
                <a:latin typeface="+mn-lt"/>
                <a:ea typeface="+mn-ea"/>
                <a:cs typeface="+mn-cs"/>
              </a:rPr>
              <a:t> Lagoon, and is likely using underpasses and/or bridges at El Camino Real Road and Cannon Road; it may have crossed Faraday Avenue at grade (pinch point M5-2b; City of Carlsbad, 2015), as the undercrossing (pinch point M5-2a; City of Carlsbad, 2015) is locked at night. A recent deer hit on Faraday Avenue near Crossing Golf Course and Veterans Park suggests that deer are in fact crossing Faraday Avenue here at grade (Markus </a:t>
            </a:r>
            <a:r>
              <a:rPr lang="en-US" sz="1200" kern="1200" dirty="0" err="1">
                <a:solidFill>
                  <a:schemeClr val="tx1"/>
                </a:solidFill>
                <a:effectLst/>
                <a:latin typeface="+mn-lt"/>
                <a:ea typeface="+mn-ea"/>
                <a:cs typeface="+mn-cs"/>
              </a:rPr>
              <a:t>Spiegelberg</a:t>
            </a:r>
            <a:r>
              <a:rPr lang="en-US" sz="1200" kern="1200" dirty="0">
                <a:solidFill>
                  <a:schemeClr val="tx1"/>
                </a:solidFill>
                <a:effectLst/>
                <a:latin typeface="+mn-lt"/>
                <a:ea typeface="+mn-ea"/>
                <a:cs typeface="+mn-cs"/>
              </a:rPr>
              <a:t>, personal communication). </a:t>
            </a:r>
          </a:p>
          <a:p>
            <a:endParaRPr lang="en-US" dirty="0"/>
          </a:p>
        </p:txBody>
      </p:sp>
      <p:sp>
        <p:nvSpPr>
          <p:cNvPr id="4" name="Slide Number Placeholder 3"/>
          <p:cNvSpPr>
            <a:spLocks noGrp="1"/>
          </p:cNvSpPr>
          <p:nvPr>
            <p:ph type="sldNum" sz="quarter" idx="10"/>
          </p:nvPr>
        </p:nvSpPr>
        <p:spPr/>
        <p:txBody>
          <a:bodyPr/>
          <a:lstStyle/>
          <a:p>
            <a:fld id="{BF08FD1A-5938-4762-BF20-D63C8903DFBB}" type="slidenum">
              <a:rPr lang="en-US" smtClean="0"/>
              <a:t>17</a:t>
            </a:fld>
            <a:endParaRPr lang="en-US"/>
          </a:p>
        </p:txBody>
      </p:sp>
    </p:spTree>
    <p:extLst>
      <p:ext uri="{BB962C8B-B14F-4D97-AF65-F5344CB8AC3E}">
        <p14:creationId xmlns:p14="http://schemas.microsoft.com/office/powerpoint/2010/main" val="13563845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if we are not able to recapture the same individual?  We can also use the genetic data to do a pedigree analysis and identify close relatives in our data set, which is an indirect way to measure movement on the landscape. On this map, we see the results of pedigree analyses from the North County data.  Here full siblings are identified with solid squares and half siblings with pluses.  Each pair or group of siblings are then joined with solid or dotted lines, depending if they are full or half siblings.  So in Camp Pendleton we found 4 groups of half siblings, and one pair of siblings. </a:t>
            </a:r>
          </a:p>
        </p:txBody>
      </p:sp>
      <p:sp>
        <p:nvSpPr>
          <p:cNvPr id="4" name="Slide Number Placeholder 3"/>
          <p:cNvSpPr>
            <a:spLocks noGrp="1"/>
          </p:cNvSpPr>
          <p:nvPr>
            <p:ph type="sldNum" sz="quarter" idx="10"/>
          </p:nvPr>
        </p:nvSpPr>
        <p:spPr/>
        <p:txBody>
          <a:bodyPr/>
          <a:lstStyle/>
          <a:p>
            <a:fld id="{BF08FD1A-5938-4762-BF20-D63C8903DFBB}" type="slidenum">
              <a:rPr lang="en-US" smtClean="0"/>
              <a:t>18</a:t>
            </a:fld>
            <a:endParaRPr lang="en-US"/>
          </a:p>
        </p:txBody>
      </p:sp>
    </p:spTree>
    <p:extLst>
      <p:ext uri="{BB962C8B-B14F-4D97-AF65-F5344CB8AC3E}">
        <p14:creationId xmlns:p14="http://schemas.microsoft.com/office/powerpoint/2010/main" val="24619749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can also use the same genetic data set to look at longer term patterns.  We can throw all the individuals into a genetic clustering programs and ask if there is any population structure. In fact, when we analyze our data, we find there are 2 genetic clusters here.  This is the output from one clustering program, called STRUCTURE&gt;  Here each deer is represented by a vertical bar on the plot and the 2 colors represent the 2 genetic clusters that the program detected based on the data. We can see what proportion of each individual’s genetics comes from the 2 different clusters. You can see also that some individuals belong mostly to the blue clusters, some to the orange and some are admixed.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we plot this info on a map, the pattern is easier to see.  Here, each site is represented by  circle, with circle size being dependent on number of individuals identified at the site.  On this map, each circle represents the proportion of the site’s genetic background coming from each of 2 genetic clusters (blue and orange).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we see two genetic clusters for deer in the North County region, the Coastal and Inland/Mountain, with gene flow occurring within and between these. You can see that most of the individuals in CP and NE North County derive most of their genetic information from the blue genetic cluster.  In contrast, many of the individuals in Carlsbad and West Escondido derive much of their genetic information from the orange genetic cluster.</a:t>
            </a:r>
            <a:endParaRPr lang="en-US" dirty="0"/>
          </a:p>
        </p:txBody>
      </p:sp>
      <p:sp>
        <p:nvSpPr>
          <p:cNvPr id="4" name="Slide Number Placeholder 3"/>
          <p:cNvSpPr>
            <a:spLocks noGrp="1"/>
          </p:cNvSpPr>
          <p:nvPr>
            <p:ph type="sldNum" sz="quarter" idx="10"/>
          </p:nvPr>
        </p:nvSpPr>
        <p:spPr/>
        <p:txBody>
          <a:bodyPr/>
          <a:lstStyle/>
          <a:p>
            <a:fld id="{BF08FD1A-5938-4762-BF20-D63C8903DFBB}" type="slidenum">
              <a:rPr lang="en-US" smtClean="0"/>
              <a:t>19</a:t>
            </a:fld>
            <a:endParaRPr lang="en-US"/>
          </a:p>
        </p:txBody>
      </p:sp>
    </p:spTree>
    <p:extLst>
      <p:ext uri="{BB962C8B-B14F-4D97-AF65-F5344CB8AC3E}">
        <p14:creationId xmlns:p14="http://schemas.microsoft.com/office/powerpoint/2010/main" val="523703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a:t>While in some parts of the world deer can become a nuisance, deer populations in western US are on the decline.  This pattern is especially strong in California, where populations have plummeted from over 2 million in 1950s, to less than half a million in 2012.  The most likely cause of this is  habitat loss and fragmentation.</a:t>
            </a:r>
          </a:p>
          <a:p>
            <a:pPr marL="0" indent="0">
              <a:buFontTx/>
              <a:buNone/>
            </a:pPr>
            <a:endParaRPr lang="en-US" baseline="0" dirty="0"/>
          </a:p>
          <a:p>
            <a:pPr marL="0" indent="0">
              <a:buFontTx/>
              <a:buNone/>
            </a:pPr>
            <a:endParaRPr lang="en-US" baseline="0" dirty="0"/>
          </a:p>
        </p:txBody>
      </p:sp>
      <p:sp>
        <p:nvSpPr>
          <p:cNvPr id="4" name="Slide Number Placeholder 3"/>
          <p:cNvSpPr>
            <a:spLocks noGrp="1"/>
          </p:cNvSpPr>
          <p:nvPr>
            <p:ph type="sldNum" sz="quarter" idx="10"/>
          </p:nvPr>
        </p:nvSpPr>
        <p:spPr/>
        <p:txBody>
          <a:bodyPr/>
          <a:lstStyle/>
          <a:p>
            <a:fld id="{BF08FD1A-5938-4762-BF20-D63C8903DFBB}" type="slidenum">
              <a:rPr lang="en-US" smtClean="0"/>
              <a:t>2</a:t>
            </a:fld>
            <a:endParaRPr lang="en-US"/>
          </a:p>
        </p:txBody>
      </p:sp>
    </p:spTree>
    <p:extLst>
      <p:ext uri="{BB962C8B-B14F-4D97-AF65-F5344CB8AC3E}">
        <p14:creationId xmlns:p14="http://schemas.microsoft.com/office/powerpoint/2010/main" val="26945074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we plot this info on a map, the pattern is easier to see.  Here, each site is represented by  circle, with circle size being dependent on number of individuals identified at the site.  On this map, each circle represents the proportion of the site’s genetic background coming from each of 2 genetic clusters (blue and orange).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we see two genetic clusters for deer in the North County region, the Coastal and Inland/Mountain, with gene flow occurring within and between these. You can see that most of the individuals in CP and NE North County derive most of their genetic information from the blue genetic cluster.  In contrast, many of the individuals in Carlsbad and West Escondido derive much of their genetic information from the orange genetic cluster.</a:t>
            </a:r>
            <a:endParaRPr lang="en-US" dirty="0"/>
          </a:p>
        </p:txBody>
      </p:sp>
      <p:sp>
        <p:nvSpPr>
          <p:cNvPr id="4" name="Slide Number Placeholder 3"/>
          <p:cNvSpPr>
            <a:spLocks noGrp="1"/>
          </p:cNvSpPr>
          <p:nvPr>
            <p:ph type="sldNum" sz="quarter" idx="10"/>
          </p:nvPr>
        </p:nvSpPr>
        <p:spPr/>
        <p:txBody>
          <a:bodyPr/>
          <a:lstStyle/>
          <a:p>
            <a:fld id="{BF08FD1A-5938-4762-BF20-D63C8903DFBB}" type="slidenum">
              <a:rPr lang="en-US" smtClean="0"/>
              <a:t>20</a:t>
            </a:fld>
            <a:endParaRPr lang="en-US"/>
          </a:p>
        </p:txBody>
      </p:sp>
    </p:spTree>
    <p:extLst>
      <p:ext uri="{BB962C8B-B14F-4D97-AF65-F5344CB8AC3E}">
        <p14:creationId xmlns:p14="http://schemas.microsoft.com/office/powerpoint/2010/main" val="42301864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results on the regional level.  Note that MCBCP deer are “genetically closer” to SE San Diego county deer than deer in Carlsbad, even though CP and Carlsbad are closer together geographically.</a:t>
            </a:r>
          </a:p>
        </p:txBody>
      </p:sp>
      <p:sp>
        <p:nvSpPr>
          <p:cNvPr id="4" name="Slide Number Placeholder 3"/>
          <p:cNvSpPr>
            <a:spLocks noGrp="1"/>
          </p:cNvSpPr>
          <p:nvPr>
            <p:ph type="sldNum" sz="quarter" idx="10"/>
          </p:nvPr>
        </p:nvSpPr>
        <p:spPr/>
        <p:txBody>
          <a:bodyPr/>
          <a:lstStyle/>
          <a:p>
            <a:fld id="{BF08FD1A-5938-4762-BF20-D63C8903DFBB}" type="slidenum">
              <a:rPr lang="en-US" smtClean="0"/>
              <a:t>21</a:t>
            </a:fld>
            <a:endParaRPr lang="en-US"/>
          </a:p>
        </p:txBody>
      </p:sp>
    </p:spTree>
    <p:extLst>
      <p:ext uri="{BB962C8B-B14F-4D97-AF65-F5344CB8AC3E}">
        <p14:creationId xmlns:p14="http://schemas.microsoft.com/office/powerpoint/2010/main" val="41464788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08FD1A-5938-4762-BF20-D63C8903DFBB}" type="slidenum">
              <a:rPr lang="en-US" smtClean="0"/>
              <a:t>22</a:t>
            </a:fld>
            <a:endParaRPr lang="en-US"/>
          </a:p>
        </p:txBody>
      </p:sp>
    </p:spTree>
    <p:extLst>
      <p:ext uri="{BB962C8B-B14F-4D97-AF65-F5344CB8AC3E}">
        <p14:creationId xmlns:p14="http://schemas.microsoft.com/office/powerpoint/2010/main" val="5846533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additional analysis I’d like to highlight here is that of Ne.  This number is the number of individuals that are successfully breeding in the population, so it will always be smaller than census population size.  However, this number is important for predicting long term population persistence.  Recent work has shown that populations with less than 100 individuals have a high probability of extinction.  </a:t>
            </a:r>
          </a:p>
        </p:txBody>
      </p:sp>
      <p:sp>
        <p:nvSpPr>
          <p:cNvPr id="4" name="Slide Number Placeholder 3"/>
          <p:cNvSpPr>
            <a:spLocks noGrp="1"/>
          </p:cNvSpPr>
          <p:nvPr>
            <p:ph type="sldNum" sz="quarter" idx="10"/>
          </p:nvPr>
        </p:nvSpPr>
        <p:spPr/>
        <p:txBody>
          <a:bodyPr/>
          <a:lstStyle/>
          <a:p>
            <a:fld id="{BF08FD1A-5938-4762-BF20-D63C8903DFBB}" type="slidenum">
              <a:rPr lang="en-US" smtClean="0"/>
              <a:t>23</a:t>
            </a:fld>
            <a:endParaRPr lang="en-US"/>
          </a:p>
        </p:txBody>
      </p:sp>
    </p:spTree>
    <p:extLst>
      <p:ext uri="{BB962C8B-B14F-4D97-AF65-F5344CB8AC3E}">
        <p14:creationId xmlns:p14="http://schemas.microsoft.com/office/powerpoint/2010/main" val="9543082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r>
              <a:rPr lang="en-US" baseline="0" dirty="0"/>
              <a:t> would like to acknowledge so many people who have contributed over the years to this project, all of whom volunteered their time so generously to collect samples.  I would especially like to thank the San Diego Tracking Team.  Land owners and managers who granted site access for field collection and often guided and assisted with collections.  I have had help from many undergraduates with keeping up with the DNA extractions.   Funding over the years has come from SANDAG, CDFW, SDMMP </a:t>
            </a:r>
            <a:endParaRPr lang="en-US" dirty="0"/>
          </a:p>
        </p:txBody>
      </p:sp>
    </p:spTree>
    <p:extLst>
      <p:ext uri="{BB962C8B-B14F-4D97-AF65-F5344CB8AC3E}">
        <p14:creationId xmlns:p14="http://schemas.microsoft.com/office/powerpoint/2010/main" val="4665883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2018-2019 collections!</a:t>
            </a:r>
          </a:p>
        </p:txBody>
      </p:sp>
    </p:spTree>
    <p:extLst>
      <p:ext uri="{BB962C8B-B14F-4D97-AF65-F5344CB8AC3E}">
        <p14:creationId xmlns:p14="http://schemas.microsoft.com/office/powerpoint/2010/main" val="13819576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amitelberg@usgs.gov</a:t>
            </a:r>
          </a:p>
          <a:p>
            <a:r>
              <a:rPr lang="en-US" dirty="0" err="1"/>
              <a:t>avandergast@</a:t>
            </a:r>
            <a:r>
              <a:rPr lang="en-US" err="1"/>
              <a:t>usgs</a:t>
            </a:r>
            <a:r>
              <a:rPr lang="en-US"/>
              <a:t>.gov</a:t>
            </a:r>
          </a:p>
        </p:txBody>
      </p:sp>
      <p:sp>
        <p:nvSpPr>
          <p:cNvPr id="4" name="Slide Number Placeholder 3"/>
          <p:cNvSpPr>
            <a:spLocks noGrp="1"/>
          </p:cNvSpPr>
          <p:nvPr>
            <p:ph type="sldNum" sz="quarter" idx="10"/>
          </p:nvPr>
        </p:nvSpPr>
        <p:spPr/>
        <p:txBody>
          <a:bodyPr/>
          <a:lstStyle/>
          <a:p>
            <a:fld id="{BF08FD1A-5938-4762-BF20-D63C8903DFBB}" type="slidenum">
              <a:rPr lang="en-US" smtClean="0"/>
              <a:t>26</a:t>
            </a:fld>
            <a:endParaRPr lang="en-US"/>
          </a:p>
        </p:txBody>
      </p:sp>
    </p:spTree>
    <p:extLst>
      <p:ext uri="{BB962C8B-B14F-4D97-AF65-F5344CB8AC3E}">
        <p14:creationId xmlns:p14="http://schemas.microsoft.com/office/powerpoint/2010/main" val="505794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a:t>There are 5-6 recognized subspecies of deer in California.  The deer in San Diego belong to the subspecies </a:t>
            </a:r>
            <a:r>
              <a:rPr lang="en-US" baseline="0" dirty="0" err="1"/>
              <a:t>Odocoileus</a:t>
            </a:r>
            <a:r>
              <a:rPr lang="en-US" baseline="0" dirty="0"/>
              <a:t> </a:t>
            </a:r>
            <a:r>
              <a:rPr lang="en-US" baseline="0" dirty="0" err="1"/>
              <a:t>hemionus</a:t>
            </a:r>
            <a:r>
              <a:rPr lang="en-US" baseline="0" dirty="0"/>
              <a:t> </a:t>
            </a:r>
            <a:r>
              <a:rPr lang="en-US" baseline="0" dirty="0" err="1"/>
              <a:t>fuliginatus</a:t>
            </a:r>
            <a:r>
              <a:rPr lang="en-US" baseline="0" dirty="0"/>
              <a:t>, common name Southern mule deer.</a:t>
            </a:r>
          </a:p>
          <a:p>
            <a:r>
              <a:rPr lang="en-US" baseline="0" dirty="0"/>
              <a:t>The Southern mule deer range extends from Southern California into Baja.</a:t>
            </a:r>
          </a:p>
        </p:txBody>
      </p:sp>
      <p:sp>
        <p:nvSpPr>
          <p:cNvPr id="4" name="Slide Number Placeholder 3"/>
          <p:cNvSpPr>
            <a:spLocks noGrp="1"/>
          </p:cNvSpPr>
          <p:nvPr>
            <p:ph type="sldNum" sz="quarter" idx="10"/>
          </p:nvPr>
        </p:nvSpPr>
        <p:spPr/>
        <p:txBody>
          <a:bodyPr/>
          <a:lstStyle/>
          <a:p>
            <a:fld id="{BF08FD1A-5938-4762-BF20-D63C8903DFBB}" type="slidenum">
              <a:rPr lang="en-US" smtClean="0"/>
              <a:t>3</a:t>
            </a:fld>
            <a:endParaRPr lang="en-US"/>
          </a:p>
        </p:txBody>
      </p:sp>
    </p:spTree>
    <p:extLst>
      <p:ext uri="{BB962C8B-B14F-4D97-AF65-F5344CB8AC3E}">
        <p14:creationId xmlns:p14="http://schemas.microsoft.com/office/powerpoint/2010/main" val="1420354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range-wide genetic study of</a:t>
            </a:r>
            <a:r>
              <a:rPr lang="en-US" baseline="0" dirty="0"/>
              <a:t> mule deer in California found the San Diego </a:t>
            </a:r>
            <a:r>
              <a:rPr lang="en-US" dirty="0"/>
              <a:t>genetic group </a:t>
            </a:r>
            <a:r>
              <a:rPr lang="en-US" baseline="0" dirty="0"/>
              <a:t>formed their own genetically unique cluster distinct from the 4 clusters in the state and distinct genetically, even from other Southern mule deer.  </a:t>
            </a:r>
            <a:endParaRPr lang="en-US" dirty="0"/>
          </a:p>
        </p:txBody>
      </p:sp>
      <p:sp>
        <p:nvSpPr>
          <p:cNvPr id="4" name="Slide Number Placeholder 3"/>
          <p:cNvSpPr>
            <a:spLocks noGrp="1"/>
          </p:cNvSpPr>
          <p:nvPr>
            <p:ph type="sldNum" sz="quarter" idx="10"/>
          </p:nvPr>
        </p:nvSpPr>
        <p:spPr/>
        <p:txBody>
          <a:bodyPr/>
          <a:lstStyle/>
          <a:p>
            <a:fld id="{BF08FD1A-5938-4762-BF20-D63C8903DFBB}" type="slidenum">
              <a:rPr lang="en-US" smtClean="0"/>
              <a:t>4</a:t>
            </a:fld>
            <a:endParaRPr lang="en-US"/>
          </a:p>
        </p:txBody>
      </p:sp>
    </p:spTree>
    <p:extLst>
      <p:ext uri="{BB962C8B-B14F-4D97-AF65-F5344CB8AC3E}">
        <p14:creationId xmlns:p14="http://schemas.microsoft.com/office/powerpoint/2010/main" val="409389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The Southern mule deer is a monitored species in the SD Multi-species conservation plan, as well as the North County plan; and connectivity among individual preserves within the highly urbanized preserves is of primary concern for this species. </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Although not considered sensitive, this broadly distributed species has aesthetic and intrinsic values, and is the only large native herbivore in the plan area thereby making it an important species to protect. The criteria used to define core and linkage areas involves maintaining ecosystem function and processes, including large animal movement.”</a:t>
            </a:r>
            <a:r>
              <a:rPr lang="en-US" sz="1200" kern="1200" baseline="0" dirty="0">
                <a:solidFill>
                  <a:schemeClr val="tx1"/>
                </a:solidFill>
                <a:effectLst/>
                <a:latin typeface="+mn-lt"/>
                <a:ea typeface="+mn-ea"/>
                <a:cs typeface="+mn-cs"/>
              </a:rPr>
              <a:t> </a:t>
            </a:r>
          </a:p>
          <a:p>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Each core area is connected to other core areas or to habitat areas outside of the MSCP either through common boundaries or through linkages. Core areas have multiple connections to help ensure that the balance in the ecosystem will be maintained. An extensive monitoring program will also be implemented by the wildlife agencies to delete unanticipated changes in ecosystem function and allow for adaptive management of the preserve system.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Specific design criteria for linkages, road crossings/</a:t>
            </a:r>
            <a:r>
              <a:rPr lang="en-US" sz="1200" kern="1200" dirty="0" err="1">
                <a:solidFill>
                  <a:schemeClr val="tx1"/>
                </a:solidFill>
                <a:effectLst/>
                <a:latin typeface="+mn-lt"/>
                <a:ea typeface="+mn-ea"/>
                <a:cs typeface="+mn-cs"/>
              </a:rPr>
              <a:t>undercrossings</a:t>
            </a:r>
            <a:r>
              <a:rPr lang="en-US" sz="1200" kern="1200" dirty="0">
                <a:solidFill>
                  <a:schemeClr val="tx1"/>
                </a:solidFill>
                <a:effectLst/>
                <a:latin typeface="+mn-lt"/>
                <a:ea typeface="+mn-ea"/>
                <a:cs typeface="+mn-cs"/>
              </a:rPr>
              <a:t> are included in the Subarea Plans.</a:t>
            </a:r>
          </a:p>
        </p:txBody>
      </p:sp>
      <p:sp>
        <p:nvSpPr>
          <p:cNvPr id="4" name="Slide Number Placeholder 3"/>
          <p:cNvSpPr>
            <a:spLocks noGrp="1"/>
          </p:cNvSpPr>
          <p:nvPr>
            <p:ph type="sldNum" sz="quarter" idx="10"/>
          </p:nvPr>
        </p:nvSpPr>
        <p:spPr/>
        <p:txBody>
          <a:bodyPr/>
          <a:lstStyle/>
          <a:p>
            <a:fld id="{BF08FD1A-5938-4762-BF20-D63C8903DFBB}" type="slidenum">
              <a:rPr lang="en-US" smtClean="0"/>
              <a:t>5</a:t>
            </a:fld>
            <a:endParaRPr lang="en-US"/>
          </a:p>
        </p:txBody>
      </p:sp>
    </p:spTree>
    <p:extLst>
      <p:ext uri="{BB962C8B-B14F-4D97-AF65-F5344CB8AC3E}">
        <p14:creationId xmlns:p14="http://schemas.microsoft.com/office/powerpoint/2010/main" val="1660863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a:t>Until recently, we have used only non-invasive genetic methods for monitoring this species in San Diego County.  Sampling involved arriving at sites where deer presence was previously confirmed or suspected.  Upon arriving at the site we searched for fresh deer sign such as tracks or browse and we would then track until we encountered fresh scat piles.  These were then brought into the lab, extracted and genotyped.</a:t>
            </a:r>
          </a:p>
          <a:p>
            <a:pPr marL="0" indent="0">
              <a:buFontTx/>
              <a:buNone/>
            </a:pPr>
            <a:endParaRPr lang="en-US" baseline="0" dirty="0"/>
          </a:p>
          <a:p>
            <a:pPr marL="0" indent="0">
              <a:buFontTx/>
              <a:buNone/>
            </a:pPr>
            <a:r>
              <a:rPr lang="en-US" baseline="0" dirty="0"/>
              <a:t>This method works well for us.  Deer are large and elusive animal, that are difficult to capture and as I hope you will see from this talk, there’s a ton of information that can be extracted from the genetic data.</a:t>
            </a:r>
          </a:p>
          <a:p>
            <a:pPr marL="0" indent="0">
              <a:buFontTx/>
              <a:buNone/>
            </a:pPr>
            <a:endParaRPr lang="en-US" baseline="0" dirty="0"/>
          </a:p>
          <a:p>
            <a:pPr marL="0" indent="0">
              <a:buFontTx/>
              <a:buNone/>
            </a:pPr>
            <a:r>
              <a:rPr lang="en-US" baseline="0" dirty="0"/>
              <a:t>For measuring connectivity, it can serve as a complementary method to measuring direct movement using camera traps and other </a:t>
            </a:r>
            <a:r>
              <a:rPr lang="en-US" baseline="0" dirty="0" err="1"/>
              <a:t>other</a:t>
            </a:r>
            <a:r>
              <a:rPr lang="en-US" baseline="0" dirty="0"/>
              <a:t> mark-</a:t>
            </a:r>
            <a:r>
              <a:rPr lang="en-US" baseline="0" dirty="0" err="1"/>
              <a:t>resighting</a:t>
            </a:r>
            <a:r>
              <a:rPr lang="en-US" baseline="0" dirty="0"/>
              <a:t> methods, which are used for measuring direct movement.</a:t>
            </a:r>
          </a:p>
          <a:p>
            <a:pPr marL="0" indent="0">
              <a:buFontTx/>
              <a:buNone/>
            </a:pPr>
            <a:endParaRPr lang="en-US" baseline="0" dirty="0"/>
          </a:p>
          <a:p>
            <a:pPr marL="0" indent="0">
              <a:buFontTx/>
              <a:buNone/>
            </a:pPr>
            <a:r>
              <a:rPr lang="en-US" baseline="0" dirty="0"/>
              <a:t>  </a:t>
            </a:r>
          </a:p>
        </p:txBody>
      </p:sp>
      <p:sp>
        <p:nvSpPr>
          <p:cNvPr id="4" name="Slide Number Placeholder 3"/>
          <p:cNvSpPr>
            <a:spLocks noGrp="1"/>
          </p:cNvSpPr>
          <p:nvPr>
            <p:ph type="sldNum" sz="quarter" idx="10"/>
          </p:nvPr>
        </p:nvSpPr>
        <p:spPr/>
        <p:txBody>
          <a:bodyPr/>
          <a:lstStyle/>
          <a:p>
            <a:fld id="{BF08FD1A-5938-4762-BF20-D63C8903DFBB}" type="slidenum">
              <a:rPr lang="en-US" smtClean="0"/>
              <a:t>6</a:t>
            </a:fld>
            <a:endParaRPr lang="en-US"/>
          </a:p>
        </p:txBody>
      </p:sp>
    </p:spTree>
    <p:extLst>
      <p:ext uri="{BB962C8B-B14F-4D97-AF65-F5344CB8AC3E}">
        <p14:creationId xmlns:p14="http://schemas.microsoft.com/office/powerpoint/2010/main" val="1678536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part of this project since 2005, </a:t>
            </a:r>
            <a:r>
              <a:rPr lang="en-US" baseline="0" dirty="0"/>
              <a:t>1272 deer scat piles have been extracted and DNA fingerprinted.   Last year we were lucky enough to get 69 tissue samples from the 2018 harvest at Camp Pendleton.  To date, we have a data set consisting of 359 unique deer.   The one disadvantage of non-invasive collection is that only about ~40% of scat piles yield DNA of high enough quality for genetic analyses, in contrast to 100% of tissue samples.</a:t>
            </a:r>
            <a:endParaRPr lang="en-US" dirty="0"/>
          </a:p>
          <a:p>
            <a:endParaRPr lang="en-US" dirty="0"/>
          </a:p>
        </p:txBody>
      </p:sp>
      <p:sp>
        <p:nvSpPr>
          <p:cNvPr id="4" name="Slide Number Placeholder 3"/>
          <p:cNvSpPr>
            <a:spLocks noGrp="1"/>
          </p:cNvSpPr>
          <p:nvPr>
            <p:ph type="sldNum" sz="quarter" idx="10"/>
          </p:nvPr>
        </p:nvSpPr>
        <p:spPr/>
        <p:txBody>
          <a:bodyPr/>
          <a:lstStyle/>
          <a:p>
            <a:fld id="{BF08FD1A-5938-4762-BF20-D63C8903DFBB}" type="slidenum">
              <a:rPr lang="en-US" smtClean="0"/>
              <a:t>7</a:t>
            </a:fld>
            <a:endParaRPr lang="en-US"/>
          </a:p>
        </p:txBody>
      </p:sp>
    </p:spTree>
    <p:extLst>
      <p:ext uri="{BB962C8B-B14F-4D97-AF65-F5344CB8AC3E}">
        <p14:creationId xmlns:p14="http://schemas.microsoft.com/office/powerpoint/2010/main" val="2368426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These samples have been collected essentially in 4 phases.  The first two phases mostly looked at connectivity in urbanized San Diego, but also included some samples in less developed areas to the east.  The third phase expanded the sample size for east county and focused on sampling around SR67.  This fourth phase (2018-19) looked at connectivity in north county, including samples from Camp Pendleton. </a:t>
            </a:r>
            <a:endParaRPr lang="en-US" dirty="0"/>
          </a:p>
        </p:txBody>
      </p:sp>
      <p:sp>
        <p:nvSpPr>
          <p:cNvPr id="4" name="Slide Number Placeholder 3"/>
          <p:cNvSpPr>
            <a:spLocks noGrp="1"/>
          </p:cNvSpPr>
          <p:nvPr>
            <p:ph type="sldNum" sz="quarter" idx="10"/>
          </p:nvPr>
        </p:nvSpPr>
        <p:spPr/>
        <p:txBody>
          <a:bodyPr/>
          <a:lstStyle/>
          <a:p>
            <a:fld id="{BF08FD1A-5938-4762-BF20-D63C8903DFBB}" type="slidenum">
              <a:rPr lang="en-US" smtClean="0"/>
              <a:t>8</a:t>
            </a:fld>
            <a:endParaRPr lang="en-US"/>
          </a:p>
        </p:txBody>
      </p:sp>
    </p:spTree>
    <p:extLst>
      <p:ext uri="{BB962C8B-B14F-4D97-AF65-F5344CB8AC3E}">
        <p14:creationId xmlns:p14="http://schemas.microsoft.com/office/powerpoint/2010/main" val="934142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2018-2019 Samples, zoomed in and grouped into 3 geographic sampling regions.</a:t>
            </a:r>
          </a:p>
        </p:txBody>
      </p:sp>
      <p:sp>
        <p:nvSpPr>
          <p:cNvPr id="4" name="Slide Number Placeholder 3"/>
          <p:cNvSpPr>
            <a:spLocks noGrp="1"/>
          </p:cNvSpPr>
          <p:nvPr>
            <p:ph type="sldNum" sz="quarter" idx="10"/>
          </p:nvPr>
        </p:nvSpPr>
        <p:spPr/>
        <p:txBody>
          <a:bodyPr/>
          <a:lstStyle/>
          <a:p>
            <a:fld id="{BF08FD1A-5938-4762-BF20-D63C8903DFBB}" type="slidenum">
              <a:rPr lang="en-US" smtClean="0"/>
              <a:t>9</a:t>
            </a:fld>
            <a:endParaRPr lang="en-US"/>
          </a:p>
        </p:txBody>
      </p:sp>
    </p:spTree>
    <p:extLst>
      <p:ext uri="{BB962C8B-B14F-4D97-AF65-F5344CB8AC3E}">
        <p14:creationId xmlns:p14="http://schemas.microsoft.com/office/powerpoint/2010/main" val="20189367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4450" name="Rectangle 2"/>
          <p:cNvSpPr>
            <a:spLocks noGrp="1" noChangeArrowheads="1"/>
          </p:cNvSpPr>
          <p:nvPr>
            <p:ph type="ctrTitle"/>
          </p:nvPr>
        </p:nvSpPr>
        <p:spPr>
          <a:xfrm>
            <a:off x="508000" y="2286000"/>
            <a:ext cx="11074400" cy="1143000"/>
          </a:xfrm>
        </p:spPr>
        <p:txBody>
          <a:bodyPr/>
          <a:lstStyle>
            <a:lvl1pPr>
              <a:defRPr sz="4400"/>
            </a:lvl1pPr>
          </a:lstStyle>
          <a:p>
            <a:pPr lvl="0"/>
            <a:r>
              <a:rPr lang="en-US" altLang="en-US" noProof="0"/>
              <a:t>Click to edit Master title style</a:t>
            </a:r>
          </a:p>
        </p:txBody>
      </p:sp>
      <p:sp>
        <p:nvSpPr>
          <p:cNvPr id="104451" name="Rectangle 3"/>
          <p:cNvSpPr>
            <a:spLocks noGrp="1" noChangeArrowheads="1"/>
          </p:cNvSpPr>
          <p:nvPr>
            <p:ph type="subTitle" idx="1"/>
          </p:nvPr>
        </p:nvSpPr>
        <p:spPr>
          <a:xfrm>
            <a:off x="508000" y="3886200"/>
            <a:ext cx="11074400" cy="1752600"/>
          </a:xfrm>
        </p:spPr>
        <p:txBody>
          <a:bodyPr/>
          <a:lstStyle>
            <a:lvl1pPr marL="0" indent="0">
              <a:buFont typeface="Wingdings" panose="05000000000000000000" pitchFamily="2" charset="2"/>
              <a:buNone/>
              <a:defRPr/>
            </a:lvl1pPr>
          </a:lstStyle>
          <a:p>
            <a:pPr lvl="0"/>
            <a:r>
              <a:rPr lang="en-US" altLang="en-US" noProof="0"/>
              <a:t>Click to edit Master subtitle style</a:t>
            </a:r>
          </a:p>
        </p:txBody>
      </p:sp>
      <p:sp>
        <p:nvSpPr>
          <p:cNvPr id="104455" name="Rectangle 7"/>
          <p:cNvSpPr>
            <a:spLocks noChangeArrowheads="1"/>
          </p:cNvSpPr>
          <p:nvPr userDrawn="1"/>
        </p:nvSpPr>
        <p:spPr bwMode="auto">
          <a:xfrm>
            <a:off x="539751" y="6083300"/>
            <a:ext cx="2035814"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4450" rIns="88900" bIns="44450">
            <a:spAutoFit/>
          </a:bodyPr>
          <a:lstStyle>
            <a:lvl1pPr defTabSz="885825">
              <a:defRPr sz="2400">
                <a:solidFill>
                  <a:schemeClr val="tx1"/>
                </a:solidFill>
                <a:latin typeface="Times New Roman" panose="02020603050405020304" pitchFamily="18" charset="0"/>
              </a:defRPr>
            </a:lvl1pPr>
            <a:lvl2pPr marL="442913" defTabSz="885825">
              <a:defRPr sz="2400">
                <a:solidFill>
                  <a:schemeClr val="tx1"/>
                </a:solidFill>
                <a:latin typeface="Times New Roman" panose="02020603050405020304" pitchFamily="18" charset="0"/>
              </a:defRPr>
            </a:lvl2pPr>
            <a:lvl3pPr marL="885825" defTabSz="885825">
              <a:defRPr sz="2400">
                <a:solidFill>
                  <a:schemeClr val="tx1"/>
                </a:solidFill>
                <a:latin typeface="Times New Roman" panose="02020603050405020304" pitchFamily="18" charset="0"/>
              </a:defRPr>
            </a:lvl3pPr>
            <a:lvl4pPr marL="1327150" defTabSz="885825">
              <a:defRPr sz="2400">
                <a:solidFill>
                  <a:schemeClr val="tx1"/>
                </a:solidFill>
                <a:latin typeface="Times New Roman" panose="02020603050405020304" pitchFamily="18" charset="0"/>
              </a:defRPr>
            </a:lvl4pPr>
            <a:lvl5pPr marL="1770063" defTabSz="885825">
              <a:defRPr sz="2400">
                <a:solidFill>
                  <a:schemeClr val="tx1"/>
                </a:solidFill>
                <a:latin typeface="Times New Roman" panose="02020603050405020304" pitchFamily="18" charset="0"/>
              </a:defRPr>
            </a:lvl5pPr>
            <a:lvl6pPr marL="2227263" defTabSz="885825" eaLnBrk="0" fontAlgn="base" hangingPunct="0">
              <a:spcBef>
                <a:spcPct val="0"/>
              </a:spcBef>
              <a:spcAft>
                <a:spcPct val="0"/>
              </a:spcAft>
              <a:defRPr sz="2400">
                <a:solidFill>
                  <a:schemeClr val="tx1"/>
                </a:solidFill>
                <a:latin typeface="Times New Roman" panose="02020603050405020304" pitchFamily="18" charset="0"/>
              </a:defRPr>
            </a:lvl6pPr>
            <a:lvl7pPr marL="2684463" defTabSz="885825" eaLnBrk="0" fontAlgn="base" hangingPunct="0">
              <a:spcBef>
                <a:spcPct val="0"/>
              </a:spcBef>
              <a:spcAft>
                <a:spcPct val="0"/>
              </a:spcAft>
              <a:defRPr sz="2400">
                <a:solidFill>
                  <a:schemeClr val="tx1"/>
                </a:solidFill>
                <a:latin typeface="Times New Roman" panose="02020603050405020304" pitchFamily="18" charset="0"/>
              </a:defRPr>
            </a:lvl7pPr>
            <a:lvl8pPr marL="3141663" defTabSz="885825" eaLnBrk="0" fontAlgn="base" hangingPunct="0">
              <a:spcBef>
                <a:spcPct val="0"/>
              </a:spcBef>
              <a:spcAft>
                <a:spcPct val="0"/>
              </a:spcAft>
              <a:defRPr sz="2400">
                <a:solidFill>
                  <a:schemeClr val="tx1"/>
                </a:solidFill>
                <a:latin typeface="Times New Roman" panose="02020603050405020304" pitchFamily="18" charset="0"/>
              </a:defRPr>
            </a:lvl8pPr>
            <a:lvl9pPr marL="3598863" defTabSz="885825"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r>
              <a:rPr lang="en-US" altLang="en-US" sz="1000" b="1">
                <a:solidFill>
                  <a:srgbClr val="FFFFFF"/>
                </a:solidFill>
                <a:latin typeface="Arial" panose="020B0604020202020204" pitchFamily="34" charset="0"/>
              </a:rPr>
              <a:t>U.S. Department of the Interior</a:t>
            </a:r>
          </a:p>
          <a:p>
            <a:pPr eaLnBrk="0" fontAlgn="base" hangingPunct="0">
              <a:spcBef>
                <a:spcPct val="0"/>
              </a:spcBef>
              <a:spcAft>
                <a:spcPct val="0"/>
              </a:spcAft>
            </a:pPr>
            <a:r>
              <a:rPr lang="en-US" altLang="en-US" sz="1000" b="1">
                <a:solidFill>
                  <a:srgbClr val="FFFFFF"/>
                </a:solidFill>
                <a:latin typeface="Arial" panose="020B0604020202020204" pitchFamily="34" charset="0"/>
              </a:rPr>
              <a:t>U.S. Geological Survey</a:t>
            </a:r>
          </a:p>
        </p:txBody>
      </p:sp>
      <p:pic>
        <p:nvPicPr>
          <p:cNvPr id="104457" name="Picture 9" descr="D:\Vugraph Info\Vugraph Templates\Templates-NEW-NMP and Bureau\ident_4_onscreen_png.png"/>
          <p:cNvPicPr>
            <a:picLocks noChangeAspect="1" noChangeArrowheads="1"/>
          </p:cNvPicPr>
          <p:nvPr userDrawn="1"/>
        </p:nvPicPr>
        <p:blipFill>
          <a:blip r:embed="rId2" cstate="print">
            <a:lum bright="100000"/>
            <a:extLst>
              <a:ext uri="{28A0092B-C50C-407E-A947-70E740481C1C}">
                <a14:useLocalDpi xmlns:a14="http://schemas.microsoft.com/office/drawing/2010/main" val="0"/>
              </a:ext>
            </a:extLst>
          </a:blip>
          <a:srcRect/>
          <a:stretch>
            <a:fillRect/>
          </a:stretch>
        </p:blipFill>
        <p:spPr bwMode="black">
          <a:xfrm>
            <a:off x="609600" y="461964"/>
            <a:ext cx="2743200"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3604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250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152400"/>
            <a:ext cx="27686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152400"/>
            <a:ext cx="81026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7984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4450" name="Rectangle 2"/>
          <p:cNvSpPr>
            <a:spLocks noGrp="1" noChangeArrowheads="1"/>
          </p:cNvSpPr>
          <p:nvPr>
            <p:ph type="ctrTitle"/>
          </p:nvPr>
        </p:nvSpPr>
        <p:spPr>
          <a:xfrm>
            <a:off x="508000" y="2286000"/>
            <a:ext cx="11074400" cy="1143000"/>
          </a:xfrm>
        </p:spPr>
        <p:txBody>
          <a:bodyPr/>
          <a:lstStyle>
            <a:lvl1pPr>
              <a:defRPr sz="4400"/>
            </a:lvl1pPr>
          </a:lstStyle>
          <a:p>
            <a:pPr lvl="0"/>
            <a:r>
              <a:rPr lang="en-US" altLang="en-US" noProof="0"/>
              <a:t>Click to edit Master title style</a:t>
            </a:r>
          </a:p>
        </p:txBody>
      </p:sp>
      <p:sp>
        <p:nvSpPr>
          <p:cNvPr id="104451" name="Rectangle 3"/>
          <p:cNvSpPr>
            <a:spLocks noGrp="1" noChangeArrowheads="1"/>
          </p:cNvSpPr>
          <p:nvPr>
            <p:ph type="subTitle" idx="1"/>
          </p:nvPr>
        </p:nvSpPr>
        <p:spPr>
          <a:xfrm>
            <a:off x="508000" y="3886200"/>
            <a:ext cx="11074400" cy="1752600"/>
          </a:xfrm>
        </p:spPr>
        <p:txBody>
          <a:bodyPr/>
          <a:lstStyle>
            <a:lvl1pPr marL="0" indent="0">
              <a:buFont typeface="Wingdings" panose="05000000000000000000" pitchFamily="2" charset="2"/>
              <a:buNone/>
              <a:defRPr/>
            </a:lvl1pPr>
          </a:lstStyle>
          <a:p>
            <a:pPr lvl="0"/>
            <a:r>
              <a:rPr lang="en-US" altLang="en-US" noProof="0"/>
              <a:t>Click to edit Master subtitle style</a:t>
            </a:r>
          </a:p>
        </p:txBody>
      </p:sp>
      <p:sp>
        <p:nvSpPr>
          <p:cNvPr id="104455" name="Rectangle 7"/>
          <p:cNvSpPr>
            <a:spLocks noChangeArrowheads="1"/>
          </p:cNvSpPr>
          <p:nvPr userDrawn="1"/>
        </p:nvSpPr>
        <p:spPr bwMode="auto">
          <a:xfrm>
            <a:off x="539751" y="6083300"/>
            <a:ext cx="2035814"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4450" rIns="88900" bIns="44450">
            <a:spAutoFit/>
          </a:bodyPr>
          <a:lstStyle>
            <a:lvl1pPr defTabSz="885825">
              <a:defRPr sz="2400">
                <a:solidFill>
                  <a:schemeClr val="tx1"/>
                </a:solidFill>
                <a:latin typeface="Times New Roman" panose="02020603050405020304" pitchFamily="18" charset="0"/>
              </a:defRPr>
            </a:lvl1pPr>
            <a:lvl2pPr marL="442913" defTabSz="885825">
              <a:defRPr sz="2400">
                <a:solidFill>
                  <a:schemeClr val="tx1"/>
                </a:solidFill>
                <a:latin typeface="Times New Roman" panose="02020603050405020304" pitchFamily="18" charset="0"/>
              </a:defRPr>
            </a:lvl2pPr>
            <a:lvl3pPr marL="885825" defTabSz="885825">
              <a:defRPr sz="2400">
                <a:solidFill>
                  <a:schemeClr val="tx1"/>
                </a:solidFill>
                <a:latin typeface="Times New Roman" panose="02020603050405020304" pitchFamily="18" charset="0"/>
              </a:defRPr>
            </a:lvl3pPr>
            <a:lvl4pPr marL="1327150" defTabSz="885825">
              <a:defRPr sz="2400">
                <a:solidFill>
                  <a:schemeClr val="tx1"/>
                </a:solidFill>
                <a:latin typeface="Times New Roman" panose="02020603050405020304" pitchFamily="18" charset="0"/>
              </a:defRPr>
            </a:lvl4pPr>
            <a:lvl5pPr marL="1770063" defTabSz="885825">
              <a:defRPr sz="2400">
                <a:solidFill>
                  <a:schemeClr val="tx1"/>
                </a:solidFill>
                <a:latin typeface="Times New Roman" panose="02020603050405020304" pitchFamily="18" charset="0"/>
              </a:defRPr>
            </a:lvl5pPr>
            <a:lvl6pPr marL="2227263" defTabSz="885825" eaLnBrk="0" fontAlgn="base" hangingPunct="0">
              <a:spcBef>
                <a:spcPct val="0"/>
              </a:spcBef>
              <a:spcAft>
                <a:spcPct val="0"/>
              </a:spcAft>
              <a:defRPr sz="2400">
                <a:solidFill>
                  <a:schemeClr val="tx1"/>
                </a:solidFill>
                <a:latin typeface="Times New Roman" panose="02020603050405020304" pitchFamily="18" charset="0"/>
              </a:defRPr>
            </a:lvl6pPr>
            <a:lvl7pPr marL="2684463" defTabSz="885825" eaLnBrk="0" fontAlgn="base" hangingPunct="0">
              <a:spcBef>
                <a:spcPct val="0"/>
              </a:spcBef>
              <a:spcAft>
                <a:spcPct val="0"/>
              </a:spcAft>
              <a:defRPr sz="2400">
                <a:solidFill>
                  <a:schemeClr val="tx1"/>
                </a:solidFill>
                <a:latin typeface="Times New Roman" panose="02020603050405020304" pitchFamily="18" charset="0"/>
              </a:defRPr>
            </a:lvl7pPr>
            <a:lvl8pPr marL="3141663" defTabSz="885825" eaLnBrk="0" fontAlgn="base" hangingPunct="0">
              <a:spcBef>
                <a:spcPct val="0"/>
              </a:spcBef>
              <a:spcAft>
                <a:spcPct val="0"/>
              </a:spcAft>
              <a:defRPr sz="2400">
                <a:solidFill>
                  <a:schemeClr val="tx1"/>
                </a:solidFill>
                <a:latin typeface="Times New Roman" panose="02020603050405020304" pitchFamily="18" charset="0"/>
              </a:defRPr>
            </a:lvl8pPr>
            <a:lvl9pPr marL="3598863" defTabSz="885825"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r>
              <a:rPr lang="en-US" altLang="en-US" sz="1000" b="1">
                <a:solidFill>
                  <a:srgbClr val="FFFFFF"/>
                </a:solidFill>
                <a:latin typeface="Arial" panose="020B0604020202020204" pitchFamily="34" charset="0"/>
              </a:rPr>
              <a:t>U.S. Department of the Interior</a:t>
            </a:r>
          </a:p>
          <a:p>
            <a:pPr eaLnBrk="0" fontAlgn="base" hangingPunct="0">
              <a:spcBef>
                <a:spcPct val="0"/>
              </a:spcBef>
              <a:spcAft>
                <a:spcPct val="0"/>
              </a:spcAft>
            </a:pPr>
            <a:r>
              <a:rPr lang="en-US" altLang="en-US" sz="1000" b="1">
                <a:solidFill>
                  <a:srgbClr val="FFFFFF"/>
                </a:solidFill>
                <a:latin typeface="Arial" panose="020B0604020202020204" pitchFamily="34" charset="0"/>
              </a:rPr>
              <a:t>U.S. Geological Survey</a:t>
            </a:r>
          </a:p>
        </p:txBody>
      </p:sp>
      <p:pic>
        <p:nvPicPr>
          <p:cNvPr id="104457" name="Picture 9" descr="D:\Vugraph Info\Vugraph Templates\Templates-NEW-NMP and Bureau\ident_4_onscreen_png.png"/>
          <p:cNvPicPr>
            <a:picLocks noChangeAspect="1" noChangeArrowheads="1"/>
          </p:cNvPicPr>
          <p:nvPr userDrawn="1"/>
        </p:nvPicPr>
        <p:blipFill>
          <a:blip r:embed="rId2" cstate="print">
            <a:lum bright="100000"/>
            <a:extLst>
              <a:ext uri="{28A0092B-C50C-407E-A947-70E740481C1C}">
                <a14:useLocalDpi xmlns:a14="http://schemas.microsoft.com/office/drawing/2010/main" val="0"/>
              </a:ext>
            </a:extLst>
          </a:blip>
          <a:srcRect/>
          <a:stretch>
            <a:fillRect/>
          </a:stretch>
        </p:blipFill>
        <p:spPr bwMode="black">
          <a:xfrm>
            <a:off x="609600" y="461964"/>
            <a:ext cx="2743200"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7113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41074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42833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1371600"/>
            <a:ext cx="5435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800" y="1371600"/>
            <a:ext cx="5435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55673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4713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815233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13344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50204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21902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373354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49115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152400"/>
            <a:ext cx="27686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152400"/>
            <a:ext cx="81026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5132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499454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1371600"/>
            <a:ext cx="5435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800" y="1371600"/>
            <a:ext cx="5435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1632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9195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51809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2885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40248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313224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6F4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08000" y="152400"/>
            <a:ext cx="11074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en-US" altLang="en-US"/>
              <a:t>Click to edit Master </a:t>
            </a:r>
          </a:p>
        </p:txBody>
      </p:sp>
      <p:sp>
        <p:nvSpPr>
          <p:cNvPr id="1027" name="Rectangle 3"/>
          <p:cNvSpPr>
            <a:spLocks noGrp="1" noChangeArrowheads="1"/>
          </p:cNvSpPr>
          <p:nvPr>
            <p:ph type="body" idx="1"/>
          </p:nvPr>
        </p:nvSpPr>
        <p:spPr bwMode="auto">
          <a:xfrm>
            <a:off x="508000" y="1371600"/>
            <a:ext cx="110744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en-US"/>
              <a:t>First level</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35" name="Picture 11" descr="D:\Vugraph Info\Vugraph Templates\Templates-NEW-NMP and Bureau\ident-small_4_onscreen_png.png"/>
          <p:cNvPicPr>
            <a:picLocks noChangeAspect="1" noChangeArrowheads="1"/>
          </p:cNvPicPr>
          <p:nvPr userDrawn="1"/>
        </p:nvPicPr>
        <p:blipFill>
          <a:blip r:embed="rId13" cstate="print">
            <a:lum bright="100000"/>
            <a:extLst>
              <a:ext uri="{28A0092B-C50C-407E-A947-70E740481C1C}">
                <a14:useLocalDpi xmlns:a14="http://schemas.microsoft.com/office/drawing/2010/main" val="0"/>
              </a:ext>
            </a:extLst>
          </a:blip>
          <a:srcRect/>
          <a:stretch>
            <a:fillRect/>
          </a:stretch>
        </p:blipFill>
        <p:spPr bwMode="black">
          <a:xfrm>
            <a:off x="609600" y="6094414"/>
            <a:ext cx="152400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778007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0" fontAlgn="base" hangingPunct="0">
        <a:spcBef>
          <a:spcPct val="0"/>
        </a:spcBef>
        <a:spcAft>
          <a:spcPct val="0"/>
        </a:spcAft>
        <a:defRPr sz="3600" b="1" kern="1200">
          <a:solidFill>
            <a:srgbClr val="FFFF99"/>
          </a:solidFill>
          <a:latin typeface="+mj-lt"/>
          <a:ea typeface="+mj-ea"/>
          <a:cs typeface="+mj-cs"/>
        </a:defRPr>
      </a:lvl1pPr>
      <a:lvl2pPr algn="l" rtl="0" eaLnBrk="0" fontAlgn="base" hangingPunct="0">
        <a:spcBef>
          <a:spcPct val="0"/>
        </a:spcBef>
        <a:spcAft>
          <a:spcPct val="0"/>
        </a:spcAft>
        <a:defRPr sz="3600" b="1">
          <a:solidFill>
            <a:srgbClr val="FFFF99"/>
          </a:solidFill>
          <a:latin typeface="Arial" panose="020B0604020202020204" pitchFamily="34" charset="0"/>
        </a:defRPr>
      </a:lvl2pPr>
      <a:lvl3pPr algn="l" rtl="0" eaLnBrk="0" fontAlgn="base" hangingPunct="0">
        <a:spcBef>
          <a:spcPct val="0"/>
        </a:spcBef>
        <a:spcAft>
          <a:spcPct val="0"/>
        </a:spcAft>
        <a:defRPr sz="3600" b="1">
          <a:solidFill>
            <a:srgbClr val="FFFF99"/>
          </a:solidFill>
          <a:latin typeface="Arial" panose="020B0604020202020204" pitchFamily="34" charset="0"/>
        </a:defRPr>
      </a:lvl3pPr>
      <a:lvl4pPr algn="l" rtl="0" eaLnBrk="0" fontAlgn="base" hangingPunct="0">
        <a:spcBef>
          <a:spcPct val="0"/>
        </a:spcBef>
        <a:spcAft>
          <a:spcPct val="0"/>
        </a:spcAft>
        <a:defRPr sz="3600" b="1">
          <a:solidFill>
            <a:srgbClr val="FFFF99"/>
          </a:solidFill>
          <a:latin typeface="Arial" panose="020B0604020202020204" pitchFamily="34" charset="0"/>
        </a:defRPr>
      </a:lvl4pPr>
      <a:lvl5pPr algn="l" rtl="0" eaLnBrk="0" fontAlgn="base" hangingPunct="0">
        <a:spcBef>
          <a:spcPct val="0"/>
        </a:spcBef>
        <a:spcAft>
          <a:spcPct val="0"/>
        </a:spcAft>
        <a:defRPr sz="3600" b="1">
          <a:solidFill>
            <a:srgbClr val="FFFF99"/>
          </a:solidFill>
          <a:latin typeface="Arial" panose="020B0604020202020204" pitchFamily="34" charset="0"/>
        </a:defRPr>
      </a:lvl5pPr>
      <a:lvl6pPr marL="457200" algn="l" rtl="0" eaLnBrk="0" fontAlgn="base" hangingPunct="0">
        <a:spcBef>
          <a:spcPct val="0"/>
        </a:spcBef>
        <a:spcAft>
          <a:spcPct val="0"/>
        </a:spcAft>
        <a:defRPr sz="3600" b="1">
          <a:solidFill>
            <a:srgbClr val="FFFF99"/>
          </a:solidFill>
          <a:latin typeface="Arial" panose="020B0604020202020204" pitchFamily="34" charset="0"/>
        </a:defRPr>
      </a:lvl6pPr>
      <a:lvl7pPr marL="914400" algn="l" rtl="0" eaLnBrk="0" fontAlgn="base" hangingPunct="0">
        <a:spcBef>
          <a:spcPct val="0"/>
        </a:spcBef>
        <a:spcAft>
          <a:spcPct val="0"/>
        </a:spcAft>
        <a:defRPr sz="3600" b="1">
          <a:solidFill>
            <a:srgbClr val="FFFF99"/>
          </a:solidFill>
          <a:latin typeface="Arial" panose="020B0604020202020204" pitchFamily="34" charset="0"/>
        </a:defRPr>
      </a:lvl7pPr>
      <a:lvl8pPr marL="1371600" algn="l" rtl="0" eaLnBrk="0" fontAlgn="base" hangingPunct="0">
        <a:spcBef>
          <a:spcPct val="0"/>
        </a:spcBef>
        <a:spcAft>
          <a:spcPct val="0"/>
        </a:spcAft>
        <a:defRPr sz="3600" b="1">
          <a:solidFill>
            <a:srgbClr val="FFFF99"/>
          </a:solidFill>
          <a:latin typeface="Arial" panose="020B0604020202020204" pitchFamily="34" charset="0"/>
        </a:defRPr>
      </a:lvl8pPr>
      <a:lvl9pPr marL="1828800" algn="l" rtl="0" eaLnBrk="0" fontAlgn="base" hangingPunct="0">
        <a:spcBef>
          <a:spcPct val="0"/>
        </a:spcBef>
        <a:spcAft>
          <a:spcPct val="0"/>
        </a:spcAft>
        <a:defRPr sz="3600" b="1">
          <a:solidFill>
            <a:srgbClr val="FFFF99"/>
          </a:solidFill>
          <a:latin typeface="Arial" panose="020B0604020202020204" pitchFamily="34" charset="0"/>
        </a:defRPr>
      </a:lvl9pPr>
    </p:titleStyle>
    <p:bodyStyle>
      <a:lvl1pPr marL="342900" indent="-342900" algn="l" rtl="0" eaLnBrk="0" fontAlgn="base" hangingPunct="0">
        <a:spcBef>
          <a:spcPct val="20000"/>
        </a:spcBef>
        <a:spcAft>
          <a:spcPct val="0"/>
        </a:spcAft>
        <a:buClr>
          <a:srgbClr val="FAFD00"/>
        </a:buClr>
        <a:buSzPct val="125000"/>
        <a:buFont typeface="Wingdings" panose="05000000000000000000" pitchFamily="2" charset="2"/>
        <a:buChar char="§"/>
        <a:defRPr sz="2800" b="1" kern="1200">
          <a:solidFill>
            <a:schemeClr val="bg1"/>
          </a:solidFill>
          <a:latin typeface="+mn-lt"/>
          <a:ea typeface="+mn-ea"/>
          <a:cs typeface="+mn-cs"/>
        </a:defRPr>
      </a:lvl1pPr>
      <a:lvl2pPr marL="742950" indent="-285750" algn="l" rtl="0" eaLnBrk="0" fontAlgn="base" hangingPunct="0">
        <a:spcBef>
          <a:spcPct val="20000"/>
        </a:spcBef>
        <a:spcAft>
          <a:spcPct val="0"/>
        </a:spcAft>
        <a:buClr>
          <a:srgbClr val="FAFD00"/>
        </a:buClr>
        <a:buSzPct val="125000"/>
        <a:buFont typeface="Wingdings" panose="05000000000000000000" pitchFamily="2" charset="2"/>
        <a:buChar char="§"/>
        <a:defRPr sz="2400" b="1" kern="1200">
          <a:solidFill>
            <a:schemeClr val="bg1"/>
          </a:solidFill>
          <a:latin typeface="+mn-lt"/>
          <a:ea typeface="+mn-ea"/>
          <a:cs typeface="+mn-cs"/>
        </a:defRPr>
      </a:lvl2pPr>
      <a:lvl3pPr marL="1143000" indent="-228600" algn="l" rtl="0" eaLnBrk="0" fontAlgn="base" hangingPunct="0">
        <a:spcBef>
          <a:spcPct val="20000"/>
        </a:spcBef>
        <a:spcAft>
          <a:spcPct val="0"/>
        </a:spcAft>
        <a:buClr>
          <a:srgbClr val="FAFD00"/>
        </a:buClr>
        <a:buSzPct val="125000"/>
        <a:buFont typeface="Wingdings" panose="05000000000000000000" pitchFamily="2" charset="2"/>
        <a:buChar char="§"/>
        <a:defRPr sz="2000" b="1" kern="1200">
          <a:solidFill>
            <a:schemeClr val="bg1"/>
          </a:solidFill>
          <a:latin typeface="+mn-lt"/>
          <a:ea typeface="+mn-ea"/>
          <a:cs typeface="+mn-cs"/>
        </a:defRPr>
      </a:lvl3pPr>
      <a:lvl4pPr marL="1600200" indent="-228600" algn="l" rtl="0" eaLnBrk="0" fontAlgn="base" hangingPunct="0">
        <a:spcBef>
          <a:spcPct val="20000"/>
        </a:spcBef>
        <a:spcAft>
          <a:spcPct val="0"/>
        </a:spcAft>
        <a:buClr>
          <a:srgbClr val="FAFD00"/>
        </a:buClr>
        <a:buSzPct val="125000"/>
        <a:buFont typeface="Wingdings" panose="05000000000000000000" pitchFamily="2" charset="2"/>
        <a:buChar char="§"/>
        <a:defRPr b="1" kern="1200">
          <a:solidFill>
            <a:schemeClr val="bg1"/>
          </a:solidFill>
          <a:latin typeface="+mn-lt"/>
          <a:ea typeface="+mn-ea"/>
          <a:cs typeface="+mn-cs"/>
        </a:defRPr>
      </a:lvl4pPr>
      <a:lvl5pPr marL="2057400" indent="-228600" algn="l" rtl="0" eaLnBrk="0" fontAlgn="base" hangingPunct="0">
        <a:spcBef>
          <a:spcPct val="20000"/>
        </a:spcBef>
        <a:spcAft>
          <a:spcPct val="0"/>
        </a:spcAft>
        <a:buClr>
          <a:srgbClr val="FAFD00"/>
        </a:buClr>
        <a:buSzPct val="125000"/>
        <a:buFont typeface="Wingdings" panose="05000000000000000000" pitchFamily="2" charset="2"/>
        <a:buChar char="§"/>
        <a:defRPr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6F4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08000" y="152400"/>
            <a:ext cx="11074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en-US" altLang="en-US"/>
              <a:t>Click to edit Master </a:t>
            </a:r>
          </a:p>
        </p:txBody>
      </p:sp>
      <p:sp>
        <p:nvSpPr>
          <p:cNvPr id="1027" name="Rectangle 3"/>
          <p:cNvSpPr>
            <a:spLocks noGrp="1" noChangeArrowheads="1"/>
          </p:cNvSpPr>
          <p:nvPr>
            <p:ph type="body" idx="1"/>
          </p:nvPr>
        </p:nvSpPr>
        <p:spPr bwMode="auto">
          <a:xfrm>
            <a:off x="508000" y="1371600"/>
            <a:ext cx="110744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en-US"/>
              <a:t>First level</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35" name="Picture 11" descr="D:\Vugraph Info\Vugraph Templates\Templates-NEW-NMP and Bureau\ident-small_4_onscreen_png.png"/>
          <p:cNvPicPr>
            <a:picLocks noChangeAspect="1" noChangeArrowheads="1"/>
          </p:cNvPicPr>
          <p:nvPr userDrawn="1"/>
        </p:nvPicPr>
        <p:blipFill>
          <a:blip r:embed="rId13" cstate="print">
            <a:lum bright="100000"/>
            <a:extLst>
              <a:ext uri="{28A0092B-C50C-407E-A947-70E740481C1C}">
                <a14:useLocalDpi xmlns:a14="http://schemas.microsoft.com/office/drawing/2010/main" val="0"/>
              </a:ext>
            </a:extLst>
          </a:blip>
          <a:srcRect/>
          <a:stretch>
            <a:fillRect/>
          </a:stretch>
        </p:blipFill>
        <p:spPr bwMode="black">
          <a:xfrm>
            <a:off x="609600" y="6094414"/>
            <a:ext cx="152400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612429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0" fontAlgn="base" hangingPunct="0">
        <a:spcBef>
          <a:spcPct val="0"/>
        </a:spcBef>
        <a:spcAft>
          <a:spcPct val="0"/>
        </a:spcAft>
        <a:defRPr sz="3600" b="1" kern="1200">
          <a:solidFill>
            <a:srgbClr val="FFFF99"/>
          </a:solidFill>
          <a:latin typeface="+mj-lt"/>
          <a:ea typeface="+mj-ea"/>
          <a:cs typeface="+mj-cs"/>
        </a:defRPr>
      </a:lvl1pPr>
      <a:lvl2pPr algn="l" rtl="0" eaLnBrk="0" fontAlgn="base" hangingPunct="0">
        <a:spcBef>
          <a:spcPct val="0"/>
        </a:spcBef>
        <a:spcAft>
          <a:spcPct val="0"/>
        </a:spcAft>
        <a:defRPr sz="3600" b="1">
          <a:solidFill>
            <a:srgbClr val="FFFF99"/>
          </a:solidFill>
          <a:latin typeface="Arial" panose="020B0604020202020204" pitchFamily="34" charset="0"/>
        </a:defRPr>
      </a:lvl2pPr>
      <a:lvl3pPr algn="l" rtl="0" eaLnBrk="0" fontAlgn="base" hangingPunct="0">
        <a:spcBef>
          <a:spcPct val="0"/>
        </a:spcBef>
        <a:spcAft>
          <a:spcPct val="0"/>
        </a:spcAft>
        <a:defRPr sz="3600" b="1">
          <a:solidFill>
            <a:srgbClr val="FFFF99"/>
          </a:solidFill>
          <a:latin typeface="Arial" panose="020B0604020202020204" pitchFamily="34" charset="0"/>
        </a:defRPr>
      </a:lvl3pPr>
      <a:lvl4pPr algn="l" rtl="0" eaLnBrk="0" fontAlgn="base" hangingPunct="0">
        <a:spcBef>
          <a:spcPct val="0"/>
        </a:spcBef>
        <a:spcAft>
          <a:spcPct val="0"/>
        </a:spcAft>
        <a:defRPr sz="3600" b="1">
          <a:solidFill>
            <a:srgbClr val="FFFF99"/>
          </a:solidFill>
          <a:latin typeface="Arial" panose="020B0604020202020204" pitchFamily="34" charset="0"/>
        </a:defRPr>
      </a:lvl4pPr>
      <a:lvl5pPr algn="l" rtl="0" eaLnBrk="0" fontAlgn="base" hangingPunct="0">
        <a:spcBef>
          <a:spcPct val="0"/>
        </a:spcBef>
        <a:spcAft>
          <a:spcPct val="0"/>
        </a:spcAft>
        <a:defRPr sz="3600" b="1">
          <a:solidFill>
            <a:srgbClr val="FFFF99"/>
          </a:solidFill>
          <a:latin typeface="Arial" panose="020B0604020202020204" pitchFamily="34" charset="0"/>
        </a:defRPr>
      </a:lvl5pPr>
      <a:lvl6pPr marL="457200" algn="l" rtl="0" eaLnBrk="0" fontAlgn="base" hangingPunct="0">
        <a:spcBef>
          <a:spcPct val="0"/>
        </a:spcBef>
        <a:spcAft>
          <a:spcPct val="0"/>
        </a:spcAft>
        <a:defRPr sz="3600" b="1">
          <a:solidFill>
            <a:srgbClr val="FFFF99"/>
          </a:solidFill>
          <a:latin typeface="Arial" panose="020B0604020202020204" pitchFamily="34" charset="0"/>
        </a:defRPr>
      </a:lvl6pPr>
      <a:lvl7pPr marL="914400" algn="l" rtl="0" eaLnBrk="0" fontAlgn="base" hangingPunct="0">
        <a:spcBef>
          <a:spcPct val="0"/>
        </a:spcBef>
        <a:spcAft>
          <a:spcPct val="0"/>
        </a:spcAft>
        <a:defRPr sz="3600" b="1">
          <a:solidFill>
            <a:srgbClr val="FFFF99"/>
          </a:solidFill>
          <a:latin typeface="Arial" panose="020B0604020202020204" pitchFamily="34" charset="0"/>
        </a:defRPr>
      </a:lvl7pPr>
      <a:lvl8pPr marL="1371600" algn="l" rtl="0" eaLnBrk="0" fontAlgn="base" hangingPunct="0">
        <a:spcBef>
          <a:spcPct val="0"/>
        </a:spcBef>
        <a:spcAft>
          <a:spcPct val="0"/>
        </a:spcAft>
        <a:defRPr sz="3600" b="1">
          <a:solidFill>
            <a:srgbClr val="FFFF99"/>
          </a:solidFill>
          <a:latin typeface="Arial" panose="020B0604020202020204" pitchFamily="34" charset="0"/>
        </a:defRPr>
      </a:lvl8pPr>
      <a:lvl9pPr marL="1828800" algn="l" rtl="0" eaLnBrk="0" fontAlgn="base" hangingPunct="0">
        <a:spcBef>
          <a:spcPct val="0"/>
        </a:spcBef>
        <a:spcAft>
          <a:spcPct val="0"/>
        </a:spcAft>
        <a:defRPr sz="3600" b="1">
          <a:solidFill>
            <a:srgbClr val="FFFF99"/>
          </a:solidFill>
          <a:latin typeface="Arial" panose="020B0604020202020204" pitchFamily="34" charset="0"/>
        </a:defRPr>
      </a:lvl9pPr>
    </p:titleStyle>
    <p:bodyStyle>
      <a:lvl1pPr marL="342900" indent="-342900" algn="l" rtl="0" eaLnBrk="0" fontAlgn="base" hangingPunct="0">
        <a:spcBef>
          <a:spcPct val="20000"/>
        </a:spcBef>
        <a:spcAft>
          <a:spcPct val="0"/>
        </a:spcAft>
        <a:buClr>
          <a:srgbClr val="FAFD00"/>
        </a:buClr>
        <a:buSzPct val="125000"/>
        <a:buFont typeface="Wingdings" panose="05000000000000000000" pitchFamily="2" charset="2"/>
        <a:buChar char="§"/>
        <a:defRPr sz="2800" b="1" kern="1200">
          <a:solidFill>
            <a:schemeClr val="bg1"/>
          </a:solidFill>
          <a:latin typeface="+mn-lt"/>
          <a:ea typeface="+mn-ea"/>
          <a:cs typeface="+mn-cs"/>
        </a:defRPr>
      </a:lvl1pPr>
      <a:lvl2pPr marL="742950" indent="-285750" algn="l" rtl="0" eaLnBrk="0" fontAlgn="base" hangingPunct="0">
        <a:spcBef>
          <a:spcPct val="20000"/>
        </a:spcBef>
        <a:spcAft>
          <a:spcPct val="0"/>
        </a:spcAft>
        <a:buClr>
          <a:srgbClr val="FAFD00"/>
        </a:buClr>
        <a:buSzPct val="125000"/>
        <a:buFont typeface="Wingdings" panose="05000000000000000000" pitchFamily="2" charset="2"/>
        <a:buChar char="§"/>
        <a:defRPr sz="2400" b="1" kern="1200">
          <a:solidFill>
            <a:schemeClr val="bg1"/>
          </a:solidFill>
          <a:latin typeface="+mn-lt"/>
          <a:ea typeface="+mn-ea"/>
          <a:cs typeface="+mn-cs"/>
        </a:defRPr>
      </a:lvl2pPr>
      <a:lvl3pPr marL="1143000" indent="-228600" algn="l" rtl="0" eaLnBrk="0" fontAlgn="base" hangingPunct="0">
        <a:spcBef>
          <a:spcPct val="20000"/>
        </a:spcBef>
        <a:spcAft>
          <a:spcPct val="0"/>
        </a:spcAft>
        <a:buClr>
          <a:srgbClr val="FAFD00"/>
        </a:buClr>
        <a:buSzPct val="125000"/>
        <a:buFont typeface="Wingdings" panose="05000000000000000000" pitchFamily="2" charset="2"/>
        <a:buChar char="§"/>
        <a:defRPr sz="2000" b="1" kern="1200">
          <a:solidFill>
            <a:schemeClr val="bg1"/>
          </a:solidFill>
          <a:latin typeface="+mn-lt"/>
          <a:ea typeface="+mn-ea"/>
          <a:cs typeface="+mn-cs"/>
        </a:defRPr>
      </a:lvl3pPr>
      <a:lvl4pPr marL="1600200" indent="-228600" algn="l" rtl="0" eaLnBrk="0" fontAlgn="base" hangingPunct="0">
        <a:spcBef>
          <a:spcPct val="20000"/>
        </a:spcBef>
        <a:spcAft>
          <a:spcPct val="0"/>
        </a:spcAft>
        <a:buClr>
          <a:srgbClr val="FAFD00"/>
        </a:buClr>
        <a:buSzPct val="125000"/>
        <a:buFont typeface="Wingdings" panose="05000000000000000000" pitchFamily="2" charset="2"/>
        <a:buChar char="§"/>
        <a:defRPr b="1" kern="1200">
          <a:solidFill>
            <a:schemeClr val="bg1"/>
          </a:solidFill>
          <a:latin typeface="+mn-lt"/>
          <a:ea typeface="+mn-ea"/>
          <a:cs typeface="+mn-cs"/>
        </a:defRPr>
      </a:lvl4pPr>
      <a:lvl5pPr marL="2057400" indent="-228600" algn="l" rtl="0" eaLnBrk="0" fontAlgn="base" hangingPunct="0">
        <a:spcBef>
          <a:spcPct val="20000"/>
        </a:spcBef>
        <a:spcAft>
          <a:spcPct val="0"/>
        </a:spcAft>
        <a:buClr>
          <a:srgbClr val="FAFD00"/>
        </a:buClr>
        <a:buSzPct val="125000"/>
        <a:buFont typeface="Wingdings" panose="05000000000000000000" pitchFamily="2" charset="2"/>
        <a:buChar char="§"/>
        <a:defRPr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5.emf"/><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7.tif"/></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0.tiff"/></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hemeOverride" Target="../theme/themeOverride4.xml"/><Relationship Id="rId5" Type="http://schemas.openxmlformats.org/officeDocument/2006/relationships/image" Target="../media/image8.pn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2.jpg"/><Relationship Id="rId2" Type="http://schemas.openxmlformats.org/officeDocument/2006/relationships/slideLayout" Target="../slideLayouts/slideLayout2.xml"/><Relationship Id="rId1" Type="http://schemas.openxmlformats.org/officeDocument/2006/relationships/themeOverride" Target="../theme/themeOverride5.xml"/><Relationship Id="rId6" Type="http://schemas.openxmlformats.org/officeDocument/2006/relationships/image" Target="../media/image11.jpg"/><Relationship Id="rId5" Type="http://schemas.openxmlformats.org/officeDocument/2006/relationships/image" Target="../media/image10.jpe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3.jpg"/><Relationship Id="rId2" Type="http://schemas.openxmlformats.org/officeDocument/2006/relationships/slideLayout" Target="../slideLayouts/slideLayout2.xml"/><Relationship Id="rId1" Type="http://schemas.openxmlformats.org/officeDocument/2006/relationships/themeOverride" Target="../theme/themeOverride6.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hemeOverride" Target="../theme/themeOverride7.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6928" y="2943721"/>
            <a:ext cx="4136850" cy="2763259"/>
          </a:xfrm>
          <a:prstGeom prst="rect">
            <a:avLst/>
          </a:prstGeom>
          <a:noFill/>
        </p:spPr>
      </p:pic>
      <p:sp>
        <p:nvSpPr>
          <p:cNvPr id="162818" name="Rectangle 2"/>
          <p:cNvSpPr>
            <a:spLocks noGrp="1" noChangeArrowheads="1"/>
          </p:cNvSpPr>
          <p:nvPr>
            <p:ph type="ctrTitle"/>
          </p:nvPr>
        </p:nvSpPr>
        <p:spPr>
          <a:xfrm>
            <a:off x="1876245" y="1267321"/>
            <a:ext cx="8305800" cy="1676400"/>
          </a:xfrm>
        </p:spPr>
        <p:txBody>
          <a:bodyPr/>
          <a:lstStyle/>
          <a:p>
            <a:pPr algn="ctr"/>
            <a:r>
              <a:rPr lang="en-US" sz="2800" dirty="0"/>
              <a:t>A (mostly) non-invasive genetics approach to monitoring connectivity</a:t>
            </a:r>
            <a:br>
              <a:rPr lang="en-US" sz="2800" dirty="0"/>
            </a:br>
            <a:r>
              <a:rPr lang="en-US" sz="2800" dirty="0"/>
              <a:t> in the Southern Mule Deer</a:t>
            </a:r>
            <a:br>
              <a:rPr lang="en-US" sz="2800" dirty="0"/>
            </a:br>
            <a:r>
              <a:rPr lang="en-US" sz="2800" dirty="0"/>
              <a:t>of San Diego County</a:t>
            </a:r>
            <a:endParaRPr lang="en-US" altLang="en-US" sz="2800" dirty="0"/>
          </a:p>
        </p:txBody>
      </p:sp>
      <p:sp>
        <p:nvSpPr>
          <p:cNvPr id="162819" name="Rectangle 3"/>
          <p:cNvSpPr>
            <a:spLocks noGrp="1" noChangeArrowheads="1"/>
          </p:cNvSpPr>
          <p:nvPr>
            <p:ph type="subTitle" idx="1"/>
          </p:nvPr>
        </p:nvSpPr>
        <p:spPr>
          <a:xfrm>
            <a:off x="2057400" y="5706980"/>
            <a:ext cx="8305800" cy="1752600"/>
          </a:xfrm>
        </p:spPr>
        <p:txBody>
          <a:bodyPr/>
          <a:lstStyle/>
          <a:p>
            <a:pPr algn="ctr"/>
            <a:r>
              <a:rPr lang="en-US" sz="2000" dirty="0"/>
              <a:t>Anna Mitelberg</a:t>
            </a:r>
            <a:r>
              <a:rPr lang="en-US" sz="2000" baseline="30000" dirty="0"/>
              <a:t>1</a:t>
            </a:r>
            <a:r>
              <a:rPr lang="en-US" sz="2000" dirty="0"/>
              <a:t>, Amy Vandergast</a:t>
            </a:r>
            <a:r>
              <a:rPr lang="en-US" sz="2000" baseline="30000" dirty="0"/>
              <a:t>1</a:t>
            </a:r>
            <a:r>
              <a:rPr lang="en-US" sz="2000" dirty="0"/>
              <a:t>, Andrew Bohonak</a:t>
            </a:r>
            <a:r>
              <a:rPr lang="en-US" sz="2000" baseline="30000" dirty="0"/>
              <a:t>2</a:t>
            </a:r>
          </a:p>
          <a:p>
            <a:pPr algn="ctr"/>
            <a:r>
              <a:rPr lang="en-US" sz="2000" baseline="30000" dirty="0"/>
              <a:t>1 </a:t>
            </a:r>
            <a:r>
              <a:rPr lang="en-US" sz="2000" dirty="0"/>
              <a:t>WERC, USGS; </a:t>
            </a:r>
            <a:r>
              <a:rPr lang="en-US" sz="2000" baseline="30000" dirty="0"/>
              <a:t>2</a:t>
            </a:r>
            <a:r>
              <a:rPr lang="en-US" sz="2000" dirty="0"/>
              <a:t> SDSU</a:t>
            </a:r>
          </a:p>
        </p:txBody>
      </p:sp>
      <p:sp>
        <p:nvSpPr>
          <p:cNvPr id="2" name="TextBox 1"/>
          <p:cNvSpPr txBox="1"/>
          <p:nvPr/>
        </p:nvSpPr>
        <p:spPr>
          <a:xfrm>
            <a:off x="5818994" y="5368426"/>
            <a:ext cx="2282997" cy="338554"/>
          </a:xfrm>
          <a:prstGeom prst="rect">
            <a:avLst/>
          </a:prstGeom>
          <a:noFill/>
        </p:spPr>
        <p:txBody>
          <a:bodyPr wrap="none" rtlCol="0">
            <a:spAutoFit/>
          </a:bodyPr>
          <a:lstStyle/>
          <a:p>
            <a:r>
              <a:rPr lang="en-US" sz="1600" dirty="0">
                <a:solidFill>
                  <a:schemeClr val="bg1"/>
                </a:solidFill>
              </a:rPr>
              <a:t>Photo credit: John Kiss</a:t>
            </a:r>
          </a:p>
        </p:txBody>
      </p:sp>
    </p:spTree>
    <p:extLst>
      <p:ext uri="{BB962C8B-B14F-4D97-AF65-F5344CB8AC3E}">
        <p14:creationId xmlns:p14="http://schemas.microsoft.com/office/powerpoint/2010/main" val="525314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0" name="Picture 9">
            <a:extLst>
              <a:ext uri="{FF2B5EF4-FFF2-40B4-BE49-F238E27FC236}">
                <a16:creationId xmlns:a16="http://schemas.microsoft.com/office/drawing/2014/main" id="{F159E9AE-A0A0-481E-A40A-E87C7FB3DB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2276" y="790890"/>
            <a:ext cx="8534400" cy="4810125"/>
          </a:xfrm>
          <a:prstGeom prst="rect">
            <a:avLst/>
          </a:prstGeom>
          <a:noFill/>
          <a:extLst>
            <a:ext uri="{909E8E84-426E-40DD-AFC4-6F175D3DCCD1}">
              <a14:hiddenFill xmlns:a14="http://schemas.microsoft.com/office/drawing/2010/main">
                <a:solidFill>
                  <a:srgbClr val="FFFFFF"/>
                </a:solidFill>
              </a14:hiddenFill>
            </a:ext>
          </a:extLst>
        </p:spPr>
      </p:pic>
      <p:sp>
        <p:nvSpPr>
          <p:cNvPr id="61" name="Oval 60">
            <a:extLst>
              <a:ext uri="{FF2B5EF4-FFF2-40B4-BE49-F238E27FC236}">
                <a16:creationId xmlns:a16="http://schemas.microsoft.com/office/drawing/2014/main" id="{C927FC4A-B7CE-4C5D-B3BE-BB84AEE2BC77}"/>
              </a:ext>
            </a:extLst>
          </p:cNvPr>
          <p:cNvSpPr/>
          <p:nvPr/>
        </p:nvSpPr>
        <p:spPr>
          <a:xfrm>
            <a:off x="7658295" y="3062982"/>
            <a:ext cx="169545" cy="169545"/>
          </a:xfrm>
          <a:prstGeom prst="ellipse">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62" name="Straight Connector 61">
            <a:extLst>
              <a:ext uri="{FF2B5EF4-FFF2-40B4-BE49-F238E27FC236}">
                <a16:creationId xmlns:a16="http://schemas.microsoft.com/office/drawing/2014/main" id="{84E62897-75A9-4F50-BC6F-F9887B89EF03}"/>
              </a:ext>
            </a:extLst>
          </p:cNvPr>
          <p:cNvCxnSpPr/>
          <p:nvPr/>
        </p:nvCxnSpPr>
        <p:spPr>
          <a:xfrm flipH="1">
            <a:off x="3152542" y="3761835"/>
            <a:ext cx="158115" cy="179705"/>
          </a:xfrm>
          <a:prstGeom prst="line">
            <a:avLst/>
          </a:prstGeom>
          <a:ln w="28575">
            <a:solidFill>
              <a:srgbClr val="FFFF00"/>
            </a:solidFill>
            <a:prstDash val="sysDot"/>
          </a:ln>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id="{B6286E36-6E64-4866-95D8-F50E8F594B35}"/>
              </a:ext>
            </a:extLst>
          </p:cNvPr>
          <p:cNvSpPr/>
          <p:nvPr/>
        </p:nvSpPr>
        <p:spPr>
          <a:xfrm>
            <a:off x="3071897" y="3698335"/>
            <a:ext cx="342900" cy="330200"/>
          </a:xfrm>
          <a:prstGeom prst="ellipse">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4" name="Oval 63">
            <a:extLst>
              <a:ext uri="{FF2B5EF4-FFF2-40B4-BE49-F238E27FC236}">
                <a16:creationId xmlns:a16="http://schemas.microsoft.com/office/drawing/2014/main" id="{C0C39008-9383-46C3-A0C4-32BEAB5B6EE0}"/>
              </a:ext>
            </a:extLst>
          </p:cNvPr>
          <p:cNvSpPr/>
          <p:nvPr/>
        </p:nvSpPr>
        <p:spPr>
          <a:xfrm>
            <a:off x="3743569" y="3339500"/>
            <a:ext cx="342900" cy="330200"/>
          </a:xfrm>
          <a:prstGeom prst="ellipse">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71" name="Rectangle 19">
            <a:extLst>
              <a:ext uri="{FF2B5EF4-FFF2-40B4-BE49-F238E27FC236}">
                <a16:creationId xmlns:a16="http://schemas.microsoft.com/office/drawing/2014/main" id="{21283593-F671-4A5E-A408-1B1503D7BC61}"/>
              </a:ext>
            </a:extLst>
          </p:cNvPr>
          <p:cNvSpPr>
            <a:spLocks noChangeArrowheads="1"/>
          </p:cNvSpPr>
          <p:nvPr/>
        </p:nvSpPr>
        <p:spPr bwMode="auto">
          <a:xfrm>
            <a:off x="2400225" y="3715871"/>
            <a:ext cx="585787" cy="266700"/>
          </a:xfrm>
          <a:prstGeom prst="rect">
            <a:avLst/>
          </a:prstGeom>
          <a:solidFill>
            <a:srgbClr val="FFFFFF"/>
          </a:solidFill>
          <a:ln w="12700">
            <a:solidFill>
              <a:srgbClr val="1F4D78"/>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M5-2a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73" name="Rectangle 20">
            <a:extLst>
              <a:ext uri="{FF2B5EF4-FFF2-40B4-BE49-F238E27FC236}">
                <a16:creationId xmlns:a16="http://schemas.microsoft.com/office/drawing/2014/main" id="{14643CC2-6594-4861-BF68-F65273E8111E}"/>
              </a:ext>
            </a:extLst>
          </p:cNvPr>
          <p:cNvSpPr>
            <a:spLocks noChangeArrowheads="1"/>
          </p:cNvSpPr>
          <p:nvPr/>
        </p:nvSpPr>
        <p:spPr bwMode="auto">
          <a:xfrm>
            <a:off x="3622125" y="2998543"/>
            <a:ext cx="585788" cy="266700"/>
          </a:xfrm>
          <a:prstGeom prst="rect">
            <a:avLst/>
          </a:prstGeom>
          <a:solidFill>
            <a:srgbClr val="FFFFFF"/>
          </a:solidFill>
          <a:ln w="12700">
            <a:solidFill>
              <a:srgbClr val="1F4D78"/>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M5-2b</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75" name="Rectangle 21">
            <a:extLst>
              <a:ext uri="{FF2B5EF4-FFF2-40B4-BE49-F238E27FC236}">
                <a16:creationId xmlns:a16="http://schemas.microsoft.com/office/drawing/2014/main" id="{C642F263-7FAB-4C39-BC1E-C10DB1EEC22D}"/>
              </a:ext>
            </a:extLst>
          </p:cNvPr>
          <p:cNvSpPr>
            <a:spLocks noChangeArrowheads="1"/>
          </p:cNvSpPr>
          <p:nvPr/>
        </p:nvSpPr>
        <p:spPr bwMode="auto">
          <a:xfrm>
            <a:off x="7812332" y="2744544"/>
            <a:ext cx="671512" cy="244475"/>
          </a:xfrm>
          <a:prstGeom prst="rect">
            <a:avLst/>
          </a:prstGeom>
          <a:solidFill>
            <a:srgbClr val="FFFFFF"/>
          </a:solidFill>
          <a:ln w="12700">
            <a:solidFill>
              <a:srgbClr val="1F4D78"/>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EW2-9</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76" name="Rectangle 60">
            <a:extLst>
              <a:ext uri="{FF2B5EF4-FFF2-40B4-BE49-F238E27FC236}">
                <a16:creationId xmlns:a16="http://schemas.microsoft.com/office/drawing/2014/main" id="{B4F16E4E-96CE-427C-962C-4223A6D42D9B}"/>
              </a:ext>
            </a:extLst>
          </p:cNvPr>
          <p:cNvSpPr>
            <a:spLocks noChangeArrowheads="1"/>
          </p:cNvSpPr>
          <p:nvPr/>
        </p:nvSpPr>
        <p:spPr bwMode="auto">
          <a:xfrm>
            <a:off x="1406769" y="26963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77" name="Rectangle 64">
            <a:extLst>
              <a:ext uri="{FF2B5EF4-FFF2-40B4-BE49-F238E27FC236}">
                <a16:creationId xmlns:a16="http://schemas.microsoft.com/office/drawing/2014/main" id="{467A503A-20B9-43D3-B53B-840A0B681C12}"/>
              </a:ext>
            </a:extLst>
          </p:cNvPr>
          <p:cNvSpPr>
            <a:spLocks noChangeArrowheads="1"/>
          </p:cNvSpPr>
          <p:nvPr/>
        </p:nvSpPr>
        <p:spPr bwMode="auto">
          <a:xfrm>
            <a:off x="1406769" y="72683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78" name="Rectangle 65">
            <a:extLst>
              <a:ext uri="{FF2B5EF4-FFF2-40B4-BE49-F238E27FC236}">
                <a16:creationId xmlns:a16="http://schemas.microsoft.com/office/drawing/2014/main" id="{CCFFC271-76CD-43DB-90F2-83490EF18475}"/>
              </a:ext>
            </a:extLst>
          </p:cNvPr>
          <p:cNvSpPr>
            <a:spLocks noChangeArrowheads="1"/>
          </p:cNvSpPr>
          <p:nvPr/>
        </p:nvSpPr>
        <p:spPr bwMode="auto">
          <a:xfrm>
            <a:off x="1406769" y="553695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Rectangle 1">
            <a:extLst>
              <a:ext uri="{FF2B5EF4-FFF2-40B4-BE49-F238E27FC236}">
                <a16:creationId xmlns:a16="http://schemas.microsoft.com/office/drawing/2014/main" id="{4FA5B5F1-26DC-4D18-812E-A3A5001832E2}"/>
              </a:ext>
            </a:extLst>
          </p:cNvPr>
          <p:cNvSpPr/>
          <p:nvPr/>
        </p:nvSpPr>
        <p:spPr>
          <a:xfrm>
            <a:off x="1406769" y="-132440"/>
            <a:ext cx="8533106"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bg1"/>
                </a:solidFill>
                <a:effectLst/>
              </a:rPr>
              <a:t>Direct Capture-Recapture</a:t>
            </a:r>
          </a:p>
        </p:txBody>
      </p:sp>
      <p:graphicFrame>
        <p:nvGraphicFramePr>
          <p:cNvPr id="6" name="Table 5">
            <a:extLst>
              <a:ext uri="{FF2B5EF4-FFF2-40B4-BE49-F238E27FC236}">
                <a16:creationId xmlns:a16="http://schemas.microsoft.com/office/drawing/2014/main" id="{B9EC7107-0F1F-4239-908A-7D2AEC6BE10C}"/>
              </a:ext>
            </a:extLst>
          </p:cNvPr>
          <p:cNvGraphicFramePr>
            <a:graphicFrameLocks noGrp="1"/>
          </p:cNvGraphicFramePr>
          <p:nvPr>
            <p:extLst>
              <p:ext uri="{D42A27DB-BD31-4B8C-83A1-F6EECF244321}">
                <p14:modId xmlns:p14="http://schemas.microsoft.com/office/powerpoint/2010/main" val="130171174"/>
              </p:ext>
            </p:extLst>
          </p:nvPr>
        </p:nvGraphicFramePr>
        <p:xfrm>
          <a:off x="-3164116" y="790891"/>
          <a:ext cx="15138392" cy="5175994"/>
        </p:xfrm>
        <a:graphic>
          <a:graphicData uri="http://schemas.openxmlformats.org/drawingml/2006/table">
            <a:tbl>
              <a:tblPr firstRow="1" firstCol="1" bandRow="1">
                <a:tableStyleId>{5C22544A-7EE6-4342-B048-85BDC9FD1C3A}</a:tableStyleId>
              </a:tblPr>
              <a:tblGrid>
                <a:gridCol w="1006872">
                  <a:extLst>
                    <a:ext uri="{9D8B030D-6E8A-4147-A177-3AD203B41FA5}">
                      <a16:colId xmlns:a16="http://schemas.microsoft.com/office/drawing/2014/main" val="1959600681"/>
                    </a:ext>
                  </a:extLst>
                </a:gridCol>
                <a:gridCol w="1307169">
                  <a:extLst>
                    <a:ext uri="{9D8B030D-6E8A-4147-A177-3AD203B41FA5}">
                      <a16:colId xmlns:a16="http://schemas.microsoft.com/office/drawing/2014/main" val="1441514207"/>
                    </a:ext>
                  </a:extLst>
                </a:gridCol>
                <a:gridCol w="918551">
                  <a:extLst>
                    <a:ext uri="{9D8B030D-6E8A-4147-A177-3AD203B41FA5}">
                      <a16:colId xmlns:a16="http://schemas.microsoft.com/office/drawing/2014/main" val="27662051"/>
                    </a:ext>
                  </a:extLst>
                </a:gridCol>
                <a:gridCol w="847894">
                  <a:extLst>
                    <a:ext uri="{9D8B030D-6E8A-4147-A177-3AD203B41FA5}">
                      <a16:colId xmlns:a16="http://schemas.microsoft.com/office/drawing/2014/main" val="532026976"/>
                    </a:ext>
                  </a:extLst>
                </a:gridCol>
                <a:gridCol w="847894">
                  <a:extLst>
                    <a:ext uri="{9D8B030D-6E8A-4147-A177-3AD203B41FA5}">
                      <a16:colId xmlns:a16="http://schemas.microsoft.com/office/drawing/2014/main" val="903272774"/>
                    </a:ext>
                  </a:extLst>
                </a:gridCol>
                <a:gridCol w="370952">
                  <a:extLst>
                    <a:ext uri="{9D8B030D-6E8A-4147-A177-3AD203B41FA5}">
                      <a16:colId xmlns:a16="http://schemas.microsoft.com/office/drawing/2014/main" val="1562920661"/>
                    </a:ext>
                  </a:extLst>
                </a:gridCol>
                <a:gridCol w="370952">
                  <a:extLst>
                    <a:ext uri="{9D8B030D-6E8A-4147-A177-3AD203B41FA5}">
                      <a16:colId xmlns:a16="http://schemas.microsoft.com/office/drawing/2014/main" val="4139262367"/>
                    </a:ext>
                  </a:extLst>
                </a:gridCol>
                <a:gridCol w="370952">
                  <a:extLst>
                    <a:ext uri="{9D8B030D-6E8A-4147-A177-3AD203B41FA5}">
                      <a16:colId xmlns:a16="http://schemas.microsoft.com/office/drawing/2014/main" val="1979409474"/>
                    </a:ext>
                  </a:extLst>
                </a:gridCol>
                <a:gridCol w="370952">
                  <a:extLst>
                    <a:ext uri="{9D8B030D-6E8A-4147-A177-3AD203B41FA5}">
                      <a16:colId xmlns:a16="http://schemas.microsoft.com/office/drawing/2014/main" val="1388858288"/>
                    </a:ext>
                  </a:extLst>
                </a:gridCol>
                <a:gridCol w="370952">
                  <a:extLst>
                    <a:ext uri="{9D8B030D-6E8A-4147-A177-3AD203B41FA5}">
                      <a16:colId xmlns:a16="http://schemas.microsoft.com/office/drawing/2014/main" val="3179704353"/>
                    </a:ext>
                  </a:extLst>
                </a:gridCol>
                <a:gridCol w="370952">
                  <a:extLst>
                    <a:ext uri="{9D8B030D-6E8A-4147-A177-3AD203B41FA5}">
                      <a16:colId xmlns:a16="http://schemas.microsoft.com/office/drawing/2014/main" val="2064892815"/>
                    </a:ext>
                  </a:extLst>
                </a:gridCol>
                <a:gridCol w="370952">
                  <a:extLst>
                    <a:ext uri="{9D8B030D-6E8A-4147-A177-3AD203B41FA5}">
                      <a16:colId xmlns:a16="http://schemas.microsoft.com/office/drawing/2014/main" val="1687560855"/>
                    </a:ext>
                  </a:extLst>
                </a:gridCol>
                <a:gridCol w="370952">
                  <a:extLst>
                    <a:ext uri="{9D8B030D-6E8A-4147-A177-3AD203B41FA5}">
                      <a16:colId xmlns:a16="http://schemas.microsoft.com/office/drawing/2014/main" val="1757979501"/>
                    </a:ext>
                  </a:extLst>
                </a:gridCol>
                <a:gridCol w="370952">
                  <a:extLst>
                    <a:ext uri="{9D8B030D-6E8A-4147-A177-3AD203B41FA5}">
                      <a16:colId xmlns:a16="http://schemas.microsoft.com/office/drawing/2014/main" val="1371797280"/>
                    </a:ext>
                  </a:extLst>
                </a:gridCol>
                <a:gridCol w="370952">
                  <a:extLst>
                    <a:ext uri="{9D8B030D-6E8A-4147-A177-3AD203B41FA5}">
                      <a16:colId xmlns:a16="http://schemas.microsoft.com/office/drawing/2014/main" val="2304241695"/>
                    </a:ext>
                  </a:extLst>
                </a:gridCol>
                <a:gridCol w="370952">
                  <a:extLst>
                    <a:ext uri="{9D8B030D-6E8A-4147-A177-3AD203B41FA5}">
                      <a16:colId xmlns:a16="http://schemas.microsoft.com/office/drawing/2014/main" val="3879179447"/>
                    </a:ext>
                  </a:extLst>
                </a:gridCol>
                <a:gridCol w="370952">
                  <a:extLst>
                    <a:ext uri="{9D8B030D-6E8A-4147-A177-3AD203B41FA5}">
                      <a16:colId xmlns:a16="http://schemas.microsoft.com/office/drawing/2014/main" val="302824775"/>
                    </a:ext>
                  </a:extLst>
                </a:gridCol>
                <a:gridCol w="370952">
                  <a:extLst>
                    <a:ext uri="{9D8B030D-6E8A-4147-A177-3AD203B41FA5}">
                      <a16:colId xmlns:a16="http://schemas.microsoft.com/office/drawing/2014/main" val="3238378066"/>
                    </a:ext>
                  </a:extLst>
                </a:gridCol>
                <a:gridCol w="370952">
                  <a:extLst>
                    <a:ext uri="{9D8B030D-6E8A-4147-A177-3AD203B41FA5}">
                      <a16:colId xmlns:a16="http://schemas.microsoft.com/office/drawing/2014/main" val="2828612118"/>
                    </a:ext>
                  </a:extLst>
                </a:gridCol>
                <a:gridCol w="370952">
                  <a:extLst>
                    <a:ext uri="{9D8B030D-6E8A-4147-A177-3AD203B41FA5}">
                      <a16:colId xmlns:a16="http://schemas.microsoft.com/office/drawing/2014/main" val="2153439410"/>
                    </a:ext>
                  </a:extLst>
                </a:gridCol>
                <a:gridCol w="370952">
                  <a:extLst>
                    <a:ext uri="{9D8B030D-6E8A-4147-A177-3AD203B41FA5}">
                      <a16:colId xmlns:a16="http://schemas.microsoft.com/office/drawing/2014/main" val="1444265874"/>
                    </a:ext>
                  </a:extLst>
                </a:gridCol>
                <a:gridCol w="370952">
                  <a:extLst>
                    <a:ext uri="{9D8B030D-6E8A-4147-A177-3AD203B41FA5}">
                      <a16:colId xmlns:a16="http://schemas.microsoft.com/office/drawing/2014/main" val="1347269181"/>
                    </a:ext>
                  </a:extLst>
                </a:gridCol>
                <a:gridCol w="370952">
                  <a:extLst>
                    <a:ext uri="{9D8B030D-6E8A-4147-A177-3AD203B41FA5}">
                      <a16:colId xmlns:a16="http://schemas.microsoft.com/office/drawing/2014/main" val="1669946081"/>
                    </a:ext>
                  </a:extLst>
                </a:gridCol>
                <a:gridCol w="370952">
                  <a:extLst>
                    <a:ext uri="{9D8B030D-6E8A-4147-A177-3AD203B41FA5}">
                      <a16:colId xmlns:a16="http://schemas.microsoft.com/office/drawing/2014/main" val="2734453304"/>
                    </a:ext>
                  </a:extLst>
                </a:gridCol>
                <a:gridCol w="370952">
                  <a:extLst>
                    <a:ext uri="{9D8B030D-6E8A-4147-A177-3AD203B41FA5}">
                      <a16:colId xmlns:a16="http://schemas.microsoft.com/office/drawing/2014/main" val="1791844531"/>
                    </a:ext>
                  </a:extLst>
                </a:gridCol>
                <a:gridCol w="370952">
                  <a:extLst>
                    <a:ext uri="{9D8B030D-6E8A-4147-A177-3AD203B41FA5}">
                      <a16:colId xmlns:a16="http://schemas.microsoft.com/office/drawing/2014/main" val="3376262094"/>
                    </a:ext>
                  </a:extLst>
                </a:gridCol>
                <a:gridCol w="370952">
                  <a:extLst>
                    <a:ext uri="{9D8B030D-6E8A-4147-A177-3AD203B41FA5}">
                      <a16:colId xmlns:a16="http://schemas.microsoft.com/office/drawing/2014/main" val="3917476708"/>
                    </a:ext>
                  </a:extLst>
                </a:gridCol>
                <a:gridCol w="370952">
                  <a:extLst>
                    <a:ext uri="{9D8B030D-6E8A-4147-A177-3AD203B41FA5}">
                      <a16:colId xmlns:a16="http://schemas.microsoft.com/office/drawing/2014/main" val="3687776370"/>
                    </a:ext>
                  </a:extLst>
                </a:gridCol>
                <a:gridCol w="370952">
                  <a:extLst>
                    <a:ext uri="{9D8B030D-6E8A-4147-A177-3AD203B41FA5}">
                      <a16:colId xmlns:a16="http://schemas.microsoft.com/office/drawing/2014/main" val="3484137690"/>
                    </a:ext>
                  </a:extLst>
                </a:gridCol>
                <a:gridCol w="370952">
                  <a:extLst>
                    <a:ext uri="{9D8B030D-6E8A-4147-A177-3AD203B41FA5}">
                      <a16:colId xmlns:a16="http://schemas.microsoft.com/office/drawing/2014/main" val="4167363694"/>
                    </a:ext>
                  </a:extLst>
                </a:gridCol>
                <a:gridCol w="370952">
                  <a:extLst>
                    <a:ext uri="{9D8B030D-6E8A-4147-A177-3AD203B41FA5}">
                      <a16:colId xmlns:a16="http://schemas.microsoft.com/office/drawing/2014/main" val="1091935515"/>
                    </a:ext>
                  </a:extLst>
                </a:gridCol>
                <a:gridCol w="282630">
                  <a:extLst>
                    <a:ext uri="{9D8B030D-6E8A-4147-A177-3AD203B41FA5}">
                      <a16:colId xmlns:a16="http://schemas.microsoft.com/office/drawing/2014/main" val="591179081"/>
                    </a:ext>
                  </a:extLst>
                </a:gridCol>
                <a:gridCol w="282630">
                  <a:extLst>
                    <a:ext uri="{9D8B030D-6E8A-4147-A177-3AD203B41FA5}">
                      <a16:colId xmlns:a16="http://schemas.microsoft.com/office/drawing/2014/main" val="1636418256"/>
                    </a:ext>
                  </a:extLst>
                </a:gridCol>
              </a:tblGrid>
              <a:tr h="277165">
                <a:tc>
                  <a:txBody>
                    <a:bodyPr/>
                    <a:lstStyle/>
                    <a:p>
                      <a:pPr marL="0" marR="0" algn="ctr">
                        <a:lnSpc>
                          <a:spcPct val="107000"/>
                        </a:lnSpc>
                        <a:spcBef>
                          <a:spcPts val="0"/>
                        </a:spcBef>
                        <a:spcAft>
                          <a:spcPts val="0"/>
                        </a:spcAft>
                      </a:pPr>
                      <a:r>
                        <a:rPr lang="en-US" sz="1200" b="1">
                          <a:effectLst/>
                          <a:latin typeface="Arial Narrow" panose="020B0606020202030204" pitchFamily="34" charset="0"/>
                        </a:rPr>
                        <a:t>Mule Deer</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Date Collected</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Site</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Scat Pile</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Gender</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algn="ctr"/>
                      <a:r>
                        <a:rPr lang="en-US" sz="1200" b="1" dirty="0">
                          <a:effectLst/>
                          <a:latin typeface="Arial Narrow" panose="020B0606020202030204" pitchFamily="34" charset="0"/>
                          <a:cs typeface="Times New Roman" panose="02020603050405020304" pitchFamily="18" charset="0"/>
                        </a:rPr>
                        <a:t>Locus B</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C</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D</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G</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H</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J</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K</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L</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M</a:t>
                      </a:r>
                    </a:p>
                  </a:txBody>
                  <a:tcPr marL="68580" marR="68580" marT="0" marB="0" anchor="ctr"/>
                </a:tc>
                <a:tc hMerge="1">
                  <a:txBody>
                    <a:bodyPr/>
                    <a:lstStyle/>
                    <a:p>
                      <a:endParaRPr lang="en-US" dirty="0"/>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N</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P</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R</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S</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V</a:t>
                      </a:r>
                    </a:p>
                  </a:txBody>
                  <a:tcPr marL="68580" marR="68580" marT="0" marB="0" anchor="ctr"/>
                </a:tc>
                <a:tc hMerge="1">
                  <a:txBody>
                    <a:bodyPr/>
                    <a:lstStyle/>
                    <a:p>
                      <a:endParaRPr lang="en-US"/>
                    </a:p>
                  </a:txBody>
                  <a:tcPr/>
                </a:tc>
                <a:extLst>
                  <a:ext uri="{0D108BD9-81ED-4DB2-BD59-A6C34878D82A}">
                    <a16:rowId xmlns:a16="http://schemas.microsoft.com/office/drawing/2014/main" val="20575355"/>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5/11/2018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SE Road</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SPn190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f</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327</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327</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182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197</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306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288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207</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85874605"/>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5/21/2018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SM Creek</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SPn338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f</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dirty="0">
                          <a:effectLst/>
                          <a:latin typeface="Arial Narrow" panose="020B0606020202030204" pitchFamily="34" charset="0"/>
                        </a:rPr>
                        <a:t>153</a:t>
                      </a:r>
                      <a:endParaRPr lang="en-US" sz="1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327</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327</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182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197</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306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288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207</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07318300"/>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5/15/2018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Veterans</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dirty="0">
                          <a:effectLst/>
                          <a:latin typeface="Arial Narrow" panose="020B0606020202030204" pitchFamily="34" charset="0"/>
                        </a:rPr>
                        <a:t>SPn195</a:t>
                      </a:r>
                      <a:endParaRPr lang="en-US" sz="1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51503817"/>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5/29/2018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 Faraday</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SPn355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00227912"/>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5/29/2018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 Faraday</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SPn360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03405073"/>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5/31/2018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N Faraday</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SPn384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25273928"/>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5/31/2018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N Faraday</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SPn401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dirty="0">
                          <a:effectLst/>
                          <a:latin typeface="Arial Narrow" panose="020B0606020202030204" pitchFamily="34" charset="0"/>
                        </a:rPr>
                        <a:t>353</a:t>
                      </a:r>
                      <a:endParaRPr lang="en-US" sz="1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13930860"/>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5/31/2018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N Faraday</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dirty="0">
                          <a:effectLst/>
                          <a:latin typeface="Arial Narrow" panose="020B0606020202030204" pitchFamily="34" charset="0"/>
                        </a:rPr>
                        <a:t>SPn415</a:t>
                      </a:r>
                      <a:endParaRPr lang="en-US" sz="1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12105"/>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6/5/2018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Crossings</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SPn430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91425216"/>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6/5/2018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Crossings</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SPn432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41874771"/>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6/5/2018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Crossings</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SPn435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44465163"/>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6/5/2018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Crossings</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SPn436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28545061"/>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6/10/2018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Los Monos</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SPn446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dirty="0">
                          <a:effectLst/>
                          <a:latin typeface="Arial Narrow" panose="020B0606020202030204" pitchFamily="34" charset="0"/>
                        </a:rPr>
                        <a:t>84</a:t>
                      </a:r>
                      <a:endParaRPr lang="en-US" sz="1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33812985"/>
                  </a:ext>
                </a:extLst>
              </a:tr>
            </a:tbl>
          </a:graphicData>
        </a:graphic>
      </p:graphicFrame>
    </p:spTree>
    <p:extLst>
      <p:ext uri="{BB962C8B-B14F-4D97-AF65-F5344CB8AC3E}">
        <p14:creationId xmlns:p14="http://schemas.microsoft.com/office/powerpoint/2010/main" val="1754170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0" name="Picture 9">
            <a:extLst>
              <a:ext uri="{FF2B5EF4-FFF2-40B4-BE49-F238E27FC236}">
                <a16:creationId xmlns:a16="http://schemas.microsoft.com/office/drawing/2014/main" id="{F159E9AE-A0A0-481E-A40A-E87C7FB3DB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2276" y="790890"/>
            <a:ext cx="8534400" cy="4810125"/>
          </a:xfrm>
          <a:prstGeom prst="rect">
            <a:avLst/>
          </a:prstGeom>
          <a:noFill/>
          <a:extLst>
            <a:ext uri="{909E8E84-426E-40DD-AFC4-6F175D3DCCD1}">
              <a14:hiddenFill xmlns:a14="http://schemas.microsoft.com/office/drawing/2010/main">
                <a:solidFill>
                  <a:srgbClr val="FFFFFF"/>
                </a:solidFill>
              </a14:hiddenFill>
            </a:ext>
          </a:extLst>
        </p:spPr>
      </p:pic>
      <p:sp>
        <p:nvSpPr>
          <p:cNvPr id="61" name="Oval 60">
            <a:extLst>
              <a:ext uri="{FF2B5EF4-FFF2-40B4-BE49-F238E27FC236}">
                <a16:creationId xmlns:a16="http://schemas.microsoft.com/office/drawing/2014/main" id="{C927FC4A-B7CE-4C5D-B3BE-BB84AEE2BC77}"/>
              </a:ext>
            </a:extLst>
          </p:cNvPr>
          <p:cNvSpPr/>
          <p:nvPr/>
        </p:nvSpPr>
        <p:spPr>
          <a:xfrm>
            <a:off x="7658295" y="3062982"/>
            <a:ext cx="169545" cy="169545"/>
          </a:xfrm>
          <a:prstGeom prst="ellipse">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62" name="Straight Connector 61">
            <a:extLst>
              <a:ext uri="{FF2B5EF4-FFF2-40B4-BE49-F238E27FC236}">
                <a16:creationId xmlns:a16="http://schemas.microsoft.com/office/drawing/2014/main" id="{84E62897-75A9-4F50-BC6F-F9887B89EF03}"/>
              </a:ext>
            </a:extLst>
          </p:cNvPr>
          <p:cNvCxnSpPr/>
          <p:nvPr/>
        </p:nvCxnSpPr>
        <p:spPr>
          <a:xfrm flipH="1">
            <a:off x="3152542" y="3761835"/>
            <a:ext cx="158115" cy="179705"/>
          </a:xfrm>
          <a:prstGeom prst="line">
            <a:avLst/>
          </a:prstGeom>
          <a:ln w="28575">
            <a:solidFill>
              <a:srgbClr val="FFFF00"/>
            </a:solidFill>
            <a:prstDash val="sysDot"/>
          </a:ln>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id="{B6286E36-6E64-4866-95D8-F50E8F594B35}"/>
              </a:ext>
            </a:extLst>
          </p:cNvPr>
          <p:cNvSpPr/>
          <p:nvPr/>
        </p:nvSpPr>
        <p:spPr>
          <a:xfrm>
            <a:off x="3071897" y="3698335"/>
            <a:ext cx="342900" cy="330200"/>
          </a:xfrm>
          <a:prstGeom prst="ellipse">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4" name="Oval 63">
            <a:extLst>
              <a:ext uri="{FF2B5EF4-FFF2-40B4-BE49-F238E27FC236}">
                <a16:creationId xmlns:a16="http://schemas.microsoft.com/office/drawing/2014/main" id="{C0C39008-9383-46C3-A0C4-32BEAB5B6EE0}"/>
              </a:ext>
            </a:extLst>
          </p:cNvPr>
          <p:cNvSpPr/>
          <p:nvPr/>
        </p:nvSpPr>
        <p:spPr>
          <a:xfrm>
            <a:off x="3743569" y="3339500"/>
            <a:ext cx="342900" cy="330200"/>
          </a:xfrm>
          <a:prstGeom prst="ellipse">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71" name="Rectangle 19">
            <a:extLst>
              <a:ext uri="{FF2B5EF4-FFF2-40B4-BE49-F238E27FC236}">
                <a16:creationId xmlns:a16="http://schemas.microsoft.com/office/drawing/2014/main" id="{21283593-F671-4A5E-A408-1B1503D7BC61}"/>
              </a:ext>
            </a:extLst>
          </p:cNvPr>
          <p:cNvSpPr>
            <a:spLocks noChangeArrowheads="1"/>
          </p:cNvSpPr>
          <p:nvPr/>
        </p:nvSpPr>
        <p:spPr bwMode="auto">
          <a:xfrm>
            <a:off x="2400225" y="3715871"/>
            <a:ext cx="585787" cy="266700"/>
          </a:xfrm>
          <a:prstGeom prst="rect">
            <a:avLst/>
          </a:prstGeom>
          <a:solidFill>
            <a:srgbClr val="FFFFFF"/>
          </a:solidFill>
          <a:ln w="12700">
            <a:solidFill>
              <a:srgbClr val="1F4D78"/>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M5-2a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73" name="Rectangle 20">
            <a:extLst>
              <a:ext uri="{FF2B5EF4-FFF2-40B4-BE49-F238E27FC236}">
                <a16:creationId xmlns:a16="http://schemas.microsoft.com/office/drawing/2014/main" id="{14643CC2-6594-4861-BF68-F65273E8111E}"/>
              </a:ext>
            </a:extLst>
          </p:cNvPr>
          <p:cNvSpPr>
            <a:spLocks noChangeArrowheads="1"/>
          </p:cNvSpPr>
          <p:nvPr/>
        </p:nvSpPr>
        <p:spPr bwMode="auto">
          <a:xfrm>
            <a:off x="3622125" y="2998543"/>
            <a:ext cx="585788" cy="266700"/>
          </a:xfrm>
          <a:prstGeom prst="rect">
            <a:avLst/>
          </a:prstGeom>
          <a:solidFill>
            <a:srgbClr val="FFFFFF"/>
          </a:solidFill>
          <a:ln w="12700">
            <a:solidFill>
              <a:srgbClr val="1F4D78"/>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M5-2b</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75" name="Rectangle 21">
            <a:extLst>
              <a:ext uri="{FF2B5EF4-FFF2-40B4-BE49-F238E27FC236}">
                <a16:creationId xmlns:a16="http://schemas.microsoft.com/office/drawing/2014/main" id="{C642F263-7FAB-4C39-BC1E-C10DB1EEC22D}"/>
              </a:ext>
            </a:extLst>
          </p:cNvPr>
          <p:cNvSpPr>
            <a:spLocks noChangeArrowheads="1"/>
          </p:cNvSpPr>
          <p:nvPr/>
        </p:nvSpPr>
        <p:spPr bwMode="auto">
          <a:xfrm>
            <a:off x="7812332" y="2744544"/>
            <a:ext cx="671512" cy="244475"/>
          </a:xfrm>
          <a:prstGeom prst="rect">
            <a:avLst/>
          </a:prstGeom>
          <a:solidFill>
            <a:srgbClr val="FFFFFF"/>
          </a:solidFill>
          <a:ln w="12700">
            <a:solidFill>
              <a:srgbClr val="1F4D78"/>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EW2-9</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76" name="Rectangle 60">
            <a:extLst>
              <a:ext uri="{FF2B5EF4-FFF2-40B4-BE49-F238E27FC236}">
                <a16:creationId xmlns:a16="http://schemas.microsoft.com/office/drawing/2014/main" id="{B4F16E4E-96CE-427C-962C-4223A6D42D9B}"/>
              </a:ext>
            </a:extLst>
          </p:cNvPr>
          <p:cNvSpPr>
            <a:spLocks noChangeArrowheads="1"/>
          </p:cNvSpPr>
          <p:nvPr/>
        </p:nvSpPr>
        <p:spPr bwMode="auto">
          <a:xfrm>
            <a:off x="1406769" y="26963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77" name="Rectangle 64">
            <a:extLst>
              <a:ext uri="{FF2B5EF4-FFF2-40B4-BE49-F238E27FC236}">
                <a16:creationId xmlns:a16="http://schemas.microsoft.com/office/drawing/2014/main" id="{467A503A-20B9-43D3-B53B-840A0B681C12}"/>
              </a:ext>
            </a:extLst>
          </p:cNvPr>
          <p:cNvSpPr>
            <a:spLocks noChangeArrowheads="1"/>
          </p:cNvSpPr>
          <p:nvPr/>
        </p:nvSpPr>
        <p:spPr bwMode="auto">
          <a:xfrm>
            <a:off x="1406769" y="72683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78" name="Rectangle 65">
            <a:extLst>
              <a:ext uri="{FF2B5EF4-FFF2-40B4-BE49-F238E27FC236}">
                <a16:creationId xmlns:a16="http://schemas.microsoft.com/office/drawing/2014/main" id="{CCFFC271-76CD-43DB-90F2-83490EF18475}"/>
              </a:ext>
            </a:extLst>
          </p:cNvPr>
          <p:cNvSpPr>
            <a:spLocks noChangeArrowheads="1"/>
          </p:cNvSpPr>
          <p:nvPr/>
        </p:nvSpPr>
        <p:spPr bwMode="auto">
          <a:xfrm>
            <a:off x="1406769" y="553695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Rectangle 1">
            <a:extLst>
              <a:ext uri="{FF2B5EF4-FFF2-40B4-BE49-F238E27FC236}">
                <a16:creationId xmlns:a16="http://schemas.microsoft.com/office/drawing/2014/main" id="{4FA5B5F1-26DC-4D18-812E-A3A5001832E2}"/>
              </a:ext>
            </a:extLst>
          </p:cNvPr>
          <p:cNvSpPr/>
          <p:nvPr/>
        </p:nvSpPr>
        <p:spPr>
          <a:xfrm>
            <a:off x="1406769" y="-132440"/>
            <a:ext cx="8533106"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bg1"/>
                </a:solidFill>
                <a:effectLst/>
              </a:rPr>
              <a:t>Direct Capture-Recapture</a:t>
            </a:r>
          </a:p>
        </p:txBody>
      </p:sp>
      <p:graphicFrame>
        <p:nvGraphicFramePr>
          <p:cNvPr id="6" name="Table 5">
            <a:extLst>
              <a:ext uri="{FF2B5EF4-FFF2-40B4-BE49-F238E27FC236}">
                <a16:creationId xmlns:a16="http://schemas.microsoft.com/office/drawing/2014/main" id="{B9EC7107-0F1F-4239-908A-7D2AEC6BE10C}"/>
              </a:ext>
            </a:extLst>
          </p:cNvPr>
          <p:cNvGraphicFramePr>
            <a:graphicFrameLocks noGrp="1"/>
          </p:cNvGraphicFramePr>
          <p:nvPr>
            <p:extLst>
              <p:ext uri="{D42A27DB-BD31-4B8C-83A1-F6EECF244321}">
                <p14:modId xmlns:p14="http://schemas.microsoft.com/office/powerpoint/2010/main" val="675373073"/>
              </p:ext>
            </p:extLst>
          </p:nvPr>
        </p:nvGraphicFramePr>
        <p:xfrm>
          <a:off x="-3164116" y="790891"/>
          <a:ext cx="15138392" cy="5175994"/>
        </p:xfrm>
        <a:graphic>
          <a:graphicData uri="http://schemas.openxmlformats.org/drawingml/2006/table">
            <a:tbl>
              <a:tblPr firstRow="1" firstCol="1" bandRow="1">
                <a:tableStyleId>{5C22544A-7EE6-4342-B048-85BDC9FD1C3A}</a:tableStyleId>
              </a:tblPr>
              <a:tblGrid>
                <a:gridCol w="1006872">
                  <a:extLst>
                    <a:ext uri="{9D8B030D-6E8A-4147-A177-3AD203B41FA5}">
                      <a16:colId xmlns:a16="http://schemas.microsoft.com/office/drawing/2014/main" val="1959600681"/>
                    </a:ext>
                  </a:extLst>
                </a:gridCol>
                <a:gridCol w="1307169">
                  <a:extLst>
                    <a:ext uri="{9D8B030D-6E8A-4147-A177-3AD203B41FA5}">
                      <a16:colId xmlns:a16="http://schemas.microsoft.com/office/drawing/2014/main" val="1441514207"/>
                    </a:ext>
                  </a:extLst>
                </a:gridCol>
                <a:gridCol w="918551">
                  <a:extLst>
                    <a:ext uri="{9D8B030D-6E8A-4147-A177-3AD203B41FA5}">
                      <a16:colId xmlns:a16="http://schemas.microsoft.com/office/drawing/2014/main" val="27662051"/>
                    </a:ext>
                  </a:extLst>
                </a:gridCol>
                <a:gridCol w="847894">
                  <a:extLst>
                    <a:ext uri="{9D8B030D-6E8A-4147-A177-3AD203B41FA5}">
                      <a16:colId xmlns:a16="http://schemas.microsoft.com/office/drawing/2014/main" val="532026976"/>
                    </a:ext>
                  </a:extLst>
                </a:gridCol>
                <a:gridCol w="847894">
                  <a:extLst>
                    <a:ext uri="{9D8B030D-6E8A-4147-A177-3AD203B41FA5}">
                      <a16:colId xmlns:a16="http://schemas.microsoft.com/office/drawing/2014/main" val="903272774"/>
                    </a:ext>
                  </a:extLst>
                </a:gridCol>
                <a:gridCol w="370952">
                  <a:extLst>
                    <a:ext uri="{9D8B030D-6E8A-4147-A177-3AD203B41FA5}">
                      <a16:colId xmlns:a16="http://schemas.microsoft.com/office/drawing/2014/main" val="1562920661"/>
                    </a:ext>
                  </a:extLst>
                </a:gridCol>
                <a:gridCol w="370952">
                  <a:extLst>
                    <a:ext uri="{9D8B030D-6E8A-4147-A177-3AD203B41FA5}">
                      <a16:colId xmlns:a16="http://schemas.microsoft.com/office/drawing/2014/main" val="4139262367"/>
                    </a:ext>
                  </a:extLst>
                </a:gridCol>
                <a:gridCol w="370952">
                  <a:extLst>
                    <a:ext uri="{9D8B030D-6E8A-4147-A177-3AD203B41FA5}">
                      <a16:colId xmlns:a16="http://schemas.microsoft.com/office/drawing/2014/main" val="1979409474"/>
                    </a:ext>
                  </a:extLst>
                </a:gridCol>
                <a:gridCol w="370952">
                  <a:extLst>
                    <a:ext uri="{9D8B030D-6E8A-4147-A177-3AD203B41FA5}">
                      <a16:colId xmlns:a16="http://schemas.microsoft.com/office/drawing/2014/main" val="1388858288"/>
                    </a:ext>
                  </a:extLst>
                </a:gridCol>
                <a:gridCol w="370952">
                  <a:extLst>
                    <a:ext uri="{9D8B030D-6E8A-4147-A177-3AD203B41FA5}">
                      <a16:colId xmlns:a16="http://schemas.microsoft.com/office/drawing/2014/main" val="3179704353"/>
                    </a:ext>
                  </a:extLst>
                </a:gridCol>
                <a:gridCol w="370952">
                  <a:extLst>
                    <a:ext uri="{9D8B030D-6E8A-4147-A177-3AD203B41FA5}">
                      <a16:colId xmlns:a16="http://schemas.microsoft.com/office/drawing/2014/main" val="2064892815"/>
                    </a:ext>
                  </a:extLst>
                </a:gridCol>
                <a:gridCol w="370952">
                  <a:extLst>
                    <a:ext uri="{9D8B030D-6E8A-4147-A177-3AD203B41FA5}">
                      <a16:colId xmlns:a16="http://schemas.microsoft.com/office/drawing/2014/main" val="1687560855"/>
                    </a:ext>
                  </a:extLst>
                </a:gridCol>
                <a:gridCol w="370952">
                  <a:extLst>
                    <a:ext uri="{9D8B030D-6E8A-4147-A177-3AD203B41FA5}">
                      <a16:colId xmlns:a16="http://schemas.microsoft.com/office/drawing/2014/main" val="1757979501"/>
                    </a:ext>
                  </a:extLst>
                </a:gridCol>
                <a:gridCol w="370952">
                  <a:extLst>
                    <a:ext uri="{9D8B030D-6E8A-4147-A177-3AD203B41FA5}">
                      <a16:colId xmlns:a16="http://schemas.microsoft.com/office/drawing/2014/main" val="1371797280"/>
                    </a:ext>
                  </a:extLst>
                </a:gridCol>
                <a:gridCol w="370952">
                  <a:extLst>
                    <a:ext uri="{9D8B030D-6E8A-4147-A177-3AD203B41FA5}">
                      <a16:colId xmlns:a16="http://schemas.microsoft.com/office/drawing/2014/main" val="2304241695"/>
                    </a:ext>
                  </a:extLst>
                </a:gridCol>
                <a:gridCol w="370952">
                  <a:extLst>
                    <a:ext uri="{9D8B030D-6E8A-4147-A177-3AD203B41FA5}">
                      <a16:colId xmlns:a16="http://schemas.microsoft.com/office/drawing/2014/main" val="3879179447"/>
                    </a:ext>
                  </a:extLst>
                </a:gridCol>
                <a:gridCol w="370952">
                  <a:extLst>
                    <a:ext uri="{9D8B030D-6E8A-4147-A177-3AD203B41FA5}">
                      <a16:colId xmlns:a16="http://schemas.microsoft.com/office/drawing/2014/main" val="302824775"/>
                    </a:ext>
                  </a:extLst>
                </a:gridCol>
                <a:gridCol w="370952">
                  <a:extLst>
                    <a:ext uri="{9D8B030D-6E8A-4147-A177-3AD203B41FA5}">
                      <a16:colId xmlns:a16="http://schemas.microsoft.com/office/drawing/2014/main" val="3238378066"/>
                    </a:ext>
                  </a:extLst>
                </a:gridCol>
                <a:gridCol w="370952">
                  <a:extLst>
                    <a:ext uri="{9D8B030D-6E8A-4147-A177-3AD203B41FA5}">
                      <a16:colId xmlns:a16="http://schemas.microsoft.com/office/drawing/2014/main" val="2828612118"/>
                    </a:ext>
                  </a:extLst>
                </a:gridCol>
                <a:gridCol w="370952">
                  <a:extLst>
                    <a:ext uri="{9D8B030D-6E8A-4147-A177-3AD203B41FA5}">
                      <a16:colId xmlns:a16="http://schemas.microsoft.com/office/drawing/2014/main" val="2153439410"/>
                    </a:ext>
                  </a:extLst>
                </a:gridCol>
                <a:gridCol w="370952">
                  <a:extLst>
                    <a:ext uri="{9D8B030D-6E8A-4147-A177-3AD203B41FA5}">
                      <a16:colId xmlns:a16="http://schemas.microsoft.com/office/drawing/2014/main" val="1444265874"/>
                    </a:ext>
                  </a:extLst>
                </a:gridCol>
                <a:gridCol w="370952">
                  <a:extLst>
                    <a:ext uri="{9D8B030D-6E8A-4147-A177-3AD203B41FA5}">
                      <a16:colId xmlns:a16="http://schemas.microsoft.com/office/drawing/2014/main" val="1347269181"/>
                    </a:ext>
                  </a:extLst>
                </a:gridCol>
                <a:gridCol w="370952">
                  <a:extLst>
                    <a:ext uri="{9D8B030D-6E8A-4147-A177-3AD203B41FA5}">
                      <a16:colId xmlns:a16="http://schemas.microsoft.com/office/drawing/2014/main" val="1669946081"/>
                    </a:ext>
                  </a:extLst>
                </a:gridCol>
                <a:gridCol w="370952">
                  <a:extLst>
                    <a:ext uri="{9D8B030D-6E8A-4147-A177-3AD203B41FA5}">
                      <a16:colId xmlns:a16="http://schemas.microsoft.com/office/drawing/2014/main" val="2734453304"/>
                    </a:ext>
                  </a:extLst>
                </a:gridCol>
                <a:gridCol w="370952">
                  <a:extLst>
                    <a:ext uri="{9D8B030D-6E8A-4147-A177-3AD203B41FA5}">
                      <a16:colId xmlns:a16="http://schemas.microsoft.com/office/drawing/2014/main" val="1791844531"/>
                    </a:ext>
                  </a:extLst>
                </a:gridCol>
                <a:gridCol w="370952">
                  <a:extLst>
                    <a:ext uri="{9D8B030D-6E8A-4147-A177-3AD203B41FA5}">
                      <a16:colId xmlns:a16="http://schemas.microsoft.com/office/drawing/2014/main" val="3376262094"/>
                    </a:ext>
                  </a:extLst>
                </a:gridCol>
                <a:gridCol w="370952">
                  <a:extLst>
                    <a:ext uri="{9D8B030D-6E8A-4147-A177-3AD203B41FA5}">
                      <a16:colId xmlns:a16="http://schemas.microsoft.com/office/drawing/2014/main" val="3917476708"/>
                    </a:ext>
                  </a:extLst>
                </a:gridCol>
                <a:gridCol w="370952">
                  <a:extLst>
                    <a:ext uri="{9D8B030D-6E8A-4147-A177-3AD203B41FA5}">
                      <a16:colId xmlns:a16="http://schemas.microsoft.com/office/drawing/2014/main" val="3687776370"/>
                    </a:ext>
                  </a:extLst>
                </a:gridCol>
                <a:gridCol w="370952">
                  <a:extLst>
                    <a:ext uri="{9D8B030D-6E8A-4147-A177-3AD203B41FA5}">
                      <a16:colId xmlns:a16="http://schemas.microsoft.com/office/drawing/2014/main" val="3484137690"/>
                    </a:ext>
                  </a:extLst>
                </a:gridCol>
                <a:gridCol w="370952">
                  <a:extLst>
                    <a:ext uri="{9D8B030D-6E8A-4147-A177-3AD203B41FA5}">
                      <a16:colId xmlns:a16="http://schemas.microsoft.com/office/drawing/2014/main" val="4167363694"/>
                    </a:ext>
                  </a:extLst>
                </a:gridCol>
                <a:gridCol w="370952">
                  <a:extLst>
                    <a:ext uri="{9D8B030D-6E8A-4147-A177-3AD203B41FA5}">
                      <a16:colId xmlns:a16="http://schemas.microsoft.com/office/drawing/2014/main" val="1091935515"/>
                    </a:ext>
                  </a:extLst>
                </a:gridCol>
                <a:gridCol w="282630">
                  <a:extLst>
                    <a:ext uri="{9D8B030D-6E8A-4147-A177-3AD203B41FA5}">
                      <a16:colId xmlns:a16="http://schemas.microsoft.com/office/drawing/2014/main" val="591179081"/>
                    </a:ext>
                  </a:extLst>
                </a:gridCol>
                <a:gridCol w="282630">
                  <a:extLst>
                    <a:ext uri="{9D8B030D-6E8A-4147-A177-3AD203B41FA5}">
                      <a16:colId xmlns:a16="http://schemas.microsoft.com/office/drawing/2014/main" val="1636418256"/>
                    </a:ext>
                  </a:extLst>
                </a:gridCol>
              </a:tblGrid>
              <a:tr h="277165">
                <a:tc>
                  <a:txBody>
                    <a:bodyPr/>
                    <a:lstStyle/>
                    <a:p>
                      <a:pPr marL="0" marR="0" algn="ctr">
                        <a:lnSpc>
                          <a:spcPct val="107000"/>
                        </a:lnSpc>
                        <a:spcBef>
                          <a:spcPts val="0"/>
                        </a:spcBef>
                        <a:spcAft>
                          <a:spcPts val="0"/>
                        </a:spcAft>
                      </a:pPr>
                      <a:r>
                        <a:rPr lang="en-US" sz="1200" b="1">
                          <a:effectLst/>
                          <a:latin typeface="Arial Narrow" panose="020B0606020202030204" pitchFamily="34" charset="0"/>
                        </a:rPr>
                        <a:t>Mule Deer</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Date Collected</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Site</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Scat Pile</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Gender</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algn="ctr"/>
                      <a:r>
                        <a:rPr lang="en-US" sz="1200" b="1" dirty="0">
                          <a:effectLst/>
                          <a:latin typeface="Arial Narrow" panose="020B0606020202030204" pitchFamily="34" charset="0"/>
                          <a:cs typeface="Times New Roman" panose="02020603050405020304" pitchFamily="18" charset="0"/>
                        </a:rPr>
                        <a:t>Locus B</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C</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D</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G</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H</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J</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K</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L</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M</a:t>
                      </a:r>
                    </a:p>
                  </a:txBody>
                  <a:tcPr marL="68580" marR="68580" marT="0" marB="0" anchor="ctr"/>
                </a:tc>
                <a:tc hMerge="1">
                  <a:txBody>
                    <a:bodyPr/>
                    <a:lstStyle/>
                    <a:p>
                      <a:endParaRPr lang="en-US" dirty="0"/>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N</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P</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R</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S</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V</a:t>
                      </a:r>
                    </a:p>
                  </a:txBody>
                  <a:tcPr marL="68580" marR="68580" marT="0" marB="0" anchor="ctr"/>
                </a:tc>
                <a:tc hMerge="1">
                  <a:txBody>
                    <a:bodyPr/>
                    <a:lstStyle/>
                    <a:p>
                      <a:endParaRPr lang="en-US"/>
                    </a:p>
                  </a:txBody>
                  <a:tcPr/>
                </a:tc>
                <a:extLst>
                  <a:ext uri="{0D108BD9-81ED-4DB2-BD59-A6C34878D82A}">
                    <a16:rowId xmlns:a16="http://schemas.microsoft.com/office/drawing/2014/main" val="20575355"/>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5/11/2018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SE Road</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SPn190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f</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327</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327</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182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197</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306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288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207</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85874605"/>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5/21/2018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SM Creek</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SPn338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f</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dirty="0">
                          <a:effectLst/>
                          <a:latin typeface="Arial Narrow" panose="020B0606020202030204" pitchFamily="34" charset="0"/>
                        </a:rPr>
                        <a:t>153</a:t>
                      </a:r>
                      <a:endParaRPr lang="en-US" sz="1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327</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327</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182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197</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306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288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207</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07318300"/>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5/15/2018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Veterans</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dirty="0">
                          <a:effectLst/>
                          <a:latin typeface="Arial Narrow" panose="020B0606020202030204" pitchFamily="34" charset="0"/>
                        </a:rPr>
                        <a:t>SPn195</a:t>
                      </a:r>
                      <a:endParaRPr lang="en-US" sz="1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51503817"/>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5/29/2018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 Faraday</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SPn355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00227912"/>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5/29/2018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 Faraday</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SPn360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03405073"/>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5/31/2018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N Faraday</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SPn384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25273928"/>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5/31/2018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N Faraday</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SPn401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dirty="0">
                          <a:effectLst/>
                          <a:latin typeface="Arial Narrow" panose="020B0606020202030204" pitchFamily="34" charset="0"/>
                        </a:rPr>
                        <a:t>353</a:t>
                      </a:r>
                      <a:endParaRPr lang="en-US" sz="1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13930860"/>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5/31/2018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N Faraday</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dirty="0">
                          <a:effectLst/>
                          <a:latin typeface="Arial Narrow" panose="020B0606020202030204" pitchFamily="34" charset="0"/>
                        </a:rPr>
                        <a:t>SPn415</a:t>
                      </a:r>
                      <a:endParaRPr lang="en-US" sz="1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12105"/>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6/5/2018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Crossings</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SPn430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91425216"/>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6/5/2018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Crossings</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SPn432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41874771"/>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6/5/2018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Crossings</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SPn435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44465163"/>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6/5/2018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Crossings</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SPn436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28545061"/>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6/10/2018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Los Monos</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SPn446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dirty="0">
                          <a:effectLst/>
                          <a:latin typeface="Arial Narrow" panose="020B0606020202030204" pitchFamily="34" charset="0"/>
                        </a:rPr>
                        <a:t>84</a:t>
                      </a:r>
                      <a:endParaRPr lang="en-US" sz="1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33812985"/>
                  </a:ext>
                </a:extLst>
              </a:tr>
            </a:tbl>
          </a:graphicData>
        </a:graphic>
      </p:graphicFrame>
      <p:sp>
        <p:nvSpPr>
          <p:cNvPr id="3" name="Rectangle 2">
            <a:extLst>
              <a:ext uri="{FF2B5EF4-FFF2-40B4-BE49-F238E27FC236}">
                <a16:creationId xmlns:a16="http://schemas.microsoft.com/office/drawing/2014/main" id="{19F8CF4A-B40A-469E-B4EF-17AC55236C03}"/>
              </a:ext>
            </a:extLst>
          </p:cNvPr>
          <p:cNvSpPr/>
          <p:nvPr/>
        </p:nvSpPr>
        <p:spPr bwMode="auto">
          <a:xfrm>
            <a:off x="1808480" y="1196025"/>
            <a:ext cx="671512" cy="4720194"/>
          </a:xfrm>
          <a:prstGeom prst="rect">
            <a:avLst/>
          </a:prstGeom>
          <a:solidFill>
            <a:srgbClr val="92D050">
              <a:alpha val="50000"/>
            </a:srgbClr>
          </a:solidFill>
          <a:ln w="12700" cap="flat" cmpd="sng" algn="ctr">
            <a:solidFill>
              <a:schemeClr val="accent2">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87189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0" name="Picture 9">
            <a:extLst>
              <a:ext uri="{FF2B5EF4-FFF2-40B4-BE49-F238E27FC236}">
                <a16:creationId xmlns:a16="http://schemas.microsoft.com/office/drawing/2014/main" id="{F159E9AE-A0A0-481E-A40A-E87C7FB3DB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2276" y="790890"/>
            <a:ext cx="8534400" cy="4810125"/>
          </a:xfrm>
          <a:prstGeom prst="rect">
            <a:avLst/>
          </a:prstGeom>
          <a:noFill/>
          <a:extLst>
            <a:ext uri="{909E8E84-426E-40DD-AFC4-6F175D3DCCD1}">
              <a14:hiddenFill xmlns:a14="http://schemas.microsoft.com/office/drawing/2010/main">
                <a:solidFill>
                  <a:srgbClr val="FFFFFF"/>
                </a:solidFill>
              </a14:hiddenFill>
            </a:ext>
          </a:extLst>
        </p:spPr>
      </p:pic>
      <p:sp>
        <p:nvSpPr>
          <p:cNvPr id="61" name="Oval 60">
            <a:extLst>
              <a:ext uri="{FF2B5EF4-FFF2-40B4-BE49-F238E27FC236}">
                <a16:creationId xmlns:a16="http://schemas.microsoft.com/office/drawing/2014/main" id="{C927FC4A-B7CE-4C5D-B3BE-BB84AEE2BC77}"/>
              </a:ext>
            </a:extLst>
          </p:cNvPr>
          <p:cNvSpPr/>
          <p:nvPr/>
        </p:nvSpPr>
        <p:spPr>
          <a:xfrm>
            <a:off x="7658295" y="3062982"/>
            <a:ext cx="169545" cy="169545"/>
          </a:xfrm>
          <a:prstGeom prst="ellipse">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62" name="Straight Connector 61">
            <a:extLst>
              <a:ext uri="{FF2B5EF4-FFF2-40B4-BE49-F238E27FC236}">
                <a16:creationId xmlns:a16="http://schemas.microsoft.com/office/drawing/2014/main" id="{84E62897-75A9-4F50-BC6F-F9887B89EF03}"/>
              </a:ext>
            </a:extLst>
          </p:cNvPr>
          <p:cNvCxnSpPr/>
          <p:nvPr/>
        </p:nvCxnSpPr>
        <p:spPr>
          <a:xfrm flipH="1">
            <a:off x="3152542" y="3761835"/>
            <a:ext cx="158115" cy="179705"/>
          </a:xfrm>
          <a:prstGeom prst="line">
            <a:avLst/>
          </a:prstGeom>
          <a:ln w="28575">
            <a:solidFill>
              <a:srgbClr val="FFFF00"/>
            </a:solidFill>
            <a:prstDash val="sysDot"/>
          </a:ln>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id="{B6286E36-6E64-4866-95D8-F50E8F594B35}"/>
              </a:ext>
            </a:extLst>
          </p:cNvPr>
          <p:cNvSpPr/>
          <p:nvPr/>
        </p:nvSpPr>
        <p:spPr>
          <a:xfrm>
            <a:off x="3071897" y="3698335"/>
            <a:ext cx="342900" cy="330200"/>
          </a:xfrm>
          <a:prstGeom prst="ellipse">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4" name="Oval 63">
            <a:extLst>
              <a:ext uri="{FF2B5EF4-FFF2-40B4-BE49-F238E27FC236}">
                <a16:creationId xmlns:a16="http://schemas.microsoft.com/office/drawing/2014/main" id="{C0C39008-9383-46C3-A0C4-32BEAB5B6EE0}"/>
              </a:ext>
            </a:extLst>
          </p:cNvPr>
          <p:cNvSpPr/>
          <p:nvPr/>
        </p:nvSpPr>
        <p:spPr>
          <a:xfrm>
            <a:off x="3743569" y="3339500"/>
            <a:ext cx="342900" cy="330200"/>
          </a:xfrm>
          <a:prstGeom prst="ellipse">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71" name="Rectangle 19">
            <a:extLst>
              <a:ext uri="{FF2B5EF4-FFF2-40B4-BE49-F238E27FC236}">
                <a16:creationId xmlns:a16="http://schemas.microsoft.com/office/drawing/2014/main" id="{21283593-F671-4A5E-A408-1B1503D7BC61}"/>
              </a:ext>
            </a:extLst>
          </p:cNvPr>
          <p:cNvSpPr>
            <a:spLocks noChangeArrowheads="1"/>
          </p:cNvSpPr>
          <p:nvPr/>
        </p:nvSpPr>
        <p:spPr bwMode="auto">
          <a:xfrm>
            <a:off x="2400225" y="3715871"/>
            <a:ext cx="585787" cy="266700"/>
          </a:xfrm>
          <a:prstGeom prst="rect">
            <a:avLst/>
          </a:prstGeom>
          <a:solidFill>
            <a:srgbClr val="FFFFFF"/>
          </a:solidFill>
          <a:ln w="12700">
            <a:solidFill>
              <a:srgbClr val="1F4D78"/>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M5-2a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73" name="Rectangle 20">
            <a:extLst>
              <a:ext uri="{FF2B5EF4-FFF2-40B4-BE49-F238E27FC236}">
                <a16:creationId xmlns:a16="http://schemas.microsoft.com/office/drawing/2014/main" id="{14643CC2-6594-4861-BF68-F65273E8111E}"/>
              </a:ext>
            </a:extLst>
          </p:cNvPr>
          <p:cNvSpPr>
            <a:spLocks noChangeArrowheads="1"/>
          </p:cNvSpPr>
          <p:nvPr/>
        </p:nvSpPr>
        <p:spPr bwMode="auto">
          <a:xfrm>
            <a:off x="3622125" y="2998543"/>
            <a:ext cx="585788" cy="266700"/>
          </a:xfrm>
          <a:prstGeom prst="rect">
            <a:avLst/>
          </a:prstGeom>
          <a:solidFill>
            <a:srgbClr val="FFFFFF"/>
          </a:solidFill>
          <a:ln w="12700">
            <a:solidFill>
              <a:srgbClr val="1F4D78"/>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M5-2b</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75" name="Rectangle 21">
            <a:extLst>
              <a:ext uri="{FF2B5EF4-FFF2-40B4-BE49-F238E27FC236}">
                <a16:creationId xmlns:a16="http://schemas.microsoft.com/office/drawing/2014/main" id="{C642F263-7FAB-4C39-BC1E-C10DB1EEC22D}"/>
              </a:ext>
            </a:extLst>
          </p:cNvPr>
          <p:cNvSpPr>
            <a:spLocks noChangeArrowheads="1"/>
          </p:cNvSpPr>
          <p:nvPr/>
        </p:nvSpPr>
        <p:spPr bwMode="auto">
          <a:xfrm>
            <a:off x="7812332" y="2744544"/>
            <a:ext cx="671512" cy="244475"/>
          </a:xfrm>
          <a:prstGeom prst="rect">
            <a:avLst/>
          </a:prstGeom>
          <a:solidFill>
            <a:srgbClr val="FFFFFF"/>
          </a:solidFill>
          <a:ln w="12700">
            <a:solidFill>
              <a:srgbClr val="1F4D78"/>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EW2-9</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76" name="Rectangle 60">
            <a:extLst>
              <a:ext uri="{FF2B5EF4-FFF2-40B4-BE49-F238E27FC236}">
                <a16:creationId xmlns:a16="http://schemas.microsoft.com/office/drawing/2014/main" id="{B4F16E4E-96CE-427C-962C-4223A6D42D9B}"/>
              </a:ext>
            </a:extLst>
          </p:cNvPr>
          <p:cNvSpPr>
            <a:spLocks noChangeArrowheads="1"/>
          </p:cNvSpPr>
          <p:nvPr/>
        </p:nvSpPr>
        <p:spPr bwMode="auto">
          <a:xfrm>
            <a:off x="1406769" y="26963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77" name="Rectangle 64">
            <a:extLst>
              <a:ext uri="{FF2B5EF4-FFF2-40B4-BE49-F238E27FC236}">
                <a16:creationId xmlns:a16="http://schemas.microsoft.com/office/drawing/2014/main" id="{467A503A-20B9-43D3-B53B-840A0B681C12}"/>
              </a:ext>
            </a:extLst>
          </p:cNvPr>
          <p:cNvSpPr>
            <a:spLocks noChangeArrowheads="1"/>
          </p:cNvSpPr>
          <p:nvPr/>
        </p:nvSpPr>
        <p:spPr bwMode="auto">
          <a:xfrm>
            <a:off x="1406769" y="72683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78" name="Rectangle 65">
            <a:extLst>
              <a:ext uri="{FF2B5EF4-FFF2-40B4-BE49-F238E27FC236}">
                <a16:creationId xmlns:a16="http://schemas.microsoft.com/office/drawing/2014/main" id="{CCFFC271-76CD-43DB-90F2-83490EF18475}"/>
              </a:ext>
            </a:extLst>
          </p:cNvPr>
          <p:cNvSpPr>
            <a:spLocks noChangeArrowheads="1"/>
          </p:cNvSpPr>
          <p:nvPr/>
        </p:nvSpPr>
        <p:spPr bwMode="auto">
          <a:xfrm>
            <a:off x="1406769" y="553695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Rectangle 1">
            <a:extLst>
              <a:ext uri="{FF2B5EF4-FFF2-40B4-BE49-F238E27FC236}">
                <a16:creationId xmlns:a16="http://schemas.microsoft.com/office/drawing/2014/main" id="{4FA5B5F1-26DC-4D18-812E-A3A5001832E2}"/>
              </a:ext>
            </a:extLst>
          </p:cNvPr>
          <p:cNvSpPr/>
          <p:nvPr/>
        </p:nvSpPr>
        <p:spPr>
          <a:xfrm>
            <a:off x="1406769" y="-132440"/>
            <a:ext cx="8533106"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bg1"/>
                </a:solidFill>
                <a:effectLst/>
              </a:rPr>
              <a:t>Direct Capture-Recapture</a:t>
            </a:r>
          </a:p>
        </p:txBody>
      </p:sp>
      <p:graphicFrame>
        <p:nvGraphicFramePr>
          <p:cNvPr id="6" name="Table 5">
            <a:extLst>
              <a:ext uri="{FF2B5EF4-FFF2-40B4-BE49-F238E27FC236}">
                <a16:creationId xmlns:a16="http://schemas.microsoft.com/office/drawing/2014/main" id="{B9EC7107-0F1F-4239-908A-7D2AEC6BE10C}"/>
              </a:ext>
            </a:extLst>
          </p:cNvPr>
          <p:cNvGraphicFramePr>
            <a:graphicFrameLocks noGrp="1"/>
          </p:cNvGraphicFramePr>
          <p:nvPr>
            <p:extLst/>
          </p:nvPr>
        </p:nvGraphicFramePr>
        <p:xfrm>
          <a:off x="-3164116" y="790891"/>
          <a:ext cx="15138392" cy="5175994"/>
        </p:xfrm>
        <a:graphic>
          <a:graphicData uri="http://schemas.openxmlformats.org/drawingml/2006/table">
            <a:tbl>
              <a:tblPr firstRow="1" firstCol="1" bandRow="1">
                <a:tableStyleId>{5C22544A-7EE6-4342-B048-85BDC9FD1C3A}</a:tableStyleId>
              </a:tblPr>
              <a:tblGrid>
                <a:gridCol w="1006872">
                  <a:extLst>
                    <a:ext uri="{9D8B030D-6E8A-4147-A177-3AD203B41FA5}">
                      <a16:colId xmlns:a16="http://schemas.microsoft.com/office/drawing/2014/main" val="1959600681"/>
                    </a:ext>
                  </a:extLst>
                </a:gridCol>
                <a:gridCol w="1307169">
                  <a:extLst>
                    <a:ext uri="{9D8B030D-6E8A-4147-A177-3AD203B41FA5}">
                      <a16:colId xmlns:a16="http://schemas.microsoft.com/office/drawing/2014/main" val="1441514207"/>
                    </a:ext>
                  </a:extLst>
                </a:gridCol>
                <a:gridCol w="918551">
                  <a:extLst>
                    <a:ext uri="{9D8B030D-6E8A-4147-A177-3AD203B41FA5}">
                      <a16:colId xmlns:a16="http://schemas.microsoft.com/office/drawing/2014/main" val="27662051"/>
                    </a:ext>
                  </a:extLst>
                </a:gridCol>
                <a:gridCol w="847894">
                  <a:extLst>
                    <a:ext uri="{9D8B030D-6E8A-4147-A177-3AD203B41FA5}">
                      <a16:colId xmlns:a16="http://schemas.microsoft.com/office/drawing/2014/main" val="532026976"/>
                    </a:ext>
                  </a:extLst>
                </a:gridCol>
                <a:gridCol w="847894">
                  <a:extLst>
                    <a:ext uri="{9D8B030D-6E8A-4147-A177-3AD203B41FA5}">
                      <a16:colId xmlns:a16="http://schemas.microsoft.com/office/drawing/2014/main" val="903272774"/>
                    </a:ext>
                  </a:extLst>
                </a:gridCol>
                <a:gridCol w="370952">
                  <a:extLst>
                    <a:ext uri="{9D8B030D-6E8A-4147-A177-3AD203B41FA5}">
                      <a16:colId xmlns:a16="http://schemas.microsoft.com/office/drawing/2014/main" val="1562920661"/>
                    </a:ext>
                  </a:extLst>
                </a:gridCol>
                <a:gridCol w="370952">
                  <a:extLst>
                    <a:ext uri="{9D8B030D-6E8A-4147-A177-3AD203B41FA5}">
                      <a16:colId xmlns:a16="http://schemas.microsoft.com/office/drawing/2014/main" val="4139262367"/>
                    </a:ext>
                  </a:extLst>
                </a:gridCol>
                <a:gridCol w="370952">
                  <a:extLst>
                    <a:ext uri="{9D8B030D-6E8A-4147-A177-3AD203B41FA5}">
                      <a16:colId xmlns:a16="http://schemas.microsoft.com/office/drawing/2014/main" val="1979409474"/>
                    </a:ext>
                  </a:extLst>
                </a:gridCol>
                <a:gridCol w="370952">
                  <a:extLst>
                    <a:ext uri="{9D8B030D-6E8A-4147-A177-3AD203B41FA5}">
                      <a16:colId xmlns:a16="http://schemas.microsoft.com/office/drawing/2014/main" val="1388858288"/>
                    </a:ext>
                  </a:extLst>
                </a:gridCol>
                <a:gridCol w="370952">
                  <a:extLst>
                    <a:ext uri="{9D8B030D-6E8A-4147-A177-3AD203B41FA5}">
                      <a16:colId xmlns:a16="http://schemas.microsoft.com/office/drawing/2014/main" val="3179704353"/>
                    </a:ext>
                  </a:extLst>
                </a:gridCol>
                <a:gridCol w="370952">
                  <a:extLst>
                    <a:ext uri="{9D8B030D-6E8A-4147-A177-3AD203B41FA5}">
                      <a16:colId xmlns:a16="http://schemas.microsoft.com/office/drawing/2014/main" val="2064892815"/>
                    </a:ext>
                  </a:extLst>
                </a:gridCol>
                <a:gridCol w="370952">
                  <a:extLst>
                    <a:ext uri="{9D8B030D-6E8A-4147-A177-3AD203B41FA5}">
                      <a16:colId xmlns:a16="http://schemas.microsoft.com/office/drawing/2014/main" val="1687560855"/>
                    </a:ext>
                  </a:extLst>
                </a:gridCol>
                <a:gridCol w="370952">
                  <a:extLst>
                    <a:ext uri="{9D8B030D-6E8A-4147-A177-3AD203B41FA5}">
                      <a16:colId xmlns:a16="http://schemas.microsoft.com/office/drawing/2014/main" val="1757979501"/>
                    </a:ext>
                  </a:extLst>
                </a:gridCol>
                <a:gridCol w="370952">
                  <a:extLst>
                    <a:ext uri="{9D8B030D-6E8A-4147-A177-3AD203B41FA5}">
                      <a16:colId xmlns:a16="http://schemas.microsoft.com/office/drawing/2014/main" val="1371797280"/>
                    </a:ext>
                  </a:extLst>
                </a:gridCol>
                <a:gridCol w="370952">
                  <a:extLst>
                    <a:ext uri="{9D8B030D-6E8A-4147-A177-3AD203B41FA5}">
                      <a16:colId xmlns:a16="http://schemas.microsoft.com/office/drawing/2014/main" val="2304241695"/>
                    </a:ext>
                  </a:extLst>
                </a:gridCol>
                <a:gridCol w="370952">
                  <a:extLst>
                    <a:ext uri="{9D8B030D-6E8A-4147-A177-3AD203B41FA5}">
                      <a16:colId xmlns:a16="http://schemas.microsoft.com/office/drawing/2014/main" val="3879179447"/>
                    </a:ext>
                  </a:extLst>
                </a:gridCol>
                <a:gridCol w="370952">
                  <a:extLst>
                    <a:ext uri="{9D8B030D-6E8A-4147-A177-3AD203B41FA5}">
                      <a16:colId xmlns:a16="http://schemas.microsoft.com/office/drawing/2014/main" val="302824775"/>
                    </a:ext>
                  </a:extLst>
                </a:gridCol>
                <a:gridCol w="370952">
                  <a:extLst>
                    <a:ext uri="{9D8B030D-6E8A-4147-A177-3AD203B41FA5}">
                      <a16:colId xmlns:a16="http://schemas.microsoft.com/office/drawing/2014/main" val="3238378066"/>
                    </a:ext>
                  </a:extLst>
                </a:gridCol>
                <a:gridCol w="370952">
                  <a:extLst>
                    <a:ext uri="{9D8B030D-6E8A-4147-A177-3AD203B41FA5}">
                      <a16:colId xmlns:a16="http://schemas.microsoft.com/office/drawing/2014/main" val="2828612118"/>
                    </a:ext>
                  </a:extLst>
                </a:gridCol>
                <a:gridCol w="370952">
                  <a:extLst>
                    <a:ext uri="{9D8B030D-6E8A-4147-A177-3AD203B41FA5}">
                      <a16:colId xmlns:a16="http://schemas.microsoft.com/office/drawing/2014/main" val="2153439410"/>
                    </a:ext>
                  </a:extLst>
                </a:gridCol>
                <a:gridCol w="370952">
                  <a:extLst>
                    <a:ext uri="{9D8B030D-6E8A-4147-A177-3AD203B41FA5}">
                      <a16:colId xmlns:a16="http://schemas.microsoft.com/office/drawing/2014/main" val="1444265874"/>
                    </a:ext>
                  </a:extLst>
                </a:gridCol>
                <a:gridCol w="370952">
                  <a:extLst>
                    <a:ext uri="{9D8B030D-6E8A-4147-A177-3AD203B41FA5}">
                      <a16:colId xmlns:a16="http://schemas.microsoft.com/office/drawing/2014/main" val="1347269181"/>
                    </a:ext>
                  </a:extLst>
                </a:gridCol>
                <a:gridCol w="370952">
                  <a:extLst>
                    <a:ext uri="{9D8B030D-6E8A-4147-A177-3AD203B41FA5}">
                      <a16:colId xmlns:a16="http://schemas.microsoft.com/office/drawing/2014/main" val="1669946081"/>
                    </a:ext>
                  </a:extLst>
                </a:gridCol>
                <a:gridCol w="370952">
                  <a:extLst>
                    <a:ext uri="{9D8B030D-6E8A-4147-A177-3AD203B41FA5}">
                      <a16:colId xmlns:a16="http://schemas.microsoft.com/office/drawing/2014/main" val="2734453304"/>
                    </a:ext>
                  </a:extLst>
                </a:gridCol>
                <a:gridCol w="370952">
                  <a:extLst>
                    <a:ext uri="{9D8B030D-6E8A-4147-A177-3AD203B41FA5}">
                      <a16:colId xmlns:a16="http://schemas.microsoft.com/office/drawing/2014/main" val="1791844531"/>
                    </a:ext>
                  </a:extLst>
                </a:gridCol>
                <a:gridCol w="370952">
                  <a:extLst>
                    <a:ext uri="{9D8B030D-6E8A-4147-A177-3AD203B41FA5}">
                      <a16:colId xmlns:a16="http://schemas.microsoft.com/office/drawing/2014/main" val="3376262094"/>
                    </a:ext>
                  </a:extLst>
                </a:gridCol>
                <a:gridCol w="370952">
                  <a:extLst>
                    <a:ext uri="{9D8B030D-6E8A-4147-A177-3AD203B41FA5}">
                      <a16:colId xmlns:a16="http://schemas.microsoft.com/office/drawing/2014/main" val="3917476708"/>
                    </a:ext>
                  </a:extLst>
                </a:gridCol>
                <a:gridCol w="370952">
                  <a:extLst>
                    <a:ext uri="{9D8B030D-6E8A-4147-A177-3AD203B41FA5}">
                      <a16:colId xmlns:a16="http://schemas.microsoft.com/office/drawing/2014/main" val="3687776370"/>
                    </a:ext>
                  </a:extLst>
                </a:gridCol>
                <a:gridCol w="370952">
                  <a:extLst>
                    <a:ext uri="{9D8B030D-6E8A-4147-A177-3AD203B41FA5}">
                      <a16:colId xmlns:a16="http://schemas.microsoft.com/office/drawing/2014/main" val="3484137690"/>
                    </a:ext>
                  </a:extLst>
                </a:gridCol>
                <a:gridCol w="370952">
                  <a:extLst>
                    <a:ext uri="{9D8B030D-6E8A-4147-A177-3AD203B41FA5}">
                      <a16:colId xmlns:a16="http://schemas.microsoft.com/office/drawing/2014/main" val="4167363694"/>
                    </a:ext>
                  </a:extLst>
                </a:gridCol>
                <a:gridCol w="370952">
                  <a:extLst>
                    <a:ext uri="{9D8B030D-6E8A-4147-A177-3AD203B41FA5}">
                      <a16:colId xmlns:a16="http://schemas.microsoft.com/office/drawing/2014/main" val="1091935515"/>
                    </a:ext>
                  </a:extLst>
                </a:gridCol>
                <a:gridCol w="282630">
                  <a:extLst>
                    <a:ext uri="{9D8B030D-6E8A-4147-A177-3AD203B41FA5}">
                      <a16:colId xmlns:a16="http://schemas.microsoft.com/office/drawing/2014/main" val="591179081"/>
                    </a:ext>
                  </a:extLst>
                </a:gridCol>
                <a:gridCol w="282630">
                  <a:extLst>
                    <a:ext uri="{9D8B030D-6E8A-4147-A177-3AD203B41FA5}">
                      <a16:colId xmlns:a16="http://schemas.microsoft.com/office/drawing/2014/main" val="1636418256"/>
                    </a:ext>
                  </a:extLst>
                </a:gridCol>
              </a:tblGrid>
              <a:tr h="277165">
                <a:tc>
                  <a:txBody>
                    <a:bodyPr/>
                    <a:lstStyle/>
                    <a:p>
                      <a:pPr marL="0" marR="0" algn="ctr">
                        <a:lnSpc>
                          <a:spcPct val="107000"/>
                        </a:lnSpc>
                        <a:spcBef>
                          <a:spcPts val="0"/>
                        </a:spcBef>
                        <a:spcAft>
                          <a:spcPts val="0"/>
                        </a:spcAft>
                      </a:pPr>
                      <a:r>
                        <a:rPr lang="en-US" sz="1200" b="1">
                          <a:effectLst/>
                          <a:latin typeface="Arial Narrow" panose="020B0606020202030204" pitchFamily="34" charset="0"/>
                        </a:rPr>
                        <a:t>Mule Deer</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Date Collected</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Site</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Scat Pile</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Gender</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algn="ctr"/>
                      <a:r>
                        <a:rPr lang="en-US" sz="1200" b="1" dirty="0">
                          <a:effectLst/>
                          <a:latin typeface="Arial Narrow" panose="020B0606020202030204" pitchFamily="34" charset="0"/>
                          <a:cs typeface="Times New Roman" panose="02020603050405020304" pitchFamily="18" charset="0"/>
                        </a:rPr>
                        <a:t>Locus B</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C</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D</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G</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H</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J</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K</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L</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M</a:t>
                      </a:r>
                    </a:p>
                  </a:txBody>
                  <a:tcPr marL="68580" marR="68580" marT="0" marB="0" anchor="ctr"/>
                </a:tc>
                <a:tc hMerge="1">
                  <a:txBody>
                    <a:bodyPr/>
                    <a:lstStyle/>
                    <a:p>
                      <a:endParaRPr lang="en-US" dirty="0"/>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N</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P</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R</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S</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V</a:t>
                      </a:r>
                    </a:p>
                  </a:txBody>
                  <a:tcPr marL="68580" marR="68580" marT="0" marB="0" anchor="ctr"/>
                </a:tc>
                <a:tc hMerge="1">
                  <a:txBody>
                    <a:bodyPr/>
                    <a:lstStyle/>
                    <a:p>
                      <a:endParaRPr lang="en-US"/>
                    </a:p>
                  </a:txBody>
                  <a:tcPr/>
                </a:tc>
                <a:extLst>
                  <a:ext uri="{0D108BD9-81ED-4DB2-BD59-A6C34878D82A}">
                    <a16:rowId xmlns:a16="http://schemas.microsoft.com/office/drawing/2014/main" val="20575355"/>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5/11/2018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SE Road</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SPn190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f</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327</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327</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182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197</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306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288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207</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85874605"/>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5/21/2018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SM Creek</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SPn338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f</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dirty="0">
                          <a:effectLst/>
                          <a:latin typeface="Arial Narrow" panose="020B0606020202030204" pitchFamily="34" charset="0"/>
                        </a:rPr>
                        <a:t>153</a:t>
                      </a:r>
                      <a:endParaRPr lang="en-US" sz="1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327</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327</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182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197</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306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288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207</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07318300"/>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5/15/2018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Veterans</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dirty="0">
                          <a:effectLst/>
                          <a:latin typeface="Arial Narrow" panose="020B0606020202030204" pitchFamily="34" charset="0"/>
                        </a:rPr>
                        <a:t>SPn195</a:t>
                      </a:r>
                      <a:endParaRPr lang="en-US" sz="1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51503817"/>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5/29/2018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 Faraday</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SPn355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00227912"/>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5/29/2018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 Faraday</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SPn360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03405073"/>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5/31/2018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N Faraday</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SPn384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25273928"/>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5/31/2018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N Faraday</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SPn401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dirty="0">
                          <a:effectLst/>
                          <a:latin typeface="Arial Narrow" panose="020B0606020202030204" pitchFamily="34" charset="0"/>
                        </a:rPr>
                        <a:t>353</a:t>
                      </a:r>
                      <a:endParaRPr lang="en-US" sz="1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13930860"/>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5/31/2018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N Faraday</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dirty="0">
                          <a:effectLst/>
                          <a:latin typeface="Arial Narrow" panose="020B0606020202030204" pitchFamily="34" charset="0"/>
                        </a:rPr>
                        <a:t>SPn415</a:t>
                      </a:r>
                      <a:endParaRPr lang="en-US" sz="1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12105"/>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6/5/2018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Crossings</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SPn430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91425216"/>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6/5/2018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Crossings</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SPn432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41874771"/>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6/5/2018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Crossings</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SPn435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44465163"/>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6/5/2018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Crossings</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SPn436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28545061"/>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6/10/2018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Los Monos</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SPn446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dirty="0">
                          <a:effectLst/>
                          <a:latin typeface="Arial Narrow" panose="020B0606020202030204" pitchFamily="34" charset="0"/>
                        </a:rPr>
                        <a:t>84</a:t>
                      </a:r>
                      <a:endParaRPr lang="en-US" sz="1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33812985"/>
                  </a:ext>
                </a:extLst>
              </a:tr>
            </a:tbl>
          </a:graphicData>
        </a:graphic>
      </p:graphicFrame>
      <p:sp>
        <p:nvSpPr>
          <p:cNvPr id="3" name="Rectangle 2">
            <a:extLst>
              <a:ext uri="{FF2B5EF4-FFF2-40B4-BE49-F238E27FC236}">
                <a16:creationId xmlns:a16="http://schemas.microsoft.com/office/drawing/2014/main" id="{19F8CF4A-B40A-469E-B4EF-17AC55236C03}"/>
              </a:ext>
            </a:extLst>
          </p:cNvPr>
          <p:cNvSpPr/>
          <p:nvPr/>
        </p:nvSpPr>
        <p:spPr bwMode="auto">
          <a:xfrm>
            <a:off x="2540000" y="1196025"/>
            <a:ext cx="671512" cy="4720194"/>
          </a:xfrm>
          <a:prstGeom prst="rect">
            <a:avLst/>
          </a:prstGeom>
          <a:solidFill>
            <a:srgbClr val="92D050">
              <a:alpha val="50000"/>
            </a:srgbClr>
          </a:solidFill>
          <a:ln w="12700" cap="flat" cmpd="sng" algn="ctr">
            <a:solidFill>
              <a:schemeClr val="accent2">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452992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0" name="Picture 9">
            <a:extLst>
              <a:ext uri="{FF2B5EF4-FFF2-40B4-BE49-F238E27FC236}">
                <a16:creationId xmlns:a16="http://schemas.microsoft.com/office/drawing/2014/main" id="{F159E9AE-A0A0-481E-A40A-E87C7FB3DB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2276" y="790890"/>
            <a:ext cx="8534400" cy="4810125"/>
          </a:xfrm>
          <a:prstGeom prst="rect">
            <a:avLst/>
          </a:prstGeom>
          <a:noFill/>
          <a:extLst>
            <a:ext uri="{909E8E84-426E-40DD-AFC4-6F175D3DCCD1}">
              <a14:hiddenFill xmlns:a14="http://schemas.microsoft.com/office/drawing/2010/main">
                <a:solidFill>
                  <a:srgbClr val="FFFFFF"/>
                </a:solidFill>
              </a14:hiddenFill>
            </a:ext>
          </a:extLst>
        </p:spPr>
      </p:pic>
      <p:sp>
        <p:nvSpPr>
          <p:cNvPr id="61" name="Oval 60">
            <a:extLst>
              <a:ext uri="{FF2B5EF4-FFF2-40B4-BE49-F238E27FC236}">
                <a16:creationId xmlns:a16="http://schemas.microsoft.com/office/drawing/2014/main" id="{C927FC4A-B7CE-4C5D-B3BE-BB84AEE2BC77}"/>
              </a:ext>
            </a:extLst>
          </p:cNvPr>
          <p:cNvSpPr/>
          <p:nvPr/>
        </p:nvSpPr>
        <p:spPr>
          <a:xfrm>
            <a:off x="7658295" y="3062982"/>
            <a:ext cx="169545" cy="169545"/>
          </a:xfrm>
          <a:prstGeom prst="ellipse">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62" name="Straight Connector 61">
            <a:extLst>
              <a:ext uri="{FF2B5EF4-FFF2-40B4-BE49-F238E27FC236}">
                <a16:creationId xmlns:a16="http://schemas.microsoft.com/office/drawing/2014/main" id="{84E62897-75A9-4F50-BC6F-F9887B89EF03}"/>
              </a:ext>
            </a:extLst>
          </p:cNvPr>
          <p:cNvCxnSpPr/>
          <p:nvPr/>
        </p:nvCxnSpPr>
        <p:spPr>
          <a:xfrm flipH="1">
            <a:off x="3152542" y="3761835"/>
            <a:ext cx="158115" cy="179705"/>
          </a:xfrm>
          <a:prstGeom prst="line">
            <a:avLst/>
          </a:prstGeom>
          <a:ln w="28575">
            <a:solidFill>
              <a:srgbClr val="FFFF00"/>
            </a:solidFill>
            <a:prstDash val="sysDot"/>
          </a:ln>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id="{B6286E36-6E64-4866-95D8-F50E8F594B35}"/>
              </a:ext>
            </a:extLst>
          </p:cNvPr>
          <p:cNvSpPr/>
          <p:nvPr/>
        </p:nvSpPr>
        <p:spPr>
          <a:xfrm>
            <a:off x="3071897" y="3698335"/>
            <a:ext cx="342900" cy="330200"/>
          </a:xfrm>
          <a:prstGeom prst="ellipse">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4" name="Oval 63">
            <a:extLst>
              <a:ext uri="{FF2B5EF4-FFF2-40B4-BE49-F238E27FC236}">
                <a16:creationId xmlns:a16="http://schemas.microsoft.com/office/drawing/2014/main" id="{C0C39008-9383-46C3-A0C4-32BEAB5B6EE0}"/>
              </a:ext>
            </a:extLst>
          </p:cNvPr>
          <p:cNvSpPr/>
          <p:nvPr/>
        </p:nvSpPr>
        <p:spPr>
          <a:xfrm>
            <a:off x="3743569" y="3339500"/>
            <a:ext cx="342900" cy="330200"/>
          </a:xfrm>
          <a:prstGeom prst="ellipse">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71" name="Rectangle 19">
            <a:extLst>
              <a:ext uri="{FF2B5EF4-FFF2-40B4-BE49-F238E27FC236}">
                <a16:creationId xmlns:a16="http://schemas.microsoft.com/office/drawing/2014/main" id="{21283593-F671-4A5E-A408-1B1503D7BC61}"/>
              </a:ext>
            </a:extLst>
          </p:cNvPr>
          <p:cNvSpPr>
            <a:spLocks noChangeArrowheads="1"/>
          </p:cNvSpPr>
          <p:nvPr/>
        </p:nvSpPr>
        <p:spPr bwMode="auto">
          <a:xfrm>
            <a:off x="2400225" y="3715871"/>
            <a:ext cx="585787" cy="266700"/>
          </a:xfrm>
          <a:prstGeom prst="rect">
            <a:avLst/>
          </a:prstGeom>
          <a:solidFill>
            <a:srgbClr val="FFFFFF"/>
          </a:solidFill>
          <a:ln w="12700">
            <a:solidFill>
              <a:srgbClr val="1F4D78"/>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M5-2a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73" name="Rectangle 20">
            <a:extLst>
              <a:ext uri="{FF2B5EF4-FFF2-40B4-BE49-F238E27FC236}">
                <a16:creationId xmlns:a16="http://schemas.microsoft.com/office/drawing/2014/main" id="{14643CC2-6594-4861-BF68-F65273E8111E}"/>
              </a:ext>
            </a:extLst>
          </p:cNvPr>
          <p:cNvSpPr>
            <a:spLocks noChangeArrowheads="1"/>
          </p:cNvSpPr>
          <p:nvPr/>
        </p:nvSpPr>
        <p:spPr bwMode="auto">
          <a:xfrm>
            <a:off x="3622125" y="2998543"/>
            <a:ext cx="585788" cy="266700"/>
          </a:xfrm>
          <a:prstGeom prst="rect">
            <a:avLst/>
          </a:prstGeom>
          <a:solidFill>
            <a:srgbClr val="FFFFFF"/>
          </a:solidFill>
          <a:ln w="12700">
            <a:solidFill>
              <a:srgbClr val="1F4D78"/>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M5-2b</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75" name="Rectangle 21">
            <a:extLst>
              <a:ext uri="{FF2B5EF4-FFF2-40B4-BE49-F238E27FC236}">
                <a16:creationId xmlns:a16="http://schemas.microsoft.com/office/drawing/2014/main" id="{C642F263-7FAB-4C39-BC1E-C10DB1EEC22D}"/>
              </a:ext>
            </a:extLst>
          </p:cNvPr>
          <p:cNvSpPr>
            <a:spLocks noChangeArrowheads="1"/>
          </p:cNvSpPr>
          <p:nvPr/>
        </p:nvSpPr>
        <p:spPr bwMode="auto">
          <a:xfrm>
            <a:off x="7812332" y="2744544"/>
            <a:ext cx="671512" cy="244475"/>
          </a:xfrm>
          <a:prstGeom prst="rect">
            <a:avLst/>
          </a:prstGeom>
          <a:solidFill>
            <a:srgbClr val="FFFFFF"/>
          </a:solidFill>
          <a:ln w="12700">
            <a:solidFill>
              <a:srgbClr val="1F4D78"/>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EW2-9</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76" name="Rectangle 60">
            <a:extLst>
              <a:ext uri="{FF2B5EF4-FFF2-40B4-BE49-F238E27FC236}">
                <a16:creationId xmlns:a16="http://schemas.microsoft.com/office/drawing/2014/main" id="{B4F16E4E-96CE-427C-962C-4223A6D42D9B}"/>
              </a:ext>
            </a:extLst>
          </p:cNvPr>
          <p:cNvSpPr>
            <a:spLocks noChangeArrowheads="1"/>
          </p:cNvSpPr>
          <p:nvPr/>
        </p:nvSpPr>
        <p:spPr bwMode="auto">
          <a:xfrm>
            <a:off x="1406769" y="26963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77" name="Rectangle 64">
            <a:extLst>
              <a:ext uri="{FF2B5EF4-FFF2-40B4-BE49-F238E27FC236}">
                <a16:creationId xmlns:a16="http://schemas.microsoft.com/office/drawing/2014/main" id="{467A503A-20B9-43D3-B53B-840A0B681C12}"/>
              </a:ext>
            </a:extLst>
          </p:cNvPr>
          <p:cNvSpPr>
            <a:spLocks noChangeArrowheads="1"/>
          </p:cNvSpPr>
          <p:nvPr/>
        </p:nvSpPr>
        <p:spPr bwMode="auto">
          <a:xfrm>
            <a:off x="1406769" y="72683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78" name="Rectangle 65">
            <a:extLst>
              <a:ext uri="{FF2B5EF4-FFF2-40B4-BE49-F238E27FC236}">
                <a16:creationId xmlns:a16="http://schemas.microsoft.com/office/drawing/2014/main" id="{CCFFC271-76CD-43DB-90F2-83490EF18475}"/>
              </a:ext>
            </a:extLst>
          </p:cNvPr>
          <p:cNvSpPr>
            <a:spLocks noChangeArrowheads="1"/>
          </p:cNvSpPr>
          <p:nvPr/>
        </p:nvSpPr>
        <p:spPr bwMode="auto">
          <a:xfrm>
            <a:off x="1406769" y="553695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Rectangle 1">
            <a:extLst>
              <a:ext uri="{FF2B5EF4-FFF2-40B4-BE49-F238E27FC236}">
                <a16:creationId xmlns:a16="http://schemas.microsoft.com/office/drawing/2014/main" id="{4FA5B5F1-26DC-4D18-812E-A3A5001832E2}"/>
              </a:ext>
            </a:extLst>
          </p:cNvPr>
          <p:cNvSpPr/>
          <p:nvPr/>
        </p:nvSpPr>
        <p:spPr>
          <a:xfrm>
            <a:off x="1406769" y="-132440"/>
            <a:ext cx="8533106"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bg1"/>
                </a:solidFill>
                <a:effectLst/>
              </a:rPr>
              <a:t>Direct Capture-Recapture</a:t>
            </a:r>
          </a:p>
        </p:txBody>
      </p:sp>
      <p:graphicFrame>
        <p:nvGraphicFramePr>
          <p:cNvPr id="6" name="Table 5">
            <a:extLst>
              <a:ext uri="{FF2B5EF4-FFF2-40B4-BE49-F238E27FC236}">
                <a16:creationId xmlns:a16="http://schemas.microsoft.com/office/drawing/2014/main" id="{B9EC7107-0F1F-4239-908A-7D2AEC6BE10C}"/>
              </a:ext>
            </a:extLst>
          </p:cNvPr>
          <p:cNvGraphicFramePr>
            <a:graphicFrameLocks noGrp="1"/>
          </p:cNvGraphicFramePr>
          <p:nvPr>
            <p:extLst/>
          </p:nvPr>
        </p:nvGraphicFramePr>
        <p:xfrm>
          <a:off x="-3164116" y="790891"/>
          <a:ext cx="15138392" cy="5175994"/>
        </p:xfrm>
        <a:graphic>
          <a:graphicData uri="http://schemas.openxmlformats.org/drawingml/2006/table">
            <a:tbl>
              <a:tblPr firstRow="1" firstCol="1" bandRow="1">
                <a:tableStyleId>{5C22544A-7EE6-4342-B048-85BDC9FD1C3A}</a:tableStyleId>
              </a:tblPr>
              <a:tblGrid>
                <a:gridCol w="1006872">
                  <a:extLst>
                    <a:ext uri="{9D8B030D-6E8A-4147-A177-3AD203B41FA5}">
                      <a16:colId xmlns:a16="http://schemas.microsoft.com/office/drawing/2014/main" val="1959600681"/>
                    </a:ext>
                  </a:extLst>
                </a:gridCol>
                <a:gridCol w="1307169">
                  <a:extLst>
                    <a:ext uri="{9D8B030D-6E8A-4147-A177-3AD203B41FA5}">
                      <a16:colId xmlns:a16="http://schemas.microsoft.com/office/drawing/2014/main" val="1441514207"/>
                    </a:ext>
                  </a:extLst>
                </a:gridCol>
                <a:gridCol w="918551">
                  <a:extLst>
                    <a:ext uri="{9D8B030D-6E8A-4147-A177-3AD203B41FA5}">
                      <a16:colId xmlns:a16="http://schemas.microsoft.com/office/drawing/2014/main" val="27662051"/>
                    </a:ext>
                  </a:extLst>
                </a:gridCol>
                <a:gridCol w="847894">
                  <a:extLst>
                    <a:ext uri="{9D8B030D-6E8A-4147-A177-3AD203B41FA5}">
                      <a16:colId xmlns:a16="http://schemas.microsoft.com/office/drawing/2014/main" val="532026976"/>
                    </a:ext>
                  </a:extLst>
                </a:gridCol>
                <a:gridCol w="847894">
                  <a:extLst>
                    <a:ext uri="{9D8B030D-6E8A-4147-A177-3AD203B41FA5}">
                      <a16:colId xmlns:a16="http://schemas.microsoft.com/office/drawing/2014/main" val="903272774"/>
                    </a:ext>
                  </a:extLst>
                </a:gridCol>
                <a:gridCol w="370952">
                  <a:extLst>
                    <a:ext uri="{9D8B030D-6E8A-4147-A177-3AD203B41FA5}">
                      <a16:colId xmlns:a16="http://schemas.microsoft.com/office/drawing/2014/main" val="1562920661"/>
                    </a:ext>
                  </a:extLst>
                </a:gridCol>
                <a:gridCol w="370952">
                  <a:extLst>
                    <a:ext uri="{9D8B030D-6E8A-4147-A177-3AD203B41FA5}">
                      <a16:colId xmlns:a16="http://schemas.microsoft.com/office/drawing/2014/main" val="4139262367"/>
                    </a:ext>
                  </a:extLst>
                </a:gridCol>
                <a:gridCol w="370952">
                  <a:extLst>
                    <a:ext uri="{9D8B030D-6E8A-4147-A177-3AD203B41FA5}">
                      <a16:colId xmlns:a16="http://schemas.microsoft.com/office/drawing/2014/main" val="1979409474"/>
                    </a:ext>
                  </a:extLst>
                </a:gridCol>
                <a:gridCol w="370952">
                  <a:extLst>
                    <a:ext uri="{9D8B030D-6E8A-4147-A177-3AD203B41FA5}">
                      <a16:colId xmlns:a16="http://schemas.microsoft.com/office/drawing/2014/main" val="1388858288"/>
                    </a:ext>
                  </a:extLst>
                </a:gridCol>
                <a:gridCol w="370952">
                  <a:extLst>
                    <a:ext uri="{9D8B030D-6E8A-4147-A177-3AD203B41FA5}">
                      <a16:colId xmlns:a16="http://schemas.microsoft.com/office/drawing/2014/main" val="3179704353"/>
                    </a:ext>
                  </a:extLst>
                </a:gridCol>
                <a:gridCol w="370952">
                  <a:extLst>
                    <a:ext uri="{9D8B030D-6E8A-4147-A177-3AD203B41FA5}">
                      <a16:colId xmlns:a16="http://schemas.microsoft.com/office/drawing/2014/main" val="2064892815"/>
                    </a:ext>
                  </a:extLst>
                </a:gridCol>
                <a:gridCol w="370952">
                  <a:extLst>
                    <a:ext uri="{9D8B030D-6E8A-4147-A177-3AD203B41FA5}">
                      <a16:colId xmlns:a16="http://schemas.microsoft.com/office/drawing/2014/main" val="1687560855"/>
                    </a:ext>
                  </a:extLst>
                </a:gridCol>
                <a:gridCol w="370952">
                  <a:extLst>
                    <a:ext uri="{9D8B030D-6E8A-4147-A177-3AD203B41FA5}">
                      <a16:colId xmlns:a16="http://schemas.microsoft.com/office/drawing/2014/main" val="1757979501"/>
                    </a:ext>
                  </a:extLst>
                </a:gridCol>
                <a:gridCol w="370952">
                  <a:extLst>
                    <a:ext uri="{9D8B030D-6E8A-4147-A177-3AD203B41FA5}">
                      <a16:colId xmlns:a16="http://schemas.microsoft.com/office/drawing/2014/main" val="1371797280"/>
                    </a:ext>
                  </a:extLst>
                </a:gridCol>
                <a:gridCol w="370952">
                  <a:extLst>
                    <a:ext uri="{9D8B030D-6E8A-4147-A177-3AD203B41FA5}">
                      <a16:colId xmlns:a16="http://schemas.microsoft.com/office/drawing/2014/main" val="2304241695"/>
                    </a:ext>
                  </a:extLst>
                </a:gridCol>
                <a:gridCol w="370952">
                  <a:extLst>
                    <a:ext uri="{9D8B030D-6E8A-4147-A177-3AD203B41FA5}">
                      <a16:colId xmlns:a16="http://schemas.microsoft.com/office/drawing/2014/main" val="3879179447"/>
                    </a:ext>
                  </a:extLst>
                </a:gridCol>
                <a:gridCol w="370952">
                  <a:extLst>
                    <a:ext uri="{9D8B030D-6E8A-4147-A177-3AD203B41FA5}">
                      <a16:colId xmlns:a16="http://schemas.microsoft.com/office/drawing/2014/main" val="302824775"/>
                    </a:ext>
                  </a:extLst>
                </a:gridCol>
                <a:gridCol w="370952">
                  <a:extLst>
                    <a:ext uri="{9D8B030D-6E8A-4147-A177-3AD203B41FA5}">
                      <a16:colId xmlns:a16="http://schemas.microsoft.com/office/drawing/2014/main" val="3238378066"/>
                    </a:ext>
                  </a:extLst>
                </a:gridCol>
                <a:gridCol w="370952">
                  <a:extLst>
                    <a:ext uri="{9D8B030D-6E8A-4147-A177-3AD203B41FA5}">
                      <a16:colId xmlns:a16="http://schemas.microsoft.com/office/drawing/2014/main" val="2828612118"/>
                    </a:ext>
                  </a:extLst>
                </a:gridCol>
                <a:gridCol w="370952">
                  <a:extLst>
                    <a:ext uri="{9D8B030D-6E8A-4147-A177-3AD203B41FA5}">
                      <a16:colId xmlns:a16="http://schemas.microsoft.com/office/drawing/2014/main" val="2153439410"/>
                    </a:ext>
                  </a:extLst>
                </a:gridCol>
                <a:gridCol w="370952">
                  <a:extLst>
                    <a:ext uri="{9D8B030D-6E8A-4147-A177-3AD203B41FA5}">
                      <a16:colId xmlns:a16="http://schemas.microsoft.com/office/drawing/2014/main" val="1444265874"/>
                    </a:ext>
                  </a:extLst>
                </a:gridCol>
                <a:gridCol w="370952">
                  <a:extLst>
                    <a:ext uri="{9D8B030D-6E8A-4147-A177-3AD203B41FA5}">
                      <a16:colId xmlns:a16="http://schemas.microsoft.com/office/drawing/2014/main" val="1347269181"/>
                    </a:ext>
                  </a:extLst>
                </a:gridCol>
                <a:gridCol w="370952">
                  <a:extLst>
                    <a:ext uri="{9D8B030D-6E8A-4147-A177-3AD203B41FA5}">
                      <a16:colId xmlns:a16="http://schemas.microsoft.com/office/drawing/2014/main" val="1669946081"/>
                    </a:ext>
                  </a:extLst>
                </a:gridCol>
                <a:gridCol w="370952">
                  <a:extLst>
                    <a:ext uri="{9D8B030D-6E8A-4147-A177-3AD203B41FA5}">
                      <a16:colId xmlns:a16="http://schemas.microsoft.com/office/drawing/2014/main" val="2734453304"/>
                    </a:ext>
                  </a:extLst>
                </a:gridCol>
                <a:gridCol w="370952">
                  <a:extLst>
                    <a:ext uri="{9D8B030D-6E8A-4147-A177-3AD203B41FA5}">
                      <a16:colId xmlns:a16="http://schemas.microsoft.com/office/drawing/2014/main" val="1791844531"/>
                    </a:ext>
                  </a:extLst>
                </a:gridCol>
                <a:gridCol w="370952">
                  <a:extLst>
                    <a:ext uri="{9D8B030D-6E8A-4147-A177-3AD203B41FA5}">
                      <a16:colId xmlns:a16="http://schemas.microsoft.com/office/drawing/2014/main" val="3376262094"/>
                    </a:ext>
                  </a:extLst>
                </a:gridCol>
                <a:gridCol w="370952">
                  <a:extLst>
                    <a:ext uri="{9D8B030D-6E8A-4147-A177-3AD203B41FA5}">
                      <a16:colId xmlns:a16="http://schemas.microsoft.com/office/drawing/2014/main" val="3917476708"/>
                    </a:ext>
                  </a:extLst>
                </a:gridCol>
                <a:gridCol w="370952">
                  <a:extLst>
                    <a:ext uri="{9D8B030D-6E8A-4147-A177-3AD203B41FA5}">
                      <a16:colId xmlns:a16="http://schemas.microsoft.com/office/drawing/2014/main" val="3687776370"/>
                    </a:ext>
                  </a:extLst>
                </a:gridCol>
                <a:gridCol w="370952">
                  <a:extLst>
                    <a:ext uri="{9D8B030D-6E8A-4147-A177-3AD203B41FA5}">
                      <a16:colId xmlns:a16="http://schemas.microsoft.com/office/drawing/2014/main" val="3484137690"/>
                    </a:ext>
                  </a:extLst>
                </a:gridCol>
                <a:gridCol w="370952">
                  <a:extLst>
                    <a:ext uri="{9D8B030D-6E8A-4147-A177-3AD203B41FA5}">
                      <a16:colId xmlns:a16="http://schemas.microsoft.com/office/drawing/2014/main" val="4167363694"/>
                    </a:ext>
                  </a:extLst>
                </a:gridCol>
                <a:gridCol w="370952">
                  <a:extLst>
                    <a:ext uri="{9D8B030D-6E8A-4147-A177-3AD203B41FA5}">
                      <a16:colId xmlns:a16="http://schemas.microsoft.com/office/drawing/2014/main" val="1091935515"/>
                    </a:ext>
                  </a:extLst>
                </a:gridCol>
                <a:gridCol w="282630">
                  <a:extLst>
                    <a:ext uri="{9D8B030D-6E8A-4147-A177-3AD203B41FA5}">
                      <a16:colId xmlns:a16="http://schemas.microsoft.com/office/drawing/2014/main" val="591179081"/>
                    </a:ext>
                  </a:extLst>
                </a:gridCol>
                <a:gridCol w="282630">
                  <a:extLst>
                    <a:ext uri="{9D8B030D-6E8A-4147-A177-3AD203B41FA5}">
                      <a16:colId xmlns:a16="http://schemas.microsoft.com/office/drawing/2014/main" val="1636418256"/>
                    </a:ext>
                  </a:extLst>
                </a:gridCol>
              </a:tblGrid>
              <a:tr h="277165">
                <a:tc>
                  <a:txBody>
                    <a:bodyPr/>
                    <a:lstStyle/>
                    <a:p>
                      <a:pPr marL="0" marR="0" algn="ctr">
                        <a:lnSpc>
                          <a:spcPct val="107000"/>
                        </a:lnSpc>
                        <a:spcBef>
                          <a:spcPts val="0"/>
                        </a:spcBef>
                        <a:spcAft>
                          <a:spcPts val="0"/>
                        </a:spcAft>
                      </a:pPr>
                      <a:r>
                        <a:rPr lang="en-US" sz="1200" b="1">
                          <a:effectLst/>
                          <a:latin typeface="Arial Narrow" panose="020B0606020202030204" pitchFamily="34" charset="0"/>
                        </a:rPr>
                        <a:t>Mule Deer</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Date Collected</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Site</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Scat Pile</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Gender</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algn="ctr"/>
                      <a:r>
                        <a:rPr lang="en-US" sz="1200" b="1" dirty="0">
                          <a:effectLst/>
                          <a:latin typeface="Arial Narrow" panose="020B0606020202030204" pitchFamily="34" charset="0"/>
                          <a:cs typeface="Times New Roman" panose="02020603050405020304" pitchFamily="18" charset="0"/>
                        </a:rPr>
                        <a:t>Locus B</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C</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D</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G</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H</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J</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K</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L</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M</a:t>
                      </a:r>
                    </a:p>
                  </a:txBody>
                  <a:tcPr marL="68580" marR="68580" marT="0" marB="0" anchor="ctr"/>
                </a:tc>
                <a:tc hMerge="1">
                  <a:txBody>
                    <a:bodyPr/>
                    <a:lstStyle/>
                    <a:p>
                      <a:endParaRPr lang="en-US" dirty="0"/>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N</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P</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R</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S</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V</a:t>
                      </a:r>
                    </a:p>
                  </a:txBody>
                  <a:tcPr marL="68580" marR="68580" marT="0" marB="0" anchor="ctr"/>
                </a:tc>
                <a:tc hMerge="1">
                  <a:txBody>
                    <a:bodyPr/>
                    <a:lstStyle/>
                    <a:p>
                      <a:endParaRPr lang="en-US"/>
                    </a:p>
                  </a:txBody>
                  <a:tcPr/>
                </a:tc>
                <a:extLst>
                  <a:ext uri="{0D108BD9-81ED-4DB2-BD59-A6C34878D82A}">
                    <a16:rowId xmlns:a16="http://schemas.microsoft.com/office/drawing/2014/main" val="20575355"/>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5/11/2018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SE Road</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SPn190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f</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327</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327</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182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197</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306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288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207</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85874605"/>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5/21/2018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SM Creek</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SPn338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f</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dirty="0">
                          <a:effectLst/>
                          <a:latin typeface="Arial Narrow" panose="020B0606020202030204" pitchFamily="34" charset="0"/>
                        </a:rPr>
                        <a:t>153</a:t>
                      </a:r>
                      <a:endParaRPr lang="en-US" sz="1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327</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327</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182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197</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306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288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207</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07318300"/>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5/15/2018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Veterans</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dirty="0">
                          <a:effectLst/>
                          <a:latin typeface="Arial Narrow" panose="020B0606020202030204" pitchFamily="34" charset="0"/>
                        </a:rPr>
                        <a:t>SPn195</a:t>
                      </a:r>
                      <a:endParaRPr lang="en-US" sz="1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51503817"/>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5/29/2018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 Faraday</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SPn355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00227912"/>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5/29/2018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 Faraday</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SPn360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03405073"/>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5/31/2018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N Faraday</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SPn384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25273928"/>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5/31/2018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N Faraday</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SPn401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dirty="0">
                          <a:effectLst/>
                          <a:latin typeface="Arial Narrow" panose="020B0606020202030204" pitchFamily="34" charset="0"/>
                        </a:rPr>
                        <a:t>353</a:t>
                      </a:r>
                      <a:endParaRPr lang="en-US" sz="1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13930860"/>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5/31/2018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N Faraday</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dirty="0">
                          <a:effectLst/>
                          <a:latin typeface="Arial Narrow" panose="020B0606020202030204" pitchFamily="34" charset="0"/>
                        </a:rPr>
                        <a:t>SPn415</a:t>
                      </a:r>
                      <a:endParaRPr lang="en-US" sz="1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12105"/>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6/5/2018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Crossings</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SPn430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91425216"/>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6/5/2018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Crossings</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SPn432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41874771"/>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6/5/2018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Crossings</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SPn435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44465163"/>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6/5/2018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Crossings</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SPn436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28545061"/>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6/10/2018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Los Monos</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SPn446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dirty="0">
                          <a:effectLst/>
                          <a:latin typeface="Arial Narrow" panose="020B0606020202030204" pitchFamily="34" charset="0"/>
                        </a:rPr>
                        <a:t>84</a:t>
                      </a:r>
                      <a:endParaRPr lang="en-US" sz="1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33812985"/>
                  </a:ext>
                </a:extLst>
              </a:tr>
            </a:tbl>
          </a:graphicData>
        </a:graphic>
      </p:graphicFrame>
      <p:sp>
        <p:nvSpPr>
          <p:cNvPr id="3" name="Rectangle 2">
            <a:extLst>
              <a:ext uri="{FF2B5EF4-FFF2-40B4-BE49-F238E27FC236}">
                <a16:creationId xmlns:a16="http://schemas.microsoft.com/office/drawing/2014/main" id="{19F8CF4A-B40A-469E-B4EF-17AC55236C03}"/>
              </a:ext>
            </a:extLst>
          </p:cNvPr>
          <p:cNvSpPr/>
          <p:nvPr/>
        </p:nvSpPr>
        <p:spPr bwMode="auto">
          <a:xfrm>
            <a:off x="3291840" y="1196025"/>
            <a:ext cx="671512" cy="4720194"/>
          </a:xfrm>
          <a:prstGeom prst="rect">
            <a:avLst/>
          </a:prstGeom>
          <a:solidFill>
            <a:srgbClr val="92D050">
              <a:alpha val="50000"/>
            </a:srgbClr>
          </a:solidFill>
          <a:ln w="12700" cap="flat" cmpd="sng" algn="ctr">
            <a:solidFill>
              <a:schemeClr val="accent2">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32411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0" name="Picture 9">
            <a:extLst>
              <a:ext uri="{FF2B5EF4-FFF2-40B4-BE49-F238E27FC236}">
                <a16:creationId xmlns:a16="http://schemas.microsoft.com/office/drawing/2014/main" id="{F159E9AE-A0A0-481E-A40A-E87C7FB3DB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2276" y="790890"/>
            <a:ext cx="8534400" cy="4810125"/>
          </a:xfrm>
          <a:prstGeom prst="rect">
            <a:avLst/>
          </a:prstGeom>
          <a:noFill/>
          <a:extLst>
            <a:ext uri="{909E8E84-426E-40DD-AFC4-6F175D3DCCD1}">
              <a14:hiddenFill xmlns:a14="http://schemas.microsoft.com/office/drawing/2010/main">
                <a:solidFill>
                  <a:srgbClr val="FFFFFF"/>
                </a:solidFill>
              </a14:hiddenFill>
            </a:ext>
          </a:extLst>
        </p:spPr>
      </p:pic>
      <p:sp>
        <p:nvSpPr>
          <p:cNvPr id="61" name="Oval 60">
            <a:extLst>
              <a:ext uri="{FF2B5EF4-FFF2-40B4-BE49-F238E27FC236}">
                <a16:creationId xmlns:a16="http://schemas.microsoft.com/office/drawing/2014/main" id="{C927FC4A-B7CE-4C5D-B3BE-BB84AEE2BC77}"/>
              </a:ext>
            </a:extLst>
          </p:cNvPr>
          <p:cNvSpPr/>
          <p:nvPr/>
        </p:nvSpPr>
        <p:spPr>
          <a:xfrm>
            <a:off x="7658295" y="3062982"/>
            <a:ext cx="169545" cy="169545"/>
          </a:xfrm>
          <a:prstGeom prst="ellipse">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62" name="Straight Connector 61">
            <a:extLst>
              <a:ext uri="{FF2B5EF4-FFF2-40B4-BE49-F238E27FC236}">
                <a16:creationId xmlns:a16="http://schemas.microsoft.com/office/drawing/2014/main" id="{84E62897-75A9-4F50-BC6F-F9887B89EF03}"/>
              </a:ext>
            </a:extLst>
          </p:cNvPr>
          <p:cNvCxnSpPr/>
          <p:nvPr/>
        </p:nvCxnSpPr>
        <p:spPr>
          <a:xfrm flipH="1">
            <a:off x="3152542" y="3761835"/>
            <a:ext cx="158115" cy="179705"/>
          </a:xfrm>
          <a:prstGeom prst="line">
            <a:avLst/>
          </a:prstGeom>
          <a:ln w="28575">
            <a:solidFill>
              <a:srgbClr val="FFFF00"/>
            </a:solidFill>
            <a:prstDash val="sysDot"/>
          </a:ln>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id="{B6286E36-6E64-4866-95D8-F50E8F594B35}"/>
              </a:ext>
            </a:extLst>
          </p:cNvPr>
          <p:cNvSpPr/>
          <p:nvPr/>
        </p:nvSpPr>
        <p:spPr>
          <a:xfrm>
            <a:off x="3071897" y="3698335"/>
            <a:ext cx="342900" cy="330200"/>
          </a:xfrm>
          <a:prstGeom prst="ellipse">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4" name="Oval 63">
            <a:extLst>
              <a:ext uri="{FF2B5EF4-FFF2-40B4-BE49-F238E27FC236}">
                <a16:creationId xmlns:a16="http://schemas.microsoft.com/office/drawing/2014/main" id="{C0C39008-9383-46C3-A0C4-32BEAB5B6EE0}"/>
              </a:ext>
            </a:extLst>
          </p:cNvPr>
          <p:cNvSpPr/>
          <p:nvPr/>
        </p:nvSpPr>
        <p:spPr>
          <a:xfrm>
            <a:off x="3743569" y="3339500"/>
            <a:ext cx="342900" cy="330200"/>
          </a:xfrm>
          <a:prstGeom prst="ellipse">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71" name="Rectangle 19">
            <a:extLst>
              <a:ext uri="{FF2B5EF4-FFF2-40B4-BE49-F238E27FC236}">
                <a16:creationId xmlns:a16="http://schemas.microsoft.com/office/drawing/2014/main" id="{21283593-F671-4A5E-A408-1B1503D7BC61}"/>
              </a:ext>
            </a:extLst>
          </p:cNvPr>
          <p:cNvSpPr>
            <a:spLocks noChangeArrowheads="1"/>
          </p:cNvSpPr>
          <p:nvPr/>
        </p:nvSpPr>
        <p:spPr bwMode="auto">
          <a:xfrm>
            <a:off x="2400225" y="3715871"/>
            <a:ext cx="585787" cy="266700"/>
          </a:xfrm>
          <a:prstGeom prst="rect">
            <a:avLst/>
          </a:prstGeom>
          <a:solidFill>
            <a:srgbClr val="FFFFFF"/>
          </a:solidFill>
          <a:ln w="12700">
            <a:solidFill>
              <a:srgbClr val="1F4D78"/>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M5-2a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73" name="Rectangle 20">
            <a:extLst>
              <a:ext uri="{FF2B5EF4-FFF2-40B4-BE49-F238E27FC236}">
                <a16:creationId xmlns:a16="http://schemas.microsoft.com/office/drawing/2014/main" id="{14643CC2-6594-4861-BF68-F65273E8111E}"/>
              </a:ext>
            </a:extLst>
          </p:cNvPr>
          <p:cNvSpPr>
            <a:spLocks noChangeArrowheads="1"/>
          </p:cNvSpPr>
          <p:nvPr/>
        </p:nvSpPr>
        <p:spPr bwMode="auto">
          <a:xfrm>
            <a:off x="3622125" y="2998543"/>
            <a:ext cx="585788" cy="266700"/>
          </a:xfrm>
          <a:prstGeom prst="rect">
            <a:avLst/>
          </a:prstGeom>
          <a:solidFill>
            <a:srgbClr val="FFFFFF"/>
          </a:solidFill>
          <a:ln w="12700">
            <a:solidFill>
              <a:srgbClr val="1F4D78"/>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M5-2b</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75" name="Rectangle 21">
            <a:extLst>
              <a:ext uri="{FF2B5EF4-FFF2-40B4-BE49-F238E27FC236}">
                <a16:creationId xmlns:a16="http://schemas.microsoft.com/office/drawing/2014/main" id="{C642F263-7FAB-4C39-BC1E-C10DB1EEC22D}"/>
              </a:ext>
            </a:extLst>
          </p:cNvPr>
          <p:cNvSpPr>
            <a:spLocks noChangeArrowheads="1"/>
          </p:cNvSpPr>
          <p:nvPr/>
        </p:nvSpPr>
        <p:spPr bwMode="auto">
          <a:xfrm>
            <a:off x="7812332" y="2744544"/>
            <a:ext cx="671512" cy="244475"/>
          </a:xfrm>
          <a:prstGeom prst="rect">
            <a:avLst/>
          </a:prstGeom>
          <a:solidFill>
            <a:srgbClr val="FFFFFF"/>
          </a:solidFill>
          <a:ln w="12700">
            <a:solidFill>
              <a:srgbClr val="1F4D78"/>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EW2-9</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76" name="Rectangle 60">
            <a:extLst>
              <a:ext uri="{FF2B5EF4-FFF2-40B4-BE49-F238E27FC236}">
                <a16:creationId xmlns:a16="http://schemas.microsoft.com/office/drawing/2014/main" id="{B4F16E4E-96CE-427C-962C-4223A6D42D9B}"/>
              </a:ext>
            </a:extLst>
          </p:cNvPr>
          <p:cNvSpPr>
            <a:spLocks noChangeArrowheads="1"/>
          </p:cNvSpPr>
          <p:nvPr/>
        </p:nvSpPr>
        <p:spPr bwMode="auto">
          <a:xfrm>
            <a:off x="1406769" y="26963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77" name="Rectangle 64">
            <a:extLst>
              <a:ext uri="{FF2B5EF4-FFF2-40B4-BE49-F238E27FC236}">
                <a16:creationId xmlns:a16="http://schemas.microsoft.com/office/drawing/2014/main" id="{467A503A-20B9-43D3-B53B-840A0B681C12}"/>
              </a:ext>
            </a:extLst>
          </p:cNvPr>
          <p:cNvSpPr>
            <a:spLocks noChangeArrowheads="1"/>
          </p:cNvSpPr>
          <p:nvPr/>
        </p:nvSpPr>
        <p:spPr bwMode="auto">
          <a:xfrm>
            <a:off x="1406769" y="72683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78" name="Rectangle 65">
            <a:extLst>
              <a:ext uri="{FF2B5EF4-FFF2-40B4-BE49-F238E27FC236}">
                <a16:creationId xmlns:a16="http://schemas.microsoft.com/office/drawing/2014/main" id="{CCFFC271-76CD-43DB-90F2-83490EF18475}"/>
              </a:ext>
            </a:extLst>
          </p:cNvPr>
          <p:cNvSpPr>
            <a:spLocks noChangeArrowheads="1"/>
          </p:cNvSpPr>
          <p:nvPr/>
        </p:nvSpPr>
        <p:spPr bwMode="auto">
          <a:xfrm>
            <a:off x="1406769" y="553695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Rectangle 1">
            <a:extLst>
              <a:ext uri="{FF2B5EF4-FFF2-40B4-BE49-F238E27FC236}">
                <a16:creationId xmlns:a16="http://schemas.microsoft.com/office/drawing/2014/main" id="{4FA5B5F1-26DC-4D18-812E-A3A5001832E2}"/>
              </a:ext>
            </a:extLst>
          </p:cNvPr>
          <p:cNvSpPr/>
          <p:nvPr/>
        </p:nvSpPr>
        <p:spPr>
          <a:xfrm>
            <a:off x="1406769" y="-132440"/>
            <a:ext cx="8533106"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bg1"/>
                </a:solidFill>
                <a:effectLst/>
              </a:rPr>
              <a:t>Direct Capture-Recapture</a:t>
            </a:r>
          </a:p>
        </p:txBody>
      </p:sp>
      <p:graphicFrame>
        <p:nvGraphicFramePr>
          <p:cNvPr id="6" name="Table 5">
            <a:extLst>
              <a:ext uri="{FF2B5EF4-FFF2-40B4-BE49-F238E27FC236}">
                <a16:creationId xmlns:a16="http://schemas.microsoft.com/office/drawing/2014/main" id="{B9EC7107-0F1F-4239-908A-7D2AEC6BE10C}"/>
              </a:ext>
            </a:extLst>
          </p:cNvPr>
          <p:cNvGraphicFramePr>
            <a:graphicFrameLocks noGrp="1"/>
          </p:cNvGraphicFramePr>
          <p:nvPr>
            <p:extLst/>
          </p:nvPr>
        </p:nvGraphicFramePr>
        <p:xfrm>
          <a:off x="-3164116" y="790891"/>
          <a:ext cx="15138392" cy="5175994"/>
        </p:xfrm>
        <a:graphic>
          <a:graphicData uri="http://schemas.openxmlformats.org/drawingml/2006/table">
            <a:tbl>
              <a:tblPr firstRow="1" firstCol="1" bandRow="1">
                <a:tableStyleId>{5C22544A-7EE6-4342-B048-85BDC9FD1C3A}</a:tableStyleId>
              </a:tblPr>
              <a:tblGrid>
                <a:gridCol w="1006872">
                  <a:extLst>
                    <a:ext uri="{9D8B030D-6E8A-4147-A177-3AD203B41FA5}">
                      <a16:colId xmlns:a16="http://schemas.microsoft.com/office/drawing/2014/main" val="1959600681"/>
                    </a:ext>
                  </a:extLst>
                </a:gridCol>
                <a:gridCol w="1307169">
                  <a:extLst>
                    <a:ext uri="{9D8B030D-6E8A-4147-A177-3AD203B41FA5}">
                      <a16:colId xmlns:a16="http://schemas.microsoft.com/office/drawing/2014/main" val="1441514207"/>
                    </a:ext>
                  </a:extLst>
                </a:gridCol>
                <a:gridCol w="918551">
                  <a:extLst>
                    <a:ext uri="{9D8B030D-6E8A-4147-A177-3AD203B41FA5}">
                      <a16:colId xmlns:a16="http://schemas.microsoft.com/office/drawing/2014/main" val="27662051"/>
                    </a:ext>
                  </a:extLst>
                </a:gridCol>
                <a:gridCol w="847894">
                  <a:extLst>
                    <a:ext uri="{9D8B030D-6E8A-4147-A177-3AD203B41FA5}">
                      <a16:colId xmlns:a16="http://schemas.microsoft.com/office/drawing/2014/main" val="532026976"/>
                    </a:ext>
                  </a:extLst>
                </a:gridCol>
                <a:gridCol w="847894">
                  <a:extLst>
                    <a:ext uri="{9D8B030D-6E8A-4147-A177-3AD203B41FA5}">
                      <a16:colId xmlns:a16="http://schemas.microsoft.com/office/drawing/2014/main" val="903272774"/>
                    </a:ext>
                  </a:extLst>
                </a:gridCol>
                <a:gridCol w="370952">
                  <a:extLst>
                    <a:ext uri="{9D8B030D-6E8A-4147-A177-3AD203B41FA5}">
                      <a16:colId xmlns:a16="http://schemas.microsoft.com/office/drawing/2014/main" val="1562920661"/>
                    </a:ext>
                  </a:extLst>
                </a:gridCol>
                <a:gridCol w="370952">
                  <a:extLst>
                    <a:ext uri="{9D8B030D-6E8A-4147-A177-3AD203B41FA5}">
                      <a16:colId xmlns:a16="http://schemas.microsoft.com/office/drawing/2014/main" val="4139262367"/>
                    </a:ext>
                  </a:extLst>
                </a:gridCol>
                <a:gridCol w="370952">
                  <a:extLst>
                    <a:ext uri="{9D8B030D-6E8A-4147-A177-3AD203B41FA5}">
                      <a16:colId xmlns:a16="http://schemas.microsoft.com/office/drawing/2014/main" val="1979409474"/>
                    </a:ext>
                  </a:extLst>
                </a:gridCol>
                <a:gridCol w="370952">
                  <a:extLst>
                    <a:ext uri="{9D8B030D-6E8A-4147-A177-3AD203B41FA5}">
                      <a16:colId xmlns:a16="http://schemas.microsoft.com/office/drawing/2014/main" val="1388858288"/>
                    </a:ext>
                  </a:extLst>
                </a:gridCol>
                <a:gridCol w="370952">
                  <a:extLst>
                    <a:ext uri="{9D8B030D-6E8A-4147-A177-3AD203B41FA5}">
                      <a16:colId xmlns:a16="http://schemas.microsoft.com/office/drawing/2014/main" val="3179704353"/>
                    </a:ext>
                  </a:extLst>
                </a:gridCol>
                <a:gridCol w="370952">
                  <a:extLst>
                    <a:ext uri="{9D8B030D-6E8A-4147-A177-3AD203B41FA5}">
                      <a16:colId xmlns:a16="http://schemas.microsoft.com/office/drawing/2014/main" val="2064892815"/>
                    </a:ext>
                  </a:extLst>
                </a:gridCol>
                <a:gridCol w="370952">
                  <a:extLst>
                    <a:ext uri="{9D8B030D-6E8A-4147-A177-3AD203B41FA5}">
                      <a16:colId xmlns:a16="http://schemas.microsoft.com/office/drawing/2014/main" val="1687560855"/>
                    </a:ext>
                  </a:extLst>
                </a:gridCol>
                <a:gridCol w="370952">
                  <a:extLst>
                    <a:ext uri="{9D8B030D-6E8A-4147-A177-3AD203B41FA5}">
                      <a16:colId xmlns:a16="http://schemas.microsoft.com/office/drawing/2014/main" val="1757979501"/>
                    </a:ext>
                  </a:extLst>
                </a:gridCol>
                <a:gridCol w="370952">
                  <a:extLst>
                    <a:ext uri="{9D8B030D-6E8A-4147-A177-3AD203B41FA5}">
                      <a16:colId xmlns:a16="http://schemas.microsoft.com/office/drawing/2014/main" val="1371797280"/>
                    </a:ext>
                  </a:extLst>
                </a:gridCol>
                <a:gridCol w="370952">
                  <a:extLst>
                    <a:ext uri="{9D8B030D-6E8A-4147-A177-3AD203B41FA5}">
                      <a16:colId xmlns:a16="http://schemas.microsoft.com/office/drawing/2014/main" val="2304241695"/>
                    </a:ext>
                  </a:extLst>
                </a:gridCol>
                <a:gridCol w="370952">
                  <a:extLst>
                    <a:ext uri="{9D8B030D-6E8A-4147-A177-3AD203B41FA5}">
                      <a16:colId xmlns:a16="http://schemas.microsoft.com/office/drawing/2014/main" val="3879179447"/>
                    </a:ext>
                  </a:extLst>
                </a:gridCol>
                <a:gridCol w="370952">
                  <a:extLst>
                    <a:ext uri="{9D8B030D-6E8A-4147-A177-3AD203B41FA5}">
                      <a16:colId xmlns:a16="http://schemas.microsoft.com/office/drawing/2014/main" val="302824775"/>
                    </a:ext>
                  </a:extLst>
                </a:gridCol>
                <a:gridCol w="370952">
                  <a:extLst>
                    <a:ext uri="{9D8B030D-6E8A-4147-A177-3AD203B41FA5}">
                      <a16:colId xmlns:a16="http://schemas.microsoft.com/office/drawing/2014/main" val="3238378066"/>
                    </a:ext>
                  </a:extLst>
                </a:gridCol>
                <a:gridCol w="370952">
                  <a:extLst>
                    <a:ext uri="{9D8B030D-6E8A-4147-A177-3AD203B41FA5}">
                      <a16:colId xmlns:a16="http://schemas.microsoft.com/office/drawing/2014/main" val="2828612118"/>
                    </a:ext>
                  </a:extLst>
                </a:gridCol>
                <a:gridCol w="370952">
                  <a:extLst>
                    <a:ext uri="{9D8B030D-6E8A-4147-A177-3AD203B41FA5}">
                      <a16:colId xmlns:a16="http://schemas.microsoft.com/office/drawing/2014/main" val="2153439410"/>
                    </a:ext>
                  </a:extLst>
                </a:gridCol>
                <a:gridCol w="370952">
                  <a:extLst>
                    <a:ext uri="{9D8B030D-6E8A-4147-A177-3AD203B41FA5}">
                      <a16:colId xmlns:a16="http://schemas.microsoft.com/office/drawing/2014/main" val="1444265874"/>
                    </a:ext>
                  </a:extLst>
                </a:gridCol>
                <a:gridCol w="370952">
                  <a:extLst>
                    <a:ext uri="{9D8B030D-6E8A-4147-A177-3AD203B41FA5}">
                      <a16:colId xmlns:a16="http://schemas.microsoft.com/office/drawing/2014/main" val="1347269181"/>
                    </a:ext>
                  </a:extLst>
                </a:gridCol>
                <a:gridCol w="370952">
                  <a:extLst>
                    <a:ext uri="{9D8B030D-6E8A-4147-A177-3AD203B41FA5}">
                      <a16:colId xmlns:a16="http://schemas.microsoft.com/office/drawing/2014/main" val="1669946081"/>
                    </a:ext>
                  </a:extLst>
                </a:gridCol>
                <a:gridCol w="370952">
                  <a:extLst>
                    <a:ext uri="{9D8B030D-6E8A-4147-A177-3AD203B41FA5}">
                      <a16:colId xmlns:a16="http://schemas.microsoft.com/office/drawing/2014/main" val="2734453304"/>
                    </a:ext>
                  </a:extLst>
                </a:gridCol>
                <a:gridCol w="370952">
                  <a:extLst>
                    <a:ext uri="{9D8B030D-6E8A-4147-A177-3AD203B41FA5}">
                      <a16:colId xmlns:a16="http://schemas.microsoft.com/office/drawing/2014/main" val="1791844531"/>
                    </a:ext>
                  </a:extLst>
                </a:gridCol>
                <a:gridCol w="370952">
                  <a:extLst>
                    <a:ext uri="{9D8B030D-6E8A-4147-A177-3AD203B41FA5}">
                      <a16:colId xmlns:a16="http://schemas.microsoft.com/office/drawing/2014/main" val="3376262094"/>
                    </a:ext>
                  </a:extLst>
                </a:gridCol>
                <a:gridCol w="370952">
                  <a:extLst>
                    <a:ext uri="{9D8B030D-6E8A-4147-A177-3AD203B41FA5}">
                      <a16:colId xmlns:a16="http://schemas.microsoft.com/office/drawing/2014/main" val="3917476708"/>
                    </a:ext>
                  </a:extLst>
                </a:gridCol>
                <a:gridCol w="370952">
                  <a:extLst>
                    <a:ext uri="{9D8B030D-6E8A-4147-A177-3AD203B41FA5}">
                      <a16:colId xmlns:a16="http://schemas.microsoft.com/office/drawing/2014/main" val="3687776370"/>
                    </a:ext>
                  </a:extLst>
                </a:gridCol>
                <a:gridCol w="370952">
                  <a:extLst>
                    <a:ext uri="{9D8B030D-6E8A-4147-A177-3AD203B41FA5}">
                      <a16:colId xmlns:a16="http://schemas.microsoft.com/office/drawing/2014/main" val="3484137690"/>
                    </a:ext>
                  </a:extLst>
                </a:gridCol>
                <a:gridCol w="370952">
                  <a:extLst>
                    <a:ext uri="{9D8B030D-6E8A-4147-A177-3AD203B41FA5}">
                      <a16:colId xmlns:a16="http://schemas.microsoft.com/office/drawing/2014/main" val="4167363694"/>
                    </a:ext>
                  </a:extLst>
                </a:gridCol>
                <a:gridCol w="370952">
                  <a:extLst>
                    <a:ext uri="{9D8B030D-6E8A-4147-A177-3AD203B41FA5}">
                      <a16:colId xmlns:a16="http://schemas.microsoft.com/office/drawing/2014/main" val="1091935515"/>
                    </a:ext>
                  </a:extLst>
                </a:gridCol>
                <a:gridCol w="282630">
                  <a:extLst>
                    <a:ext uri="{9D8B030D-6E8A-4147-A177-3AD203B41FA5}">
                      <a16:colId xmlns:a16="http://schemas.microsoft.com/office/drawing/2014/main" val="591179081"/>
                    </a:ext>
                  </a:extLst>
                </a:gridCol>
                <a:gridCol w="282630">
                  <a:extLst>
                    <a:ext uri="{9D8B030D-6E8A-4147-A177-3AD203B41FA5}">
                      <a16:colId xmlns:a16="http://schemas.microsoft.com/office/drawing/2014/main" val="1636418256"/>
                    </a:ext>
                  </a:extLst>
                </a:gridCol>
              </a:tblGrid>
              <a:tr h="277165">
                <a:tc>
                  <a:txBody>
                    <a:bodyPr/>
                    <a:lstStyle/>
                    <a:p>
                      <a:pPr marL="0" marR="0" algn="ctr">
                        <a:lnSpc>
                          <a:spcPct val="107000"/>
                        </a:lnSpc>
                        <a:spcBef>
                          <a:spcPts val="0"/>
                        </a:spcBef>
                        <a:spcAft>
                          <a:spcPts val="0"/>
                        </a:spcAft>
                      </a:pPr>
                      <a:r>
                        <a:rPr lang="en-US" sz="1200" b="1">
                          <a:effectLst/>
                          <a:latin typeface="Arial Narrow" panose="020B0606020202030204" pitchFamily="34" charset="0"/>
                        </a:rPr>
                        <a:t>Mule Deer</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Date Collected</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Site</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Scat Pile</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Gender</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algn="ctr"/>
                      <a:r>
                        <a:rPr lang="en-US" sz="1200" b="1" dirty="0">
                          <a:effectLst/>
                          <a:latin typeface="Arial Narrow" panose="020B0606020202030204" pitchFamily="34" charset="0"/>
                          <a:cs typeface="Times New Roman" panose="02020603050405020304" pitchFamily="18" charset="0"/>
                        </a:rPr>
                        <a:t>Locus B</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C</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D</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G</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H</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J</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K</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L</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M</a:t>
                      </a:r>
                    </a:p>
                  </a:txBody>
                  <a:tcPr marL="68580" marR="68580" marT="0" marB="0" anchor="ctr"/>
                </a:tc>
                <a:tc hMerge="1">
                  <a:txBody>
                    <a:bodyPr/>
                    <a:lstStyle/>
                    <a:p>
                      <a:endParaRPr lang="en-US" dirty="0"/>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N</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P</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R</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S</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V</a:t>
                      </a:r>
                    </a:p>
                  </a:txBody>
                  <a:tcPr marL="68580" marR="68580" marT="0" marB="0" anchor="ctr"/>
                </a:tc>
                <a:tc hMerge="1">
                  <a:txBody>
                    <a:bodyPr/>
                    <a:lstStyle/>
                    <a:p>
                      <a:endParaRPr lang="en-US"/>
                    </a:p>
                  </a:txBody>
                  <a:tcPr/>
                </a:tc>
                <a:extLst>
                  <a:ext uri="{0D108BD9-81ED-4DB2-BD59-A6C34878D82A}">
                    <a16:rowId xmlns:a16="http://schemas.microsoft.com/office/drawing/2014/main" val="20575355"/>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5/11/2018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SE Road</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SPn190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f</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327</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327</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182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197</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306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288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207</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85874605"/>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5/21/2018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SM Creek</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SPn338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f</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dirty="0">
                          <a:effectLst/>
                          <a:latin typeface="Arial Narrow" panose="020B0606020202030204" pitchFamily="34" charset="0"/>
                        </a:rPr>
                        <a:t>153</a:t>
                      </a:r>
                      <a:endParaRPr lang="en-US" sz="1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327</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327</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182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197</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306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288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207</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07318300"/>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5/15/2018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Veterans</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dirty="0">
                          <a:effectLst/>
                          <a:latin typeface="Arial Narrow" panose="020B0606020202030204" pitchFamily="34" charset="0"/>
                        </a:rPr>
                        <a:t>SPn195</a:t>
                      </a:r>
                      <a:endParaRPr lang="en-US" sz="1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51503817"/>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5/29/2018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 Faraday</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SPn355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00227912"/>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5/29/2018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 Faraday</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SPn360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03405073"/>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5/31/2018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N Faraday</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SPn384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25273928"/>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5/31/2018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N Faraday</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SPn401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dirty="0">
                          <a:effectLst/>
                          <a:latin typeface="Arial Narrow" panose="020B0606020202030204" pitchFamily="34" charset="0"/>
                        </a:rPr>
                        <a:t>353</a:t>
                      </a:r>
                      <a:endParaRPr lang="en-US" sz="1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13930860"/>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5/31/2018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N Faraday</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dirty="0">
                          <a:effectLst/>
                          <a:latin typeface="Arial Narrow" panose="020B0606020202030204" pitchFamily="34" charset="0"/>
                        </a:rPr>
                        <a:t>SPn415</a:t>
                      </a:r>
                      <a:endParaRPr lang="en-US" sz="1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12105"/>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6/5/2018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Crossings</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SPn430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91425216"/>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6/5/2018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Crossings</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SPn432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41874771"/>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6/5/2018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Crossings</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SPn435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44465163"/>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6/5/2018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Crossings</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SPn436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28545061"/>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6/10/2018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Los Monos</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SPn446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dirty="0">
                          <a:effectLst/>
                          <a:latin typeface="Arial Narrow" panose="020B0606020202030204" pitchFamily="34" charset="0"/>
                        </a:rPr>
                        <a:t>84</a:t>
                      </a:r>
                      <a:endParaRPr lang="en-US" sz="1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33812985"/>
                  </a:ext>
                </a:extLst>
              </a:tr>
            </a:tbl>
          </a:graphicData>
        </a:graphic>
      </p:graphicFrame>
      <p:sp>
        <p:nvSpPr>
          <p:cNvPr id="3" name="Rectangle 2">
            <a:extLst>
              <a:ext uri="{FF2B5EF4-FFF2-40B4-BE49-F238E27FC236}">
                <a16:creationId xmlns:a16="http://schemas.microsoft.com/office/drawing/2014/main" id="{19F8CF4A-B40A-469E-B4EF-17AC55236C03}"/>
              </a:ext>
            </a:extLst>
          </p:cNvPr>
          <p:cNvSpPr/>
          <p:nvPr/>
        </p:nvSpPr>
        <p:spPr bwMode="auto">
          <a:xfrm>
            <a:off x="4043680" y="1196025"/>
            <a:ext cx="671512" cy="4720194"/>
          </a:xfrm>
          <a:prstGeom prst="rect">
            <a:avLst/>
          </a:prstGeom>
          <a:solidFill>
            <a:srgbClr val="92D050">
              <a:alpha val="50000"/>
            </a:srgbClr>
          </a:solidFill>
          <a:ln w="12700" cap="flat" cmpd="sng" algn="ctr">
            <a:solidFill>
              <a:schemeClr val="accent2">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73393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0" name="Picture 9">
            <a:extLst>
              <a:ext uri="{FF2B5EF4-FFF2-40B4-BE49-F238E27FC236}">
                <a16:creationId xmlns:a16="http://schemas.microsoft.com/office/drawing/2014/main" id="{F159E9AE-A0A0-481E-A40A-E87C7FB3DB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2276" y="790890"/>
            <a:ext cx="8534400" cy="4810125"/>
          </a:xfrm>
          <a:prstGeom prst="rect">
            <a:avLst/>
          </a:prstGeom>
          <a:noFill/>
          <a:extLst>
            <a:ext uri="{909E8E84-426E-40DD-AFC4-6F175D3DCCD1}">
              <a14:hiddenFill xmlns:a14="http://schemas.microsoft.com/office/drawing/2010/main">
                <a:solidFill>
                  <a:srgbClr val="FFFFFF"/>
                </a:solidFill>
              </a14:hiddenFill>
            </a:ext>
          </a:extLst>
        </p:spPr>
      </p:pic>
      <p:sp>
        <p:nvSpPr>
          <p:cNvPr id="61" name="Oval 60">
            <a:extLst>
              <a:ext uri="{FF2B5EF4-FFF2-40B4-BE49-F238E27FC236}">
                <a16:creationId xmlns:a16="http://schemas.microsoft.com/office/drawing/2014/main" id="{C927FC4A-B7CE-4C5D-B3BE-BB84AEE2BC77}"/>
              </a:ext>
            </a:extLst>
          </p:cNvPr>
          <p:cNvSpPr/>
          <p:nvPr/>
        </p:nvSpPr>
        <p:spPr>
          <a:xfrm>
            <a:off x="7658295" y="3062982"/>
            <a:ext cx="169545" cy="169545"/>
          </a:xfrm>
          <a:prstGeom prst="ellipse">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62" name="Straight Connector 61">
            <a:extLst>
              <a:ext uri="{FF2B5EF4-FFF2-40B4-BE49-F238E27FC236}">
                <a16:creationId xmlns:a16="http://schemas.microsoft.com/office/drawing/2014/main" id="{84E62897-75A9-4F50-BC6F-F9887B89EF03}"/>
              </a:ext>
            </a:extLst>
          </p:cNvPr>
          <p:cNvCxnSpPr/>
          <p:nvPr/>
        </p:nvCxnSpPr>
        <p:spPr>
          <a:xfrm flipH="1">
            <a:off x="3152542" y="3761835"/>
            <a:ext cx="158115" cy="179705"/>
          </a:xfrm>
          <a:prstGeom prst="line">
            <a:avLst/>
          </a:prstGeom>
          <a:ln w="28575">
            <a:solidFill>
              <a:srgbClr val="FFFF00"/>
            </a:solidFill>
            <a:prstDash val="sysDot"/>
          </a:ln>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id="{B6286E36-6E64-4866-95D8-F50E8F594B35}"/>
              </a:ext>
            </a:extLst>
          </p:cNvPr>
          <p:cNvSpPr/>
          <p:nvPr/>
        </p:nvSpPr>
        <p:spPr>
          <a:xfrm>
            <a:off x="3071897" y="3698335"/>
            <a:ext cx="342900" cy="330200"/>
          </a:xfrm>
          <a:prstGeom prst="ellipse">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4" name="Oval 63">
            <a:extLst>
              <a:ext uri="{FF2B5EF4-FFF2-40B4-BE49-F238E27FC236}">
                <a16:creationId xmlns:a16="http://schemas.microsoft.com/office/drawing/2014/main" id="{C0C39008-9383-46C3-A0C4-32BEAB5B6EE0}"/>
              </a:ext>
            </a:extLst>
          </p:cNvPr>
          <p:cNvSpPr/>
          <p:nvPr/>
        </p:nvSpPr>
        <p:spPr>
          <a:xfrm>
            <a:off x="3743569" y="3339500"/>
            <a:ext cx="342900" cy="330200"/>
          </a:xfrm>
          <a:prstGeom prst="ellipse">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71" name="Rectangle 19">
            <a:extLst>
              <a:ext uri="{FF2B5EF4-FFF2-40B4-BE49-F238E27FC236}">
                <a16:creationId xmlns:a16="http://schemas.microsoft.com/office/drawing/2014/main" id="{21283593-F671-4A5E-A408-1B1503D7BC61}"/>
              </a:ext>
            </a:extLst>
          </p:cNvPr>
          <p:cNvSpPr>
            <a:spLocks noChangeArrowheads="1"/>
          </p:cNvSpPr>
          <p:nvPr/>
        </p:nvSpPr>
        <p:spPr bwMode="auto">
          <a:xfrm>
            <a:off x="2400225" y="3715871"/>
            <a:ext cx="585787" cy="266700"/>
          </a:xfrm>
          <a:prstGeom prst="rect">
            <a:avLst/>
          </a:prstGeom>
          <a:solidFill>
            <a:srgbClr val="FFFFFF"/>
          </a:solidFill>
          <a:ln w="12700">
            <a:solidFill>
              <a:srgbClr val="1F4D78"/>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M5-2a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73" name="Rectangle 20">
            <a:extLst>
              <a:ext uri="{FF2B5EF4-FFF2-40B4-BE49-F238E27FC236}">
                <a16:creationId xmlns:a16="http://schemas.microsoft.com/office/drawing/2014/main" id="{14643CC2-6594-4861-BF68-F65273E8111E}"/>
              </a:ext>
            </a:extLst>
          </p:cNvPr>
          <p:cNvSpPr>
            <a:spLocks noChangeArrowheads="1"/>
          </p:cNvSpPr>
          <p:nvPr/>
        </p:nvSpPr>
        <p:spPr bwMode="auto">
          <a:xfrm>
            <a:off x="3622125" y="2998543"/>
            <a:ext cx="585788" cy="266700"/>
          </a:xfrm>
          <a:prstGeom prst="rect">
            <a:avLst/>
          </a:prstGeom>
          <a:solidFill>
            <a:srgbClr val="FFFFFF"/>
          </a:solidFill>
          <a:ln w="12700">
            <a:solidFill>
              <a:srgbClr val="1F4D78"/>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M5-2b</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75" name="Rectangle 21">
            <a:extLst>
              <a:ext uri="{FF2B5EF4-FFF2-40B4-BE49-F238E27FC236}">
                <a16:creationId xmlns:a16="http://schemas.microsoft.com/office/drawing/2014/main" id="{C642F263-7FAB-4C39-BC1E-C10DB1EEC22D}"/>
              </a:ext>
            </a:extLst>
          </p:cNvPr>
          <p:cNvSpPr>
            <a:spLocks noChangeArrowheads="1"/>
          </p:cNvSpPr>
          <p:nvPr/>
        </p:nvSpPr>
        <p:spPr bwMode="auto">
          <a:xfrm>
            <a:off x="7812332" y="2744544"/>
            <a:ext cx="671512" cy="244475"/>
          </a:xfrm>
          <a:prstGeom prst="rect">
            <a:avLst/>
          </a:prstGeom>
          <a:solidFill>
            <a:srgbClr val="FFFFFF"/>
          </a:solidFill>
          <a:ln w="12700">
            <a:solidFill>
              <a:srgbClr val="1F4D78"/>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EW2-9</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76" name="Rectangle 60">
            <a:extLst>
              <a:ext uri="{FF2B5EF4-FFF2-40B4-BE49-F238E27FC236}">
                <a16:creationId xmlns:a16="http://schemas.microsoft.com/office/drawing/2014/main" id="{B4F16E4E-96CE-427C-962C-4223A6D42D9B}"/>
              </a:ext>
            </a:extLst>
          </p:cNvPr>
          <p:cNvSpPr>
            <a:spLocks noChangeArrowheads="1"/>
          </p:cNvSpPr>
          <p:nvPr/>
        </p:nvSpPr>
        <p:spPr bwMode="auto">
          <a:xfrm>
            <a:off x="1406769" y="26963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77" name="Rectangle 64">
            <a:extLst>
              <a:ext uri="{FF2B5EF4-FFF2-40B4-BE49-F238E27FC236}">
                <a16:creationId xmlns:a16="http://schemas.microsoft.com/office/drawing/2014/main" id="{467A503A-20B9-43D3-B53B-840A0B681C12}"/>
              </a:ext>
            </a:extLst>
          </p:cNvPr>
          <p:cNvSpPr>
            <a:spLocks noChangeArrowheads="1"/>
          </p:cNvSpPr>
          <p:nvPr/>
        </p:nvSpPr>
        <p:spPr bwMode="auto">
          <a:xfrm>
            <a:off x="1406769" y="72683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78" name="Rectangle 65">
            <a:extLst>
              <a:ext uri="{FF2B5EF4-FFF2-40B4-BE49-F238E27FC236}">
                <a16:creationId xmlns:a16="http://schemas.microsoft.com/office/drawing/2014/main" id="{CCFFC271-76CD-43DB-90F2-83490EF18475}"/>
              </a:ext>
            </a:extLst>
          </p:cNvPr>
          <p:cNvSpPr>
            <a:spLocks noChangeArrowheads="1"/>
          </p:cNvSpPr>
          <p:nvPr/>
        </p:nvSpPr>
        <p:spPr bwMode="auto">
          <a:xfrm>
            <a:off x="1406769" y="553695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Rectangle 1">
            <a:extLst>
              <a:ext uri="{FF2B5EF4-FFF2-40B4-BE49-F238E27FC236}">
                <a16:creationId xmlns:a16="http://schemas.microsoft.com/office/drawing/2014/main" id="{4FA5B5F1-26DC-4D18-812E-A3A5001832E2}"/>
              </a:ext>
            </a:extLst>
          </p:cNvPr>
          <p:cNvSpPr/>
          <p:nvPr/>
        </p:nvSpPr>
        <p:spPr>
          <a:xfrm>
            <a:off x="1406769" y="-132440"/>
            <a:ext cx="8533106"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bg1"/>
                </a:solidFill>
                <a:effectLst/>
              </a:rPr>
              <a:t>Direct Capture-Recapture</a:t>
            </a:r>
          </a:p>
        </p:txBody>
      </p:sp>
      <p:graphicFrame>
        <p:nvGraphicFramePr>
          <p:cNvPr id="6" name="Table 5">
            <a:extLst>
              <a:ext uri="{FF2B5EF4-FFF2-40B4-BE49-F238E27FC236}">
                <a16:creationId xmlns:a16="http://schemas.microsoft.com/office/drawing/2014/main" id="{B9EC7107-0F1F-4239-908A-7D2AEC6BE10C}"/>
              </a:ext>
            </a:extLst>
          </p:cNvPr>
          <p:cNvGraphicFramePr>
            <a:graphicFrameLocks noGrp="1"/>
          </p:cNvGraphicFramePr>
          <p:nvPr>
            <p:extLst/>
          </p:nvPr>
        </p:nvGraphicFramePr>
        <p:xfrm>
          <a:off x="-3164116" y="790891"/>
          <a:ext cx="15138392" cy="5175994"/>
        </p:xfrm>
        <a:graphic>
          <a:graphicData uri="http://schemas.openxmlformats.org/drawingml/2006/table">
            <a:tbl>
              <a:tblPr firstRow="1" firstCol="1" bandRow="1">
                <a:tableStyleId>{5C22544A-7EE6-4342-B048-85BDC9FD1C3A}</a:tableStyleId>
              </a:tblPr>
              <a:tblGrid>
                <a:gridCol w="1006872">
                  <a:extLst>
                    <a:ext uri="{9D8B030D-6E8A-4147-A177-3AD203B41FA5}">
                      <a16:colId xmlns:a16="http://schemas.microsoft.com/office/drawing/2014/main" val="1959600681"/>
                    </a:ext>
                  </a:extLst>
                </a:gridCol>
                <a:gridCol w="1307169">
                  <a:extLst>
                    <a:ext uri="{9D8B030D-6E8A-4147-A177-3AD203B41FA5}">
                      <a16:colId xmlns:a16="http://schemas.microsoft.com/office/drawing/2014/main" val="1441514207"/>
                    </a:ext>
                  </a:extLst>
                </a:gridCol>
                <a:gridCol w="918551">
                  <a:extLst>
                    <a:ext uri="{9D8B030D-6E8A-4147-A177-3AD203B41FA5}">
                      <a16:colId xmlns:a16="http://schemas.microsoft.com/office/drawing/2014/main" val="27662051"/>
                    </a:ext>
                  </a:extLst>
                </a:gridCol>
                <a:gridCol w="847894">
                  <a:extLst>
                    <a:ext uri="{9D8B030D-6E8A-4147-A177-3AD203B41FA5}">
                      <a16:colId xmlns:a16="http://schemas.microsoft.com/office/drawing/2014/main" val="532026976"/>
                    </a:ext>
                  </a:extLst>
                </a:gridCol>
                <a:gridCol w="847894">
                  <a:extLst>
                    <a:ext uri="{9D8B030D-6E8A-4147-A177-3AD203B41FA5}">
                      <a16:colId xmlns:a16="http://schemas.microsoft.com/office/drawing/2014/main" val="903272774"/>
                    </a:ext>
                  </a:extLst>
                </a:gridCol>
                <a:gridCol w="370952">
                  <a:extLst>
                    <a:ext uri="{9D8B030D-6E8A-4147-A177-3AD203B41FA5}">
                      <a16:colId xmlns:a16="http://schemas.microsoft.com/office/drawing/2014/main" val="1562920661"/>
                    </a:ext>
                  </a:extLst>
                </a:gridCol>
                <a:gridCol w="370952">
                  <a:extLst>
                    <a:ext uri="{9D8B030D-6E8A-4147-A177-3AD203B41FA5}">
                      <a16:colId xmlns:a16="http://schemas.microsoft.com/office/drawing/2014/main" val="4139262367"/>
                    </a:ext>
                  </a:extLst>
                </a:gridCol>
                <a:gridCol w="370952">
                  <a:extLst>
                    <a:ext uri="{9D8B030D-6E8A-4147-A177-3AD203B41FA5}">
                      <a16:colId xmlns:a16="http://schemas.microsoft.com/office/drawing/2014/main" val="1979409474"/>
                    </a:ext>
                  </a:extLst>
                </a:gridCol>
                <a:gridCol w="370952">
                  <a:extLst>
                    <a:ext uri="{9D8B030D-6E8A-4147-A177-3AD203B41FA5}">
                      <a16:colId xmlns:a16="http://schemas.microsoft.com/office/drawing/2014/main" val="1388858288"/>
                    </a:ext>
                  </a:extLst>
                </a:gridCol>
                <a:gridCol w="370952">
                  <a:extLst>
                    <a:ext uri="{9D8B030D-6E8A-4147-A177-3AD203B41FA5}">
                      <a16:colId xmlns:a16="http://schemas.microsoft.com/office/drawing/2014/main" val="3179704353"/>
                    </a:ext>
                  </a:extLst>
                </a:gridCol>
                <a:gridCol w="370952">
                  <a:extLst>
                    <a:ext uri="{9D8B030D-6E8A-4147-A177-3AD203B41FA5}">
                      <a16:colId xmlns:a16="http://schemas.microsoft.com/office/drawing/2014/main" val="2064892815"/>
                    </a:ext>
                  </a:extLst>
                </a:gridCol>
                <a:gridCol w="370952">
                  <a:extLst>
                    <a:ext uri="{9D8B030D-6E8A-4147-A177-3AD203B41FA5}">
                      <a16:colId xmlns:a16="http://schemas.microsoft.com/office/drawing/2014/main" val="1687560855"/>
                    </a:ext>
                  </a:extLst>
                </a:gridCol>
                <a:gridCol w="370952">
                  <a:extLst>
                    <a:ext uri="{9D8B030D-6E8A-4147-A177-3AD203B41FA5}">
                      <a16:colId xmlns:a16="http://schemas.microsoft.com/office/drawing/2014/main" val="1757979501"/>
                    </a:ext>
                  </a:extLst>
                </a:gridCol>
                <a:gridCol w="370952">
                  <a:extLst>
                    <a:ext uri="{9D8B030D-6E8A-4147-A177-3AD203B41FA5}">
                      <a16:colId xmlns:a16="http://schemas.microsoft.com/office/drawing/2014/main" val="1371797280"/>
                    </a:ext>
                  </a:extLst>
                </a:gridCol>
                <a:gridCol w="370952">
                  <a:extLst>
                    <a:ext uri="{9D8B030D-6E8A-4147-A177-3AD203B41FA5}">
                      <a16:colId xmlns:a16="http://schemas.microsoft.com/office/drawing/2014/main" val="2304241695"/>
                    </a:ext>
                  </a:extLst>
                </a:gridCol>
                <a:gridCol w="370952">
                  <a:extLst>
                    <a:ext uri="{9D8B030D-6E8A-4147-A177-3AD203B41FA5}">
                      <a16:colId xmlns:a16="http://schemas.microsoft.com/office/drawing/2014/main" val="3879179447"/>
                    </a:ext>
                  </a:extLst>
                </a:gridCol>
                <a:gridCol w="370952">
                  <a:extLst>
                    <a:ext uri="{9D8B030D-6E8A-4147-A177-3AD203B41FA5}">
                      <a16:colId xmlns:a16="http://schemas.microsoft.com/office/drawing/2014/main" val="302824775"/>
                    </a:ext>
                  </a:extLst>
                </a:gridCol>
                <a:gridCol w="370952">
                  <a:extLst>
                    <a:ext uri="{9D8B030D-6E8A-4147-A177-3AD203B41FA5}">
                      <a16:colId xmlns:a16="http://schemas.microsoft.com/office/drawing/2014/main" val="3238378066"/>
                    </a:ext>
                  </a:extLst>
                </a:gridCol>
                <a:gridCol w="370952">
                  <a:extLst>
                    <a:ext uri="{9D8B030D-6E8A-4147-A177-3AD203B41FA5}">
                      <a16:colId xmlns:a16="http://schemas.microsoft.com/office/drawing/2014/main" val="2828612118"/>
                    </a:ext>
                  </a:extLst>
                </a:gridCol>
                <a:gridCol w="370952">
                  <a:extLst>
                    <a:ext uri="{9D8B030D-6E8A-4147-A177-3AD203B41FA5}">
                      <a16:colId xmlns:a16="http://schemas.microsoft.com/office/drawing/2014/main" val="2153439410"/>
                    </a:ext>
                  </a:extLst>
                </a:gridCol>
                <a:gridCol w="370952">
                  <a:extLst>
                    <a:ext uri="{9D8B030D-6E8A-4147-A177-3AD203B41FA5}">
                      <a16:colId xmlns:a16="http://schemas.microsoft.com/office/drawing/2014/main" val="1444265874"/>
                    </a:ext>
                  </a:extLst>
                </a:gridCol>
                <a:gridCol w="370952">
                  <a:extLst>
                    <a:ext uri="{9D8B030D-6E8A-4147-A177-3AD203B41FA5}">
                      <a16:colId xmlns:a16="http://schemas.microsoft.com/office/drawing/2014/main" val="1347269181"/>
                    </a:ext>
                  </a:extLst>
                </a:gridCol>
                <a:gridCol w="370952">
                  <a:extLst>
                    <a:ext uri="{9D8B030D-6E8A-4147-A177-3AD203B41FA5}">
                      <a16:colId xmlns:a16="http://schemas.microsoft.com/office/drawing/2014/main" val="1669946081"/>
                    </a:ext>
                  </a:extLst>
                </a:gridCol>
                <a:gridCol w="370952">
                  <a:extLst>
                    <a:ext uri="{9D8B030D-6E8A-4147-A177-3AD203B41FA5}">
                      <a16:colId xmlns:a16="http://schemas.microsoft.com/office/drawing/2014/main" val="2734453304"/>
                    </a:ext>
                  </a:extLst>
                </a:gridCol>
                <a:gridCol w="370952">
                  <a:extLst>
                    <a:ext uri="{9D8B030D-6E8A-4147-A177-3AD203B41FA5}">
                      <a16:colId xmlns:a16="http://schemas.microsoft.com/office/drawing/2014/main" val="1791844531"/>
                    </a:ext>
                  </a:extLst>
                </a:gridCol>
                <a:gridCol w="370952">
                  <a:extLst>
                    <a:ext uri="{9D8B030D-6E8A-4147-A177-3AD203B41FA5}">
                      <a16:colId xmlns:a16="http://schemas.microsoft.com/office/drawing/2014/main" val="3376262094"/>
                    </a:ext>
                  </a:extLst>
                </a:gridCol>
                <a:gridCol w="370952">
                  <a:extLst>
                    <a:ext uri="{9D8B030D-6E8A-4147-A177-3AD203B41FA5}">
                      <a16:colId xmlns:a16="http://schemas.microsoft.com/office/drawing/2014/main" val="3917476708"/>
                    </a:ext>
                  </a:extLst>
                </a:gridCol>
                <a:gridCol w="370952">
                  <a:extLst>
                    <a:ext uri="{9D8B030D-6E8A-4147-A177-3AD203B41FA5}">
                      <a16:colId xmlns:a16="http://schemas.microsoft.com/office/drawing/2014/main" val="3687776370"/>
                    </a:ext>
                  </a:extLst>
                </a:gridCol>
                <a:gridCol w="370952">
                  <a:extLst>
                    <a:ext uri="{9D8B030D-6E8A-4147-A177-3AD203B41FA5}">
                      <a16:colId xmlns:a16="http://schemas.microsoft.com/office/drawing/2014/main" val="3484137690"/>
                    </a:ext>
                  </a:extLst>
                </a:gridCol>
                <a:gridCol w="370952">
                  <a:extLst>
                    <a:ext uri="{9D8B030D-6E8A-4147-A177-3AD203B41FA5}">
                      <a16:colId xmlns:a16="http://schemas.microsoft.com/office/drawing/2014/main" val="4167363694"/>
                    </a:ext>
                  </a:extLst>
                </a:gridCol>
                <a:gridCol w="370952">
                  <a:extLst>
                    <a:ext uri="{9D8B030D-6E8A-4147-A177-3AD203B41FA5}">
                      <a16:colId xmlns:a16="http://schemas.microsoft.com/office/drawing/2014/main" val="1091935515"/>
                    </a:ext>
                  </a:extLst>
                </a:gridCol>
                <a:gridCol w="282630">
                  <a:extLst>
                    <a:ext uri="{9D8B030D-6E8A-4147-A177-3AD203B41FA5}">
                      <a16:colId xmlns:a16="http://schemas.microsoft.com/office/drawing/2014/main" val="591179081"/>
                    </a:ext>
                  </a:extLst>
                </a:gridCol>
                <a:gridCol w="282630">
                  <a:extLst>
                    <a:ext uri="{9D8B030D-6E8A-4147-A177-3AD203B41FA5}">
                      <a16:colId xmlns:a16="http://schemas.microsoft.com/office/drawing/2014/main" val="1636418256"/>
                    </a:ext>
                  </a:extLst>
                </a:gridCol>
              </a:tblGrid>
              <a:tr h="277165">
                <a:tc>
                  <a:txBody>
                    <a:bodyPr/>
                    <a:lstStyle/>
                    <a:p>
                      <a:pPr marL="0" marR="0" algn="ctr">
                        <a:lnSpc>
                          <a:spcPct val="107000"/>
                        </a:lnSpc>
                        <a:spcBef>
                          <a:spcPts val="0"/>
                        </a:spcBef>
                        <a:spcAft>
                          <a:spcPts val="0"/>
                        </a:spcAft>
                      </a:pPr>
                      <a:r>
                        <a:rPr lang="en-US" sz="1200" b="1">
                          <a:effectLst/>
                          <a:latin typeface="Arial Narrow" panose="020B0606020202030204" pitchFamily="34" charset="0"/>
                        </a:rPr>
                        <a:t>Mule Deer</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Date Collected</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Site</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Scat Pile</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Gender</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algn="ctr"/>
                      <a:r>
                        <a:rPr lang="en-US" sz="1200" b="1" dirty="0">
                          <a:effectLst/>
                          <a:latin typeface="Arial Narrow" panose="020B0606020202030204" pitchFamily="34" charset="0"/>
                          <a:cs typeface="Times New Roman" panose="02020603050405020304" pitchFamily="18" charset="0"/>
                        </a:rPr>
                        <a:t>Locus B</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C</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D</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G</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H</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J</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K</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L</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M</a:t>
                      </a:r>
                    </a:p>
                  </a:txBody>
                  <a:tcPr marL="68580" marR="68580" marT="0" marB="0" anchor="ctr"/>
                </a:tc>
                <a:tc hMerge="1">
                  <a:txBody>
                    <a:bodyPr/>
                    <a:lstStyle/>
                    <a:p>
                      <a:endParaRPr lang="en-US" dirty="0"/>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N</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P</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R</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S</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V</a:t>
                      </a:r>
                    </a:p>
                  </a:txBody>
                  <a:tcPr marL="68580" marR="68580" marT="0" marB="0" anchor="ctr"/>
                </a:tc>
                <a:tc hMerge="1">
                  <a:txBody>
                    <a:bodyPr/>
                    <a:lstStyle/>
                    <a:p>
                      <a:endParaRPr lang="en-US"/>
                    </a:p>
                  </a:txBody>
                  <a:tcPr/>
                </a:tc>
                <a:extLst>
                  <a:ext uri="{0D108BD9-81ED-4DB2-BD59-A6C34878D82A}">
                    <a16:rowId xmlns:a16="http://schemas.microsoft.com/office/drawing/2014/main" val="20575355"/>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5/11/2018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SE Road</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SPn190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f</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327</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327</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182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197</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306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288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207</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85874605"/>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5/21/2018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SM Creek</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SPn338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f</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dirty="0">
                          <a:effectLst/>
                          <a:latin typeface="Arial Narrow" panose="020B0606020202030204" pitchFamily="34" charset="0"/>
                        </a:rPr>
                        <a:t>153</a:t>
                      </a:r>
                      <a:endParaRPr lang="en-US" sz="1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327</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327</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182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197</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306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288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207</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07318300"/>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5/15/2018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Veterans</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dirty="0">
                          <a:effectLst/>
                          <a:latin typeface="Arial Narrow" panose="020B0606020202030204" pitchFamily="34" charset="0"/>
                        </a:rPr>
                        <a:t>SPn195</a:t>
                      </a:r>
                      <a:endParaRPr lang="en-US" sz="1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51503817"/>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5/29/2018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 Faraday</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SPn355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00227912"/>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5/29/2018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 Faraday</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SPn360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03405073"/>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5/31/2018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N Faraday</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SPn384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25273928"/>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5/31/2018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N Faraday</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SPn401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dirty="0">
                          <a:effectLst/>
                          <a:latin typeface="Arial Narrow" panose="020B0606020202030204" pitchFamily="34" charset="0"/>
                        </a:rPr>
                        <a:t>353</a:t>
                      </a:r>
                      <a:endParaRPr lang="en-US" sz="1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13930860"/>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5/31/2018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N Faraday</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dirty="0">
                          <a:effectLst/>
                          <a:latin typeface="Arial Narrow" panose="020B0606020202030204" pitchFamily="34" charset="0"/>
                        </a:rPr>
                        <a:t>SPn415</a:t>
                      </a:r>
                      <a:endParaRPr lang="en-US" sz="1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12105"/>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6/5/2018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Crossings</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SPn430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91425216"/>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6/5/2018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Crossings</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SPn432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41874771"/>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6/5/2018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Crossings</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SPn435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44465163"/>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6/5/2018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Crossings</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SPn436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28545061"/>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6/10/2018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Los Monos</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SPn446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dirty="0">
                          <a:effectLst/>
                          <a:latin typeface="Arial Narrow" panose="020B0606020202030204" pitchFamily="34" charset="0"/>
                        </a:rPr>
                        <a:t>84</a:t>
                      </a:r>
                      <a:endParaRPr lang="en-US" sz="1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33812985"/>
                  </a:ext>
                </a:extLst>
              </a:tr>
            </a:tbl>
          </a:graphicData>
        </a:graphic>
      </p:graphicFrame>
      <p:sp>
        <p:nvSpPr>
          <p:cNvPr id="15" name="Rectangle 14">
            <a:extLst>
              <a:ext uri="{FF2B5EF4-FFF2-40B4-BE49-F238E27FC236}">
                <a16:creationId xmlns:a16="http://schemas.microsoft.com/office/drawing/2014/main" id="{21D50250-C4BF-4317-8093-DD77FDEB3602}"/>
              </a:ext>
            </a:extLst>
          </p:cNvPr>
          <p:cNvSpPr/>
          <p:nvPr/>
        </p:nvSpPr>
        <p:spPr bwMode="auto">
          <a:xfrm>
            <a:off x="-3059611" y="1190171"/>
            <a:ext cx="15036723" cy="640877"/>
          </a:xfrm>
          <a:prstGeom prst="rect">
            <a:avLst/>
          </a:prstGeom>
          <a:solidFill>
            <a:schemeClr val="accent2">
              <a:alpha val="54000"/>
            </a:schemeClr>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panose="020B0604020202020204" pitchFamily="34" charset="0"/>
            </a:endParaRPr>
          </a:p>
        </p:txBody>
      </p:sp>
      <p:sp>
        <p:nvSpPr>
          <p:cNvPr id="16" name="Rectangle 15">
            <a:extLst>
              <a:ext uri="{FF2B5EF4-FFF2-40B4-BE49-F238E27FC236}">
                <a16:creationId xmlns:a16="http://schemas.microsoft.com/office/drawing/2014/main" id="{F66343F1-8222-4A47-AE32-2E6C12377102}"/>
              </a:ext>
            </a:extLst>
          </p:cNvPr>
          <p:cNvSpPr/>
          <p:nvPr/>
        </p:nvSpPr>
        <p:spPr bwMode="auto">
          <a:xfrm>
            <a:off x="-3039292" y="1951267"/>
            <a:ext cx="15036723" cy="4015618"/>
          </a:xfrm>
          <a:prstGeom prst="rect">
            <a:avLst/>
          </a:prstGeom>
          <a:solidFill>
            <a:srgbClr val="FFFF00">
              <a:alpha val="32000"/>
            </a:srgbClr>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6676834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0" name="Picture 9">
            <a:extLst>
              <a:ext uri="{FF2B5EF4-FFF2-40B4-BE49-F238E27FC236}">
                <a16:creationId xmlns:a16="http://schemas.microsoft.com/office/drawing/2014/main" id="{F159E9AE-A0A0-481E-A40A-E87C7FB3DB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2276" y="790890"/>
            <a:ext cx="8534400" cy="4810125"/>
          </a:xfrm>
          <a:prstGeom prst="rect">
            <a:avLst/>
          </a:prstGeom>
          <a:noFill/>
          <a:extLst>
            <a:ext uri="{909E8E84-426E-40DD-AFC4-6F175D3DCCD1}">
              <a14:hiddenFill xmlns:a14="http://schemas.microsoft.com/office/drawing/2010/main">
                <a:solidFill>
                  <a:srgbClr val="FFFFFF"/>
                </a:solidFill>
              </a14:hiddenFill>
            </a:ext>
          </a:extLst>
        </p:spPr>
      </p:pic>
      <p:sp>
        <p:nvSpPr>
          <p:cNvPr id="61" name="Oval 60">
            <a:extLst>
              <a:ext uri="{FF2B5EF4-FFF2-40B4-BE49-F238E27FC236}">
                <a16:creationId xmlns:a16="http://schemas.microsoft.com/office/drawing/2014/main" id="{C927FC4A-B7CE-4C5D-B3BE-BB84AEE2BC77}"/>
              </a:ext>
            </a:extLst>
          </p:cNvPr>
          <p:cNvSpPr/>
          <p:nvPr/>
        </p:nvSpPr>
        <p:spPr>
          <a:xfrm>
            <a:off x="7658295" y="3062982"/>
            <a:ext cx="169545" cy="169545"/>
          </a:xfrm>
          <a:prstGeom prst="ellipse">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62" name="Straight Connector 61">
            <a:extLst>
              <a:ext uri="{FF2B5EF4-FFF2-40B4-BE49-F238E27FC236}">
                <a16:creationId xmlns:a16="http://schemas.microsoft.com/office/drawing/2014/main" id="{84E62897-75A9-4F50-BC6F-F9887B89EF03}"/>
              </a:ext>
            </a:extLst>
          </p:cNvPr>
          <p:cNvCxnSpPr/>
          <p:nvPr/>
        </p:nvCxnSpPr>
        <p:spPr>
          <a:xfrm flipH="1">
            <a:off x="3152542" y="3761835"/>
            <a:ext cx="158115" cy="179705"/>
          </a:xfrm>
          <a:prstGeom prst="line">
            <a:avLst/>
          </a:prstGeom>
          <a:ln w="28575">
            <a:solidFill>
              <a:srgbClr val="FFFF00"/>
            </a:solidFill>
            <a:prstDash val="sysDot"/>
          </a:ln>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id="{B6286E36-6E64-4866-95D8-F50E8F594B35}"/>
              </a:ext>
            </a:extLst>
          </p:cNvPr>
          <p:cNvSpPr/>
          <p:nvPr/>
        </p:nvSpPr>
        <p:spPr>
          <a:xfrm>
            <a:off x="3071897" y="3698335"/>
            <a:ext cx="342900" cy="330200"/>
          </a:xfrm>
          <a:prstGeom prst="ellipse">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4" name="Oval 63">
            <a:extLst>
              <a:ext uri="{FF2B5EF4-FFF2-40B4-BE49-F238E27FC236}">
                <a16:creationId xmlns:a16="http://schemas.microsoft.com/office/drawing/2014/main" id="{C0C39008-9383-46C3-A0C4-32BEAB5B6EE0}"/>
              </a:ext>
            </a:extLst>
          </p:cNvPr>
          <p:cNvSpPr/>
          <p:nvPr/>
        </p:nvSpPr>
        <p:spPr>
          <a:xfrm>
            <a:off x="3743569" y="3339500"/>
            <a:ext cx="342900" cy="330200"/>
          </a:xfrm>
          <a:prstGeom prst="ellipse">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71" name="Rectangle 19">
            <a:extLst>
              <a:ext uri="{FF2B5EF4-FFF2-40B4-BE49-F238E27FC236}">
                <a16:creationId xmlns:a16="http://schemas.microsoft.com/office/drawing/2014/main" id="{21283593-F671-4A5E-A408-1B1503D7BC61}"/>
              </a:ext>
            </a:extLst>
          </p:cNvPr>
          <p:cNvSpPr>
            <a:spLocks noChangeArrowheads="1"/>
          </p:cNvSpPr>
          <p:nvPr/>
        </p:nvSpPr>
        <p:spPr bwMode="auto">
          <a:xfrm>
            <a:off x="2400225" y="3715871"/>
            <a:ext cx="585787" cy="266700"/>
          </a:xfrm>
          <a:prstGeom prst="rect">
            <a:avLst/>
          </a:prstGeom>
          <a:solidFill>
            <a:srgbClr val="FFFFFF"/>
          </a:solidFill>
          <a:ln w="12700">
            <a:solidFill>
              <a:srgbClr val="1F4D78"/>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M5-2a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73" name="Rectangle 20">
            <a:extLst>
              <a:ext uri="{FF2B5EF4-FFF2-40B4-BE49-F238E27FC236}">
                <a16:creationId xmlns:a16="http://schemas.microsoft.com/office/drawing/2014/main" id="{14643CC2-6594-4861-BF68-F65273E8111E}"/>
              </a:ext>
            </a:extLst>
          </p:cNvPr>
          <p:cNvSpPr>
            <a:spLocks noChangeArrowheads="1"/>
          </p:cNvSpPr>
          <p:nvPr/>
        </p:nvSpPr>
        <p:spPr bwMode="auto">
          <a:xfrm>
            <a:off x="3622125" y="2998543"/>
            <a:ext cx="585788" cy="266700"/>
          </a:xfrm>
          <a:prstGeom prst="rect">
            <a:avLst/>
          </a:prstGeom>
          <a:solidFill>
            <a:srgbClr val="FFFFFF"/>
          </a:solidFill>
          <a:ln w="12700">
            <a:solidFill>
              <a:srgbClr val="1F4D78"/>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M5-2b</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75" name="Rectangle 21">
            <a:extLst>
              <a:ext uri="{FF2B5EF4-FFF2-40B4-BE49-F238E27FC236}">
                <a16:creationId xmlns:a16="http://schemas.microsoft.com/office/drawing/2014/main" id="{C642F263-7FAB-4C39-BC1E-C10DB1EEC22D}"/>
              </a:ext>
            </a:extLst>
          </p:cNvPr>
          <p:cNvSpPr>
            <a:spLocks noChangeArrowheads="1"/>
          </p:cNvSpPr>
          <p:nvPr/>
        </p:nvSpPr>
        <p:spPr bwMode="auto">
          <a:xfrm>
            <a:off x="7812332" y="2744544"/>
            <a:ext cx="671512" cy="244475"/>
          </a:xfrm>
          <a:prstGeom prst="rect">
            <a:avLst/>
          </a:prstGeom>
          <a:solidFill>
            <a:srgbClr val="FFFFFF"/>
          </a:solidFill>
          <a:ln w="12700">
            <a:solidFill>
              <a:srgbClr val="1F4D78"/>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EW2-9</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76" name="Rectangle 60">
            <a:extLst>
              <a:ext uri="{FF2B5EF4-FFF2-40B4-BE49-F238E27FC236}">
                <a16:creationId xmlns:a16="http://schemas.microsoft.com/office/drawing/2014/main" id="{B4F16E4E-96CE-427C-962C-4223A6D42D9B}"/>
              </a:ext>
            </a:extLst>
          </p:cNvPr>
          <p:cNvSpPr>
            <a:spLocks noChangeArrowheads="1"/>
          </p:cNvSpPr>
          <p:nvPr/>
        </p:nvSpPr>
        <p:spPr bwMode="auto">
          <a:xfrm>
            <a:off x="1406769" y="26963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77" name="Rectangle 64">
            <a:extLst>
              <a:ext uri="{FF2B5EF4-FFF2-40B4-BE49-F238E27FC236}">
                <a16:creationId xmlns:a16="http://schemas.microsoft.com/office/drawing/2014/main" id="{467A503A-20B9-43D3-B53B-840A0B681C12}"/>
              </a:ext>
            </a:extLst>
          </p:cNvPr>
          <p:cNvSpPr>
            <a:spLocks noChangeArrowheads="1"/>
          </p:cNvSpPr>
          <p:nvPr/>
        </p:nvSpPr>
        <p:spPr bwMode="auto">
          <a:xfrm>
            <a:off x="1406769" y="72683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78" name="Rectangle 65">
            <a:extLst>
              <a:ext uri="{FF2B5EF4-FFF2-40B4-BE49-F238E27FC236}">
                <a16:creationId xmlns:a16="http://schemas.microsoft.com/office/drawing/2014/main" id="{CCFFC271-76CD-43DB-90F2-83490EF18475}"/>
              </a:ext>
            </a:extLst>
          </p:cNvPr>
          <p:cNvSpPr>
            <a:spLocks noChangeArrowheads="1"/>
          </p:cNvSpPr>
          <p:nvPr/>
        </p:nvSpPr>
        <p:spPr bwMode="auto">
          <a:xfrm>
            <a:off x="1406769" y="553695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Rectangle 1">
            <a:extLst>
              <a:ext uri="{FF2B5EF4-FFF2-40B4-BE49-F238E27FC236}">
                <a16:creationId xmlns:a16="http://schemas.microsoft.com/office/drawing/2014/main" id="{4FA5B5F1-26DC-4D18-812E-A3A5001832E2}"/>
              </a:ext>
            </a:extLst>
          </p:cNvPr>
          <p:cNvSpPr/>
          <p:nvPr/>
        </p:nvSpPr>
        <p:spPr>
          <a:xfrm>
            <a:off x="1406769" y="-132440"/>
            <a:ext cx="8533106"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bg1"/>
                </a:solidFill>
                <a:effectLst/>
              </a:rPr>
              <a:t>Direct Capture-Recapture</a:t>
            </a:r>
          </a:p>
        </p:txBody>
      </p:sp>
      <p:graphicFrame>
        <p:nvGraphicFramePr>
          <p:cNvPr id="6" name="Table 5">
            <a:extLst>
              <a:ext uri="{FF2B5EF4-FFF2-40B4-BE49-F238E27FC236}">
                <a16:creationId xmlns:a16="http://schemas.microsoft.com/office/drawing/2014/main" id="{B9EC7107-0F1F-4239-908A-7D2AEC6BE10C}"/>
              </a:ext>
            </a:extLst>
          </p:cNvPr>
          <p:cNvGraphicFramePr>
            <a:graphicFrameLocks noGrp="1"/>
          </p:cNvGraphicFramePr>
          <p:nvPr>
            <p:extLst>
              <p:ext uri="{D42A27DB-BD31-4B8C-83A1-F6EECF244321}">
                <p14:modId xmlns:p14="http://schemas.microsoft.com/office/powerpoint/2010/main" val="450959945"/>
              </p:ext>
            </p:extLst>
          </p:nvPr>
        </p:nvGraphicFramePr>
        <p:xfrm>
          <a:off x="232160" y="790891"/>
          <a:ext cx="15138392" cy="5175994"/>
        </p:xfrm>
        <a:graphic>
          <a:graphicData uri="http://schemas.openxmlformats.org/drawingml/2006/table">
            <a:tbl>
              <a:tblPr firstRow="1" firstCol="1" bandRow="1">
                <a:tableStyleId>{5C22544A-7EE6-4342-B048-85BDC9FD1C3A}</a:tableStyleId>
              </a:tblPr>
              <a:tblGrid>
                <a:gridCol w="1006872">
                  <a:extLst>
                    <a:ext uri="{9D8B030D-6E8A-4147-A177-3AD203B41FA5}">
                      <a16:colId xmlns:a16="http://schemas.microsoft.com/office/drawing/2014/main" val="1959600681"/>
                    </a:ext>
                  </a:extLst>
                </a:gridCol>
                <a:gridCol w="1307169">
                  <a:extLst>
                    <a:ext uri="{9D8B030D-6E8A-4147-A177-3AD203B41FA5}">
                      <a16:colId xmlns:a16="http://schemas.microsoft.com/office/drawing/2014/main" val="1441514207"/>
                    </a:ext>
                  </a:extLst>
                </a:gridCol>
                <a:gridCol w="918551">
                  <a:extLst>
                    <a:ext uri="{9D8B030D-6E8A-4147-A177-3AD203B41FA5}">
                      <a16:colId xmlns:a16="http://schemas.microsoft.com/office/drawing/2014/main" val="27662051"/>
                    </a:ext>
                  </a:extLst>
                </a:gridCol>
                <a:gridCol w="847894">
                  <a:extLst>
                    <a:ext uri="{9D8B030D-6E8A-4147-A177-3AD203B41FA5}">
                      <a16:colId xmlns:a16="http://schemas.microsoft.com/office/drawing/2014/main" val="532026976"/>
                    </a:ext>
                  </a:extLst>
                </a:gridCol>
                <a:gridCol w="847894">
                  <a:extLst>
                    <a:ext uri="{9D8B030D-6E8A-4147-A177-3AD203B41FA5}">
                      <a16:colId xmlns:a16="http://schemas.microsoft.com/office/drawing/2014/main" val="903272774"/>
                    </a:ext>
                  </a:extLst>
                </a:gridCol>
                <a:gridCol w="370952">
                  <a:extLst>
                    <a:ext uri="{9D8B030D-6E8A-4147-A177-3AD203B41FA5}">
                      <a16:colId xmlns:a16="http://schemas.microsoft.com/office/drawing/2014/main" val="1562920661"/>
                    </a:ext>
                  </a:extLst>
                </a:gridCol>
                <a:gridCol w="370952">
                  <a:extLst>
                    <a:ext uri="{9D8B030D-6E8A-4147-A177-3AD203B41FA5}">
                      <a16:colId xmlns:a16="http://schemas.microsoft.com/office/drawing/2014/main" val="4139262367"/>
                    </a:ext>
                  </a:extLst>
                </a:gridCol>
                <a:gridCol w="370952">
                  <a:extLst>
                    <a:ext uri="{9D8B030D-6E8A-4147-A177-3AD203B41FA5}">
                      <a16:colId xmlns:a16="http://schemas.microsoft.com/office/drawing/2014/main" val="1979409474"/>
                    </a:ext>
                  </a:extLst>
                </a:gridCol>
                <a:gridCol w="370952">
                  <a:extLst>
                    <a:ext uri="{9D8B030D-6E8A-4147-A177-3AD203B41FA5}">
                      <a16:colId xmlns:a16="http://schemas.microsoft.com/office/drawing/2014/main" val="1388858288"/>
                    </a:ext>
                  </a:extLst>
                </a:gridCol>
                <a:gridCol w="370952">
                  <a:extLst>
                    <a:ext uri="{9D8B030D-6E8A-4147-A177-3AD203B41FA5}">
                      <a16:colId xmlns:a16="http://schemas.microsoft.com/office/drawing/2014/main" val="3179704353"/>
                    </a:ext>
                  </a:extLst>
                </a:gridCol>
                <a:gridCol w="370952">
                  <a:extLst>
                    <a:ext uri="{9D8B030D-6E8A-4147-A177-3AD203B41FA5}">
                      <a16:colId xmlns:a16="http://schemas.microsoft.com/office/drawing/2014/main" val="2064892815"/>
                    </a:ext>
                  </a:extLst>
                </a:gridCol>
                <a:gridCol w="370952">
                  <a:extLst>
                    <a:ext uri="{9D8B030D-6E8A-4147-A177-3AD203B41FA5}">
                      <a16:colId xmlns:a16="http://schemas.microsoft.com/office/drawing/2014/main" val="1687560855"/>
                    </a:ext>
                  </a:extLst>
                </a:gridCol>
                <a:gridCol w="370952">
                  <a:extLst>
                    <a:ext uri="{9D8B030D-6E8A-4147-A177-3AD203B41FA5}">
                      <a16:colId xmlns:a16="http://schemas.microsoft.com/office/drawing/2014/main" val="1757979501"/>
                    </a:ext>
                  </a:extLst>
                </a:gridCol>
                <a:gridCol w="370952">
                  <a:extLst>
                    <a:ext uri="{9D8B030D-6E8A-4147-A177-3AD203B41FA5}">
                      <a16:colId xmlns:a16="http://schemas.microsoft.com/office/drawing/2014/main" val="1371797280"/>
                    </a:ext>
                  </a:extLst>
                </a:gridCol>
                <a:gridCol w="370952">
                  <a:extLst>
                    <a:ext uri="{9D8B030D-6E8A-4147-A177-3AD203B41FA5}">
                      <a16:colId xmlns:a16="http://schemas.microsoft.com/office/drawing/2014/main" val="2304241695"/>
                    </a:ext>
                  </a:extLst>
                </a:gridCol>
                <a:gridCol w="370952">
                  <a:extLst>
                    <a:ext uri="{9D8B030D-6E8A-4147-A177-3AD203B41FA5}">
                      <a16:colId xmlns:a16="http://schemas.microsoft.com/office/drawing/2014/main" val="3879179447"/>
                    </a:ext>
                  </a:extLst>
                </a:gridCol>
                <a:gridCol w="370952">
                  <a:extLst>
                    <a:ext uri="{9D8B030D-6E8A-4147-A177-3AD203B41FA5}">
                      <a16:colId xmlns:a16="http://schemas.microsoft.com/office/drawing/2014/main" val="302824775"/>
                    </a:ext>
                  </a:extLst>
                </a:gridCol>
                <a:gridCol w="370952">
                  <a:extLst>
                    <a:ext uri="{9D8B030D-6E8A-4147-A177-3AD203B41FA5}">
                      <a16:colId xmlns:a16="http://schemas.microsoft.com/office/drawing/2014/main" val="3238378066"/>
                    </a:ext>
                  </a:extLst>
                </a:gridCol>
                <a:gridCol w="370952">
                  <a:extLst>
                    <a:ext uri="{9D8B030D-6E8A-4147-A177-3AD203B41FA5}">
                      <a16:colId xmlns:a16="http://schemas.microsoft.com/office/drawing/2014/main" val="2828612118"/>
                    </a:ext>
                  </a:extLst>
                </a:gridCol>
                <a:gridCol w="370952">
                  <a:extLst>
                    <a:ext uri="{9D8B030D-6E8A-4147-A177-3AD203B41FA5}">
                      <a16:colId xmlns:a16="http://schemas.microsoft.com/office/drawing/2014/main" val="2153439410"/>
                    </a:ext>
                  </a:extLst>
                </a:gridCol>
                <a:gridCol w="370952">
                  <a:extLst>
                    <a:ext uri="{9D8B030D-6E8A-4147-A177-3AD203B41FA5}">
                      <a16:colId xmlns:a16="http://schemas.microsoft.com/office/drawing/2014/main" val="1444265874"/>
                    </a:ext>
                  </a:extLst>
                </a:gridCol>
                <a:gridCol w="370952">
                  <a:extLst>
                    <a:ext uri="{9D8B030D-6E8A-4147-A177-3AD203B41FA5}">
                      <a16:colId xmlns:a16="http://schemas.microsoft.com/office/drawing/2014/main" val="1347269181"/>
                    </a:ext>
                  </a:extLst>
                </a:gridCol>
                <a:gridCol w="370952">
                  <a:extLst>
                    <a:ext uri="{9D8B030D-6E8A-4147-A177-3AD203B41FA5}">
                      <a16:colId xmlns:a16="http://schemas.microsoft.com/office/drawing/2014/main" val="1669946081"/>
                    </a:ext>
                  </a:extLst>
                </a:gridCol>
                <a:gridCol w="370952">
                  <a:extLst>
                    <a:ext uri="{9D8B030D-6E8A-4147-A177-3AD203B41FA5}">
                      <a16:colId xmlns:a16="http://schemas.microsoft.com/office/drawing/2014/main" val="2734453304"/>
                    </a:ext>
                  </a:extLst>
                </a:gridCol>
                <a:gridCol w="370952">
                  <a:extLst>
                    <a:ext uri="{9D8B030D-6E8A-4147-A177-3AD203B41FA5}">
                      <a16:colId xmlns:a16="http://schemas.microsoft.com/office/drawing/2014/main" val="1791844531"/>
                    </a:ext>
                  </a:extLst>
                </a:gridCol>
                <a:gridCol w="370952">
                  <a:extLst>
                    <a:ext uri="{9D8B030D-6E8A-4147-A177-3AD203B41FA5}">
                      <a16:colId xmlns:a16="http://schemas.microsoft.com/office/drawing/2014/main" val="3376262094"/>
                    </a:ext>
                  </a:extLst>
                </a:gridCol>
                <a:gridCol w="370952">
                  <a:extLst>
                    <a:ext uri="{9D8B030D-6E8A-4147-A177-3AD203B41FA5}">
                      <a16:colId xmlns:a16="http://schemas.microsoft.com/office/drawing/2014/main" val="3917476708"/>
                    </a:ext>
                  </a:extLst>
                </a:gridCol>
                <a:gridCol w="370952">
                  <a:extLst>
                    <a:ext uri="{9D8B030D-6E8A-4147-A177-3AD203B41FA5}">
                      <a16:colId xmlns:a16="http://schemas.microsoft.com/office/drawing/2014/main" val="3687776370"/>
                    </a:ext>
                  </a:extLst>
                </a:gridCol>
                <a:gridCol w="370952">
                  <a:extLst>
                    <a:ext uri="{9D8B030D-6E8A-4147-A177-3AD203B41FA5}">
                      <a16:colId xmlns:a16="http://schemas.microsoft.com/office/drawing/2014/main" val="3484137690"/>
                    </a:ext>
                  </a:extLst>
                </a:gridCol>
                <a:gridCol w="370952">
                  <a:extLst>
                    <a:ext uri="{9D8B030D-6E8A-4147-A177-3AD203B41FA5}">
                      <a16:colId xmlns:a16="http://schemas.microsoft.com/office/drawing/2014/main" val="4167363694"/>
                    </a:ext>
                  </a:extLst>
                </a:gridCol>
                <a:gridCol w="370952">
                  <a:extLst>
                    <a:ext uri="{9D8B030D-6E8A-4147-A177-3AD203B41FA5}">
                      <a16:colId xmlns:a16="http://schemas.microsoft.com/office/drawing/2014/main" val="1091935515"/>
                    </a:ext>
                  </a:extLst>
                </a:gridCol>
                <a:gridCol w="282630">
                  <a:extLst>
                    <a:ext uri="{9D8B030D-6E8A-4147-A177-3AD203B41FA5}">
                      <a16:colId xmlns:a16="http://schemas.microsoft.com/office/drawing/2014/main" val="591179081"/>
                    </a:ext>
                  </a:extLst>
                </a:gridCol>
                <a:gridCol w="282630">
                  <a:extLst>
                    <a:ext uri="{9D8B030D-6E8A-4147-A177-3AD203B41FA5}">
                      <a16:colId xmlns:a16="http://schemas.microsoft.com/office/drawing/2014/main" val="1636418256"/>
                    </a:ext>
                  </a:extLst>
                </a:gridCol>
              </a:tblGrid>
              <a:tr h="277165">
                <a:tc>
                  <a:txBody>
                    <a:bodyPr/>
                    <a:lstStyle/>
                    <a:p>
                      <a:pPr marL="0" marR="0" algn="ctr">
                        <a:lnSpc>
                          <a:spcPct val="107000"/>
                        </a:lnSpc>
                        <a:spcBef>
                          <a:spcPts val="0"/>
                        </a:spcBef>
                        <a:spcAft>
                          <a:spcPts val="0"/>
                        </a:spcAft>
                      </a:pPr>
                      <a:r>
                        <a:rPr lang="en-US" sz="1200" b="1">
                          <a:effectLst/>
                          <a:latin typeface="Arial Narrow" panose="020B0606020202030204" pitchFamily="34" charset="0"/>
                        </a:rPr>
                        <a:t>Mule Deer</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Date Collected</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Site</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Scat Pile</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Gender</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algn="ctr"/>
                      <a:r>
                        <a:rPr lang="en-US" sz="1200" b="1" dirty="0">
                          <a:effectLst/>
                          <a:latin typeface="Arial Narrow" panose="020B0606020202030204" pitchFamily="34" charset="0"/>
                          <a:cs typeface="Times New Roman" panose="02020603050405020304" pitchFamily="18" charset="0"/>
                        </a:rPr>
                        <a:t>Locus B</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C</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D</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G</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H</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J</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K</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L</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M</a:t>
                      </a:r>
                    </a:p>
                  </a:txBody>
                  <a:tcPr marL="68580" marR="68580" marT="0" marB="0" anchor="ctr"/>
                </a:tc>
                <a:tc hMerge="1">
                  <a:txBody>
                    <a:bodyPr/>
                    <a:lstStyle/>
                    <a:p>
                      <a:endParaRPr lang="en-US" dirty="0"/>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N</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P</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R</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S</a:t>
                      </a:r>
                    </a:p>
                  </a:txBody>
                  <a:tcPr marL="68580" marR="68580" marT="0" marB="0" anchor="ctr"/>
                </a:tc>
                <a:tc hMerge="1">
                  <a:txBody>
                    <a:bodyPr/>
                    <a:lstStyle/>
                    <a:p>
                      <a:endParaRPr lang="en-US"/>
                    </a:p>
                  </a:txBody>
                  <a:tcPr/>
                </a:tc>
                <a:tc gridSpan="2">
                  <a:txBody>
                    <a:bodyPr/>
                    <a:lstStyle/>
                    <a:p>
                      <a:pPr algn="ctr"/>
                      <a:r>
                        <a:rPr lang="en-US" sz="1200" b="1" dirty="0">
                          <a:effectLst/>
                          <a:latin typeface="Arial Narrow" panose="020B0606020202030204" pitchFamily="34" charset="0"/>
                          <a:cs typeface="Times New Roman" panose="02020603050405020304" pitchFamily="18" charset="0"/>
                        </a:rPr>
                        <a:t>Locus V</a:t>
                      </a:r>
                    </a:p>
                  </a:txBody>
                  <a:tcPr marL="68580" marR="68580" marT="0" marB="0" anchor="ctr"/>
                </a:tc>
                <a:tc hMerge="1">
                  <a:txBody>
                    <a:bodyPr/>
                    <a:lstStyle/>
                    <a:p>
                      <a:endParaRPr lang="en-US"/>
                    </a:p>
                  </a:txBody>
                  <a:tcPr/>
                </a:tc>
                <a:extLst>
                  <a:ext uri="{0D108BD9-81ED-4DB2-BD59-A6C34878D82A}">
                    <a16:rowId xmlns:a16="http://schemas.microsoft.com/office/drawing/2014/main" val="20575355"/>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5/11/2018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SE Road</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SPn190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f</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327</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327</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182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197</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306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288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207</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85874605"/>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5/21/2018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SM Creek</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SPn338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f</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dirty="0">
                          <a:effectLst/>
                          <a:latin typeface="Arial Narrow" panose="020B0606020202030204" pitchFamily="34" charset="0"/>
                        </a:rPr>
                        <a:t>153</a:t>
                      </a:r>
                      <a:endParaRPr lang="en-US" sz="1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327</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327</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182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197</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306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288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207</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07318300"/>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5/15/2018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Veterans</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51503817"/>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5/29/2018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 Faraday</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SPn355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00227912"/>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5/29/2018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 Faraday</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SPn360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03405073"/>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5/31/2018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N Faraday</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SPn384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25273928"/>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5/31/2018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N Faraday</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SPn401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dirty="0">
                          <a:effectLst/>
                          <a:latin typeface="Arial Narrow" panose="020B0606020202030204" pitchFamily="34" charset="0"/>
                        </a:rPr>
                        <a:t>319</a:t>
                      </a:r>
                      <a:endParaRPr lang="en-US" sz="1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dirty="0">
                          <a:effectLst/>
                          <a:latin typeface="Arial Narrow" panose="020B0606020202030204" pitchFamily="34" charset="0"/>
                        </a:rPr>
                        <a:t>319</a:t>
                      </a:r>
                      <a:endParaRPr lang="en-US" sz="1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dirty="0">
                          <a:effectLst/>
                          <a:latin typeface="Arial Narrow" panose="020B0606020202030204" pitchFamily="34" charset="0"/>
                        </a:rPr>
                        <a:t>353</a:t>
                      </a:r>
                      <a:endParaRPr lang="en-US" sz="1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13930860"/>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5/31/2018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N Faraday</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SPn415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12105"/>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6/5/2018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Crossings</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SPn430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91425216"/>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6/5/2018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Crossings</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SPn432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41874771"/>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6/5/2018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Crossings</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SPn435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44465163"/>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6/5/2018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Crossings</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SPn436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28545061"/>
                  </a:ext>
                </a:extLst>
              </a:tr>
              <a:tr h="370018">
                <a:tc>
                  <a:txBody>
                    <a:bodyPr/>
                    <a:lstStyle/>
                    <a:p>
                      <a:pPr marL="0" marR="0" algn="ctr">
                        <a:lnSpc>
                          <a:spcPct val="107000"/>
                        </a:lnSpc>
                        <a:spcBef>
                          <a:spcPts val="0"/>
                        </a:spcBef>
                        <a:spcAft>
                          <a:spcPts val="0"/>
                        </a:spcAft>
                      </a:pPr>
                      <a:r>
                        <a:rPr lang="en-US" sz="1200" b="1">
                          <a:effectLst/>
                          <a:latin typeface="Arial Narrow" panose="020B0606020202030204" pitchFamily="34" charset="0"/>
                        </a:rPr>
                        <a:t>MDn195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6/10/2018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Los Monos</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SPn446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m</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162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174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318</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330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349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353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205</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260</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146</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314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223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231</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264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292</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203</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209</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a:effectLst/>
                          <a:latin typeface="Arial Narrow" panose="020B0606020202030204" pitchFamily="34" charset="0"/>
                        </a:rPr>
                        <a:t>84</a:t>
                      </a:r>
                      <a:endParaRPr lang="en-US" sz="1200" b="1">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b="1" dirty="0">
                          <a:effectLst/>
                          <a:latin typeface="Arial Narrow" panose="020B0606020202030204" pitchFamily="34" charset="0"/>
                        </a:rPr>
                        <a:t>84</a:t>
                      </a:r>
                      <a:endParaRPr lang="en-US" sz="1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33812985"/>
                  </a:ext>
                </a:extLst>
              </a:tr>
            </a:tbl>
          </a:graphicData>
        </a:graphic>
      </p:graphicFrame>
      <p:sp>
        <p:nvSpPr>
          <p:cNvPr id="3" name="Rectangle 2">
            <a:extLst>
              <a:ext uri="{FF2B5EF4-FFF2-40B4-BE49-F238E27FC236}">
                <a16:creationId xmlns:a16="http://schemas.microsoft.com/office/drawing/2014/main" id="{9465F6B4-FA98-4192-B01C-A7B3408F4329}"/>
              </a:ext>
            </a:extLst>
          </p:cNvPr>
          <p:cNvSpPr/>
          <p:nvPr/>
        </p:nvSpPr>
        <p:spPr bwMode="auto">
          <a:xfrm>
            <a:off x="333829" y="1190171"/>
            <a:ext cx="15036723" cy="640877"/>
          </a:xfrm>
          <a:prstGeom prst="rect">
            <a:avLst/>
          </a:prstGeom>
          <a:solidFill>
            <a:schemeClr val="accent2">
              <a:alpha val="54000"/>
            </a:schemeClr>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panose="020B0604020202020204" pitchFamily="34" charset="0"/>
            </a:endParaRPr>
          </a:p>
        </p:txBody>
      </p:sp>
      <p:sp>
        <p:nvSpPr>
          <p:cNvPr id="16" name="Rectangle 15">
            <a:extLst>
              <a:ext uri="{FF2B5EF4-FFF2-40B4-BE49-F238E27FC236}">
                <a16:creationId xmlns:a16="http://schemas.microsoft.com/office/drawing/2014/main" id="{75E38318-AF5C-4E37-89BE-E05C7290753E}"/>
              </a:ext>
            </a:extLst>
          </p:cNvPr>
          <p:cNvSpPr/>
          <p:nvPr/>
        </p:nvSpPr>
        <p:spPr bwMode="auto">
          <a:xfrm>
            <a:off x="333828" y="1951267"/>
            <a:ext cx="15036723" cy="4015618"/>
          </a:xfrm>
          <a:prstGeom prst="rect">
            <a:avLst/>
          </a:prstGeom>
          <a:solidFill>
            <a:srgbClr val="FFFF00">
              <a:alpha val="32000"/>
            </a:srgbClr>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27582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0" name="Picture 9">
            <a:extLst>
              <a:ext uri="{FF2B5EF4-FFF2-40B4-BE49-F238E27FC236}">
                <a16:creationId xmlns:a16="http://schemas.microsoft.com/office/drawing/2014/main" id="{F159E9AE-A0A0-481E-A40A-E87C7FB3DB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2276" y="790890"/>
            <a:ext cx="8534400" cy="4810125"/>
          </a:xfrm>
          <a:prstGeom prst="rect">
            <a:avLst/>
          </a:prstGeom>
          <a:noFill/>
          <a:extLst>
            <a:ext uri="{909E8E84-426E-40DD-AFC4-6F175D3DCCD1}">
              <a14:hiddenFill xmlns:a14="http://schemas.microsoft.com/office/drawing/2010/main">
                <a:solidFill>
                  <a:srgbClr val="FFFFFF"/>
                </a:solidFill>
              </a14:hiddenFill>
            </a:ext>
          </a:extLst>
        </p:spPr>
      </p:pic>
      <p:sp>
        <p:nvSpPr>
          <p:cNvPr id="61" name="Oval 60">
            <a:extLst>
              <a:ext uri="{FF2B5EF4-FFF2-40B4-BE49-F238E27FC236}">
                <a16:creationId xmlns:a16="http://schemas.microsoft.com/office/drawing/2014/main" id="{C927FC4A-B7CE-4C5D-B3BE-BB84AEE2BC77}"/>
              </a:ext>
            </a:extLst>
          </p:cNvPr>
          <p:cNvSpPr/>
          <p:nvPr/>
        </p:nvSpPr>
        <p:spPr>
          <a:xfrm>
            <a:off x="7658295" y="3062982"/>
            <a:ext cx="169545" cy="169545"/>
          </a:xfrm>
          <a:prstGeom prst="ellipse">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62" name="Straight Connector 61">
            <a:extLst>
              <a:ext uri="{FF2B5EF4-FFF2-40B4-BE49-F238E27FC236}">
                <a16:creationId xmlns:a16="http://schemas.microsoft.com/office/drawing/2014/main" id="{84E62897-75A9-4F50-BC6F-F9887B89EF03}"/>
              </a:ext>
            </a:extLst>
          </p:cNvPr>
          <p:cNvCxnSpPr/>
          <p:nvPr/>
        </p:nvCxnSpPr>
        <p:spPr>
          <a:xfrm flipH="1">
            <a:off x="3152542" y="3761835"/>
            <a:ext cx="158115" cy="179705"/>
          </a:xfrm>
          <a:prstGeom prst="line">
            <a:avLst/>
          </a:prstGeom>
          <a:ln w="28575">
            <a:solidFill>
              <a:srgbClr val="FFFF00"/>
            </a:solidFill>
            <a:prstDash val="sysDot"/>
          </a:ln>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id="{B6286E36-6E64-4866-95D8-F50E8F594B35}"/>
              </a:ext>
            </a:extLst>
          </p:cNvPr>
          <p:cNvSpPr/>
          <p:nvPr/>
        </p:nvSpPr>
        <p:spPr>
          <a:xfrm>
            <a:off x="3071897" y="3698335"/>
            <a:ext cx="342900" cy="330200"/>
          </a:xfrm>
          <a:prstGeom prst="ellipse">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4" name="Oval 63">
            <a:extLst>
              <a:ext uri="{FF2B5EF4-FFF2-40B4-BE49-F238E27FC236}">
                <a16:creationId xmlns:a16="http://schemas.microsoft.com/office/drawing/2014/main" id="{C0C39008-9383-46C3-A0C4-32BEAB5B6EE0}"/>
              </a:ext>
            </a:extLst>
          </p:cNvPr>
          <p:cNvSpPr/>
          <p:nvPr/>
        </p:nvSpPr>
        <p:spPr>
          <a:xfrm>
            <a:off x="3743569" y="3339500"/>
            <a:ext cx="342900" cy="330200"/>
          </a:xfrm>
          <a:prstGeom prst="ellipse">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71" name="Rectangle 19">
            <a:extLst>
              <a:ext uri="{FF2B5EF4-FFF2-40B4-BE49-F238E27FC236}">
                <a16:creationId xmlns:a16="http://schemas.microsoft.com/office/drawing/2014/main" id="{21283593-F671-4A5E-A408-1B1503D7BC61}"/>
              </a:ext>
            </a:extLst>
          </p:cNvPr>
          <p:cNvSpPr>
            <a:spLocks noChangeArrowheads="1"/>
          </p:cNvSpPr>
          <p:nvPr/>
        </p:nvSpPr>
        <p:spPr bwMode="auto">
          <a:xfrm>
            <a:off x="2400225" y="3715871"/>
            <a:ext cx="585787" cy="266700"/>
          </a:xfrm>
          <a:prstGeom prst="rect">
            <a:avLst/>
          </a:prstGeom>
          <a:solidFill>
            <a:srgbClr val="FFFFFF"/>
          </a:solidFill>
          <a:ln w="12700">
            <a:solidFill>
              <a:srgbClr val="1F4D78"/>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M5-2a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73" name="Rectangle 20">
            <a:extLst>
              <a:ext uri="{FF2B5EF4-FFF2-40B4-BE49-F238E27FC236}">
                <a16:creationId xmlns:a16="http://schemas.microsoft.com/office/drawing/2014/main" id="{14643CC2-6594-4861-BF68-F65273E8111E}"/>
              </a:ext>
            </a:extLst>
          </p:cNvPr>
          <p:cNvSpPr>
            <a:spLocks noChangeArrowheads="1"/>
          </p:cNvSpPr>
          <p:nvPr/>
        </p:nvSpPr>
        <p:spPr bwMode="auto">
          <a:xfrm>
            <a:off x="3622125" y="2998543"/>
            <a:ext cx="585788" cy="266700"/>
          </a:xfrm>
          <a:prstGeom prst="rect">
            <a:avLst/>
          </a:prstGeom>
          <a:solidFill>
            <a:srgbClr val="FFFFFF"/>
          </a:solidFill>
          <a:ln w="12700">
            <a:solidFill>
              <a:srgbClr val="1F4D78"/>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M5-2b</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75" name="Rectangle 21">
            <a:extLst>
              <a:ext uri="{FF2B5EF4-FFF2-40B4-BE49-F238E27FC236}">
                <a16:creationId xmlns:a16="http://schemas.microsoft.com/office/drawing/2014/main" id="{C642F263-7FAB-4C39-BC1E-C10DB1EEC22D}"/>
              </a:ext>
            </a:extLst>
          </p:cNvPr>
          <p:cNvSpPr>
            <a:spLocks noChangeArrowheads="1"/>
          </p:cNvSpPr>
          <p:nvPr/>
        </p:nvSpPr>
        <p:spPr bwMode="auto">
          <a:xfrm>
            <a:off x="7812332" y="2744544"/>
            <a:ext cx="671512" cy="244475"/>
          </a:xfrm>
          <a:prstGeom prst="rect">
            <a:avLst/>
          </a:prstGeom>
          <a:solidFill>
            <a:srgbClr val="FFFFFF"/>
          </a:solidFill>
          <a:ln w="12700">
            <a:solidFill>
              <a:srgbClr val="1F4D78"/>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EW2-9</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76" name="Rectangle 60">
            <a:extLst>
              <a:ext uri="{FF2B5EF4-FFF2-40B4-BE49-F238E27FC236}">
                <a16:creationId xmlns:a16="http://schemas.microsoft.com/office/drawing/2014/main" id="{B4F16E4E-96CE-427C-962C-4223A6D42D9B}"/>
              </a:ext>
            </a:extLst>
          </p:cNvPr>
          <p:cNvSpPr>
            <a:spLocks noChangeArrowheads="1"/>
          </p:cNvSpPr>
          <p:nvPr/>
        </p:nvSpPr>
        <p:spPr bwMode="auto">
          <a:xfrm>
            <a:off x="1406769" y="26963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77" name="Rectangle 64">
            <a:extLst>
              <a:ext uri="{FF2B5EF4-FFF2-40B4-BE49-F238E27FC236}">
                <a16:creationId xmlns:a16="http://schemas.microsoft.com/office/drawing/2014/main" id="{467A503A-20B9-43D3-B53B-840A0B681C12}"/>
              </a:ext>
            </a:extLst>
          </p:cNvPr>
          <p:cNvSpPr>
            <a:spLocks noChangeArrowheads="1"/>
          </p:cNvSpPr>
          <p:nvPr/>
        </p:nvSpPr>
        <p:spPr bwMode="auto">
          <a:xfrm>
            <a:off x="1406769" y="72683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78" name="Rectangle 65">
            <a:extLst>
              <a:ext uri="{FF2B5EF4-FFF2-40B4-BE49-F238E27FC236}">
                <a16:creationId xmlns:a16="http://schemas.microsoft.com/office/drawing/2014/main" id="{CCFFC271-76CD-43DB-90F2-83490EF18475}"/>
              </a:ext>
            </a:extLst>
          </p:cNvPr>
          <p:cNvSpPr>
            <a:spLocks noChangeArrowheads="1"/>
          </p:cNvSpPr>
          <p:nvPr/>
        </p:nvSpPr>
        <p:spPr bwMode="auto">
          <a:xfrm>
            <a:off x="1406769" y="553695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Rectangle 1">
            <a:extLst>
              <a:ext uri="{FF2B5EF4-FFF2-40B4-BE49-F238E27FC236}">
                <a16:creationId xmlns:a16="http://schemas.microsoft.com/office/drawing/2014/main" id="{4FA5B5F1-26DC-4D18-812E-A3A5001832E2}"/>
              </a:ext>
            </a:extLst>
          </p:cNvPr>
          <p:cNvSpPr/>
          <p:nvPr/>
        </p:nvSpPr>
        <p:spPr>
          <a:xfrm>
            <a:off x="2445518" y="-132440"/>
            <a:ext cx="6455614"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bg1"/>
                </a:solidFill>
                <a:effectLst/>
              </a:rPr>
              <a:t>MDn195 Movement</a:t>
            </a:r>
          </a:p>
        </p:txBody>
      </p:sp>
    </p:spTree>
    <p:extLst>
      <p:ext uri="{BB962C8B-B14F-4D97-AF65-F5344CB8AC3E}">
        <p14:creationId xmlns:p14="http://schemas.microsoft.com/office/powerpoint/2010/main" val="27428749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3ABE1D-0525-424E-8240-99278CA47CCD}"/>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484510" y="1110238"/>
            <a:ext cx="7241911" cy="5595361"/>
          </a:xfrm>
          <a:prstGeom prst="rect">
            <a:avLst/>
          </a:prstGeom>
          <a:ln>
            <a:solidFill>
              <a:schemeClr val="accent1"/>
            </a:solidFill>
          </a:ln>
        </p:spPr>
      </p:pic>
      <p:sp>
        <p:nvSpPr>
          <p:cNvPr id="3" name="Rectangle 2">
            <a:extLst>
              <a:ext uri="{FF2B5EF4-FFF2-40B4-BE49-F238E27FC236}">
                <a16:creationId xmlns:a16="http://schemas.microsoft.com/office/drawing/2014/main" id="{84F10AF5-68AB-48C9-AFD4-05978D06588B}"/>
              </a:ext>
            </a:extLst>
          </p:cNvPr>
          <p:cNvSpPr/>
          <p:nvPr/>
        </p:nvSpPr>
        <p:spPr>
          <a:xfrm>
            <a:off x="2938757" y="152401"/>
            <a:ext cx="6314486"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bg1"/>
                </a:solidFill>
                <a:effectLst/>
              </a:rPr>
              <a:t>Pedigree Analyses</a:t>
            </a:r>
          </a:p>
        </p:txBody>
      </p:sp>
    </p:spTree>
    <p:extLst>
      <p:ext uri="{BB962C8B-B14F-4D97-AF65-F5344CB8AC3E}">
        <p14:creationId xmlns:p14="http://schemas.microsoft.com/office/powerpoint/2010/main" val="40985726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D91A9A2-B3A1-4633-985D-B773FE3842E7}"/>
              </a:ext>
            </a:extLst>
          </p:cNvPr>
          <p:cNvSpPr/>
          <p:nvPr/>
        </p:nvSpPr>
        <p:spPr>
          <a:xfrm>
            <a:off x="2309382" y="187285"/>
            <a:ext cx="7032694"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bg1"/>
                </a:solidFill>
              </a:rPr>
              <a:t>Population Structure</a:t>
            </a:r>
            <a:endParaRPr lang="en-US" sz="5400" b="1" cap="none" spc="0" dirty="0">
              <a:ln w="22225">
                <a:solidFill>
                  <a:schemeClr val="accent2"/>
                </a:solidFill>
                <a:prstDash val="solid"/>
              </a:ln>
              <a:solidFill>
                <a:schemeClr val="bg1"/>
              </a:solidFill>
              <a:effectLst/>
            </a:endParaRPr>
          </a:p>
        </p:txBody>
      </p:sp>
      <p:pic>
        <p:nvPicPr>
          <p:cNvPr id="4" name="Picture 3">
            <a:extLst>
              <a:ext uri="{FF2B5EF4-FFF2-40B4-BE49-F238E27FC236}">
                <a16:creationId xmlns:a16="http://schemas.microsoft.com/office/drawing/2014/main" id="{B65AD772-454D-41EA-BFD0-5EB403F43DB2}"/>
              </a:ext>
            </a:extLst>
          </p:cNvPr>
          <p:cNvPicPr/>
          <p:nvPr/>
        </p:nvPicPr>
        <p:blipFill>
          <a:blip r:embed="rId3">
            <a:extLst>
              <a:ext uri="{28A0092B-C50C-407E-A947-70E740481C1C}">
                <a14:useLocalDpi xmlns:a14="http://schemas.microsoft.com/office/drawing/2010/main" val="0"/>
              </a:ext>
            </a:extLst>
          </a:blip>
          <a:stretch>
            <a:fillRect/>
          </a:stretch>
        </p:blipFill>
        <p:spPr>
          <a:xfrm>
            <a:off x="5473814" y="1959428"/>
            <a:ext cx="6534286" cy="2149812"/>
          </a:xfrm>
          <a:prstGeom prst="rect">
            <a:avLst/>
          </a:prstGeom>
        </p:spPr>
      </p:pic>
    </p:spTree>
    <p:extLst>
      <p:ext uri="{BB962C8B-B14F-4D97-AF65-F5344CB8AC3E}">
        <p14:creationId xmlns:p14="http://schemas.microsoft.com/office/powerpoint/2010/main" val="674653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6F4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837" y="406829"/>
            <a:ext cx="4579993" cy="6083757"/>
          </a:xfrm>
          <a:prstGeom prst="rect">
            <a:avLst/>
          </a:prstGeom>
        </p:spPr>
      </p:pic>
      <p:pic>
        <p:nvPicPr>
          <p:cNvPr id="6" name="Picture 5"/>
          <p:cNvPicPr>
            <a:picLocks noChangeAspect="1"/>
          </p:cNvPicPr>
          <p:nvPr/>
        </p:nvPicPr>
        <p:blipFill>
          <a:blip r:embed="rId5"/>
          <a:stretch>
            <a:fillRect/>
          </a:stretch>
        </p:blipFill>
        <p:spPr>
          <a:xfrm>
            <a:off x="5227603" y="595450"/>
            <a:ext cx="6344524" cy="3568407"/>
          </a:xfrm>
          <a:prstGeom prst="rect">
            <a:avLst/>
          </a:prstGeom>
        </p:spPr>
      </p:pic>
      <p:sp>
        <p:nvSpPr>
          <p:cNvPr id="7" name="Rectangle 6"/>
          <p:cNvSpPr/>
          <p:nvPr/>
        </p:nvSpPr>
        <p:spPr>
          <a:xfrm>
            <a:off x="5565646" y="4256190"/>
            <a:ext cx="6782765" cy="369332"/>
          </a:xfrm>
          <a:prstGeom prst="rect">
            <a:avLst/>
          </a:prstGeom>
        </p:spPr>
        <p:txBody>
          <a:bodyPr wrap="square">
            <a:spAutoFit/>
          </a:bodyPr>
          <a:lstStyle/>
          <a:p>
            <a:r>
              <a:rPr lang="en-US" b="1" dirty="0">
                <a:solidFill>
                  <a:schemeClr val="bg1"/>
                </a:solidFill>
                <a:latin typeface="Times New Roman" panose="02020603050405020304" pitchFamily="18" charset="0"/>
              </a:rPr>
              <a:t>Figure 6</a:t>
            </a:r>
            <a:r>
              <a:rPr lang="en-US" dirty="0">
                <a:solidFill>
                  <a:schemeClr val="bg1"/>
                </a:solidFill>
                <a:latin typeface="Times New Roman" panose="02020603050405020304" pitchFamily="18" charset="0"/>
              </a:rPr>
              <a:t>. Estimated California Population, 1912 to 2013 </a:t>
            </a:r>
            <a:endParaRPr lang="en-US" dirty="0">
              <a:solidFill>
                <a:schemeClr val="bg1"/>
              </a:solidFill>
            </a:endParaRPr>
          </a:p>
        </p:txBody>
      </p:sp>
      <p:sp>
        <p:nvSpPr>
          <p:cNvPr id="8" name="TextBox 7"/>
          <p:cNvSpPr txBox="1"/>
          <p:nvPr/>
        </p:nvSpPr>
        <p:spPr>
          <a:xfrm>
            <a:off x="9883003" y="4717855"/>
            <a:ext cx="2465408" cy="369332"/>
          </a:xfrm>
          <a:prstGeom prst="rect">
            <a:avLst/>
          </a:prstGeom>
          <a:noFill/>
        </p:spPr>
        <p:txBody>
          <a:bodyPr wrap="square" rtlCol="0">
            <a:spAutoFit/>
          </a:bodyPr>
          <a:lstStyle/>
          <a:p>
            <a:r>
              <a:rPr lang="en-US" dirty="0">
                <a:solidFill>
                  <a:schemeClr val="bg1"/>
                </a:solidFill>
              </a:rPr>
              <a:t>Webb, 2016</a:t>
            </a:r>
          </a:p>
        </p:txBody>
      </p:sp>
    </p:spTree>
    <p:extLst>
      <p:ext uri="{BB962C8B-B14F-4D97-AF65-F5344CB8AC3E}">
        <p14:creationId xmlns:p14="http://schemas.microsoft.com/office/powerpoint/2010/main" val="1277862318"/>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8C3856-6600-42B0-AC6A-7D3EE7969A6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83900" y="1096100"/>
            <a:ext cx="6433134" cy="4970872"/>
          </a:xfrm>
          <a:prstGeom prst="rect">
            <a:avLst/>
          </a:prstGeom>
        </p:spPr>
      </p:pic>
      <p:sp>
        <p:nvSpPr>
          <p:cNvPr id="3" name="Rectangle 2">
            <a:extLst>
              <a:ext uri="{FF2B5EF4-FFF2-40B4-BE49-F238E27FC236}">
                <a16:creationId xmlns:a16="http://schemas.microsoft.com/office/drawing/2014/main" id="{AD91A9A2-B3A1-4633-985D-B773FE3842E7}"/>
              </a:ext>
            </a:extLst>
          </p:cNvPr>
          <p:cNvSpPr/>
          <p:nvPr/>
        </p:nvSpPr>
        <p:spPr>
          <a:xfrm>
            <a:off x="2309382" y="187285"/>
            <a:ext cx="7032694"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bg1"/>
                </a:solidFill>
              </a:rPr>
              <a:t>Population Structure</a:t>
            </a:r>
            <a:endParaRPr lang="en-US" sz="5400" b="1" cap="none" spc="0" dirty="0">
              <a:ln w="22225">
                <a:solidFill>
                  <a:schemeClr val="accent2"/>
                </a:solidFill>
                <a:prstDash val="solid"/>
              </a:ln>
              <a:solidFill>
                <a:schemeClr val="bg1"/>
              </a:solidFill>
              <a:effectLst/>
            </a:endParaRPr>
          </a:p>
        </p:txBody>
      </p:sp>
      <p:pic>
        <p:nvPicPr>
          <p:cNvPr id="4" name="Picture 3">
            <a:extLst>
              <a:ext uri="{FF2B5EF4-FFF2-40B4-BE49-F238E27FC236}">
                <a16:creationId xmlns:a16="http://schemas.microsoft.com/office/drawing/2014/main" id="{B65AD772-454D-41EA-BFD0-5EB403F43DB2}"/>
              </a:ext>
            </a:extLst>
          </p:cNvPr>
          <p:cNvPicPr/>
          <p:nvPr/>
        </p:nvPicPr>
        <p:blipFill>
          <a:blip r:embed="rId4">
            <a:extLst>
              <a:ext uri="{28A0092B-C50C-407E-A947-70E740481C1C}">
                <a14:useLocalDpi xmlns:a14="http://schemas.microsoft.com/office/drawing/2010/main" val="0"/>
              </a:ext>
            </a:extLst>
          </a:blip>
          <a:stretch>
            <a:fillRect/>
          </a:stretch>
        </p:blipFill>
        <p:spPr>
          <a:xfrm>
            <a:off x="5473814" y="1959428"/>
            <a:ext cx="6534286" cy="2149812"/>
          </a:xfrm>
          <a:prstGeom prst="rect">
            <a:avLst/>
          </a:prstGeom>
        </p:spPr>
      </p:pic>
    </p:spTree>
    <p:extLst>
      <p:ext uri="{BB962C8B-B14F-4D97-AF65-F5344CB8AC3E}">
        <p14:creationId xmlns:p14="http://schemas.microsoft.com/office/powerpoint/2010/main" val="30435482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27FF5C-A0DF-4689-AA20-D8F2C6AC833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479039" y="1046480"/>
            <a:ext cx="7233922" cy="5537200"/>
          </a:xfrm>
          <a:prstGeom prst="rect">
            <a:avLst/>
          </a:prstGeom>
        </p:spPr>
      </p:pic>
      <p:sp>
        <p:nvSpPr>
          <p:cNvPr id="3" name="Rectangle 2">
            <a:extLst>
              <a:ext uri="{FF2B5EF4-FFF2-40B4-BE49-F238E27FC236}">
                <a16:creationId xmlns:a16="http://schemas.microsoft.com/office/drawing/2014/main" id="{0B1F5EEA-C1E5-455F-810D-D9D4EF6338B8}"/>
              </a:ext>
            </a:extLst>
          </p:cNvPr>
          <p:cNvSpPr/>
          <p:nvPr/>
        </p:nvSpPr>
        <p:spPr>
          <a:xfrm>
            <a:off x="751263" y="187285"/>
            <a:ext cx="10148932"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bg1"/>
                </a:solidFill>
              </a:rPr>
              <a:t>Regional Population Structure</a:t>
            </a:r>
          </a:p>
        </p:txBody>
      </p:sp>
      <p:pic>
        <p:nvPicPr>
          <p:cNvPr id="4" name="Picture 3">
            <a:extLst>
              <a:ext uri="{FF2B5EF4-FFF2-40B4-BE49-F238E27FC236}">
                <a16:creationId xmlns:a16="http://schemas.microsoft.com/office/drawing/2014/main" id="{B211C798-781F-4B4E-B8F1-8CEC46B3975C}"/>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 y="2248917"/>
            <a:ext cx="12192000" cy="2384042"/>
          </a:xfrm>
          <a:prstGeom prst="rect">
            <a:avLst/>
          </a:prstGeom>
        </p:spPr>
      </p:pic>
    </p:spTree>
    <p:extLst>
      <p:ext uri="{BB962C8B-B14F-4D97-AF65-F5344CB8AC3E}">
        <p14:creationId xmlns:p14="http://schemas.microsoft.com/office/powerpoint/2010/main" val="7243588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27FF5C-A0DF-4689-AA20-D8F2C6AC833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479039" y="1046480"/>
            <a:ext cx="7233922" cy="5537200"/>
          </a:xfrm>
          <a:prstGeom prst="rect">
            <a:avLst/>
          </a:prstGeom>
        </p:spPr>
      </p:pic>
      <p:sp>
        <p:nvSpPr>
          <p:cNvPr id="3" name="Rectangle 2">
            <a:extLst>
              <a:ext uri="{FF2B5EF4-FFF2-40B4-BE49-F238E27FC236}">
                <a16:creationId xmlns:a16="http://schemas.microsoft.com/office/drawing/2014/main" id="{0B1F5EEA-C1E5-455F-810D-D9D4EF6338B8}"/>
              </a:ext>
            </a:extLst>
          </p:cNvPr>
          <p:cNvSpPr/>
          <p:nvPr/>
        </p:nvSpPr>
        <p:spPr>
          <a:xfrm>
            <a:off x="751263" y="187285"/>
            <a:ext cx="10148932"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bg1"/>
                </a:solidFill>
              </a:rPr>
              <a:t>Regional Population Structure</a:t>
            </a:r>
          </a:p>
        </p:txBody>
      </p:sp>
    </p:spTree>
    <p:extLst>
      <p:ext uri="{BB962C8B-B14F-4D97-AF65-F5344CB8AC3E}">
        <p14:creationId xmlns:p14="http://schemas.microsoft.com/office/powerpoint/2010/main" val="1494957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DD2D1350-237F-40A0-820E-FA12197CFF2F}"/>
              </a:ext>
            </a:extLst>
          </p:cNvPr>
          <p:cNvGraphicFramePr>
            <a:graphicFrameLocks noGrp="1"/>
          </p:cNvGraphicFramePr>
          <p:nvPr>
            <p:extLst>
              <p:ext uri="{D42A27DB-BD31-4B8C-83A1-F6EECF244321}">
                <p14:modId xmlns:p14="http://schemas.microsoft.com/office/powerpoint/2010/main" val="327337176"/>
              </p:ext>
            </p:extLst>
          </p:nvPr>
        </p:nvGraphicFramePr>
        <p:xfrm>
          <a:off x="2447778" y="1096501"/>
          <a:ext cx="8417689" cy="5262183"/>
        </p:xfrm>
        <a:graphic>
          <a:graphicData uri="http://schemas.openxmlformats.org/drawingml/2006/table">
            <a:tbl>
              <a:tblPr firstRow="1" firstCol="1" bandRow="1">
                <a:tableStyleId>{5C22544A-7EE6-4342-B048-85BDC9FD1C3A}</a:tableStyleId>
              </a:tblPr>
              <a:tblGrid>
                <a:gridCol w="2206578">
                  <a:extLst>
                    <a:ext uri="{9D8B030D-6E8A-4147-A177-3AD203B41FA5}">
                      <a16:colId xmlns:a16="http://schemas.microsoft.com/office/drawing/2014/main" val="3608708760"/>
                    </a:ext>
                  </a:extLst>
                </a:gridCol>
                <a:gridCol w="1879678">
                  <a:extLst>
                    <a:ext uri="{9D8B030D-6E8A-4147-A177-3AD203B41FA5}">
                      <a16:colId xmlns:a16="http://schemas.microsoft.com/office/drawing/2014/main" val="2138930954"/>
                    </a:ext>
                  </a:extLst>
                </a:gridCol>
                <a:gridCol w="964357">
                  <a:extLst>
                    <a:ext uri="{9D8B030D-6E8A-4147-A177-3AD203B41FA5}">
                      <a16:colId xmlns:a16="http://schemas.microsoft.com/office/drawing/2014/main" val="380215731"/>
                    </a:ext>
                  </a:extLst>
                </a:gridCol>
                <a:gridCol w="784562">
                  <a:extLst>
                    <a:ext uri="{9D8B030D-6E8A-4147-A177-3AD203B41FA5}">
                      <a16:colId xmlns:a16="http://schemas.microsoft.com/office/drawing/2014/main" val="1592004972"/>
                    </a:ext>
                  </a:extLst>
                </a:gridCol>
                <a:gridCol w="2582514">
                  <a:extLst>
                    <a:ext uri="{9D8B030D-6E8A-4147-A177-3AD203B41FA5}">
                      <a16:colId xmlns:a16="http://schemas.microsoft.com/office/drawing/2014/main" val="648404042"/>
                    </a:ext>
                  </a:extLst>
                </a:gridCol>
              </a:tblGrid>
              <a:tr h="788384">
                <a:tc>
                  <a:txBody>
                    <a:bodyPr/>
                    <a:lstStyle/>
                    <a:p>
                      <a:pPr marL="0" marR="0" algn="ctr">
                        <a:lnSpc>
                          <a:spcPct val="107000"/>
                        </a:lnSpc>
                        <a:spcBef>
                          <a:spcPts val="0"/>
                        </a:spcBef>
                        <a:spcAft>
                          <a:spcPts val="0"/>
                        </a:spcAft>
                      </a:pPr>
                      <a:r>
                        <a:rPr lang="en-US" sz="1800" dirty="0">
                          <a:effectLst/>
                          <a:latin typeface="Arial Narrow" panose="020B0606020202030204" pitchFamily="34" charset="0"/>
                        </a:rPr>
                        <a:t>Genetic Cluster</a:t>
                      </a:r>
                      <a:endParaRPr lang="en-US"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Arial Narrow" panose="020B0606020202030204" pitchFamily="34" charset="0"/>
                        </a:rPr>
                        <a:t>Putative Geographic Population</a:t>
                      </a:r>
                      <a:endParaRPr lang="en-US"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effectLst/>
                          <a:latin typeface="Arial Narrow" panose="020B0606020202030204" pitchFamily="34" charset="0"/>
                        </a:rPr>
                        <a:t>Sample Size</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effectLst/>
                          <a:latin typeface="Arial Narrow" panose="020B0606020202030204" pitchFamily="34" charset="0"/>
                        </a:rPr>
                        <a:t>Alleles</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effectLst/>
                          <a:latin typeface="Arial Narrow" panose="020B0606020202030204" pitchFamily="34" charset="0"/>
                        </a:rPr>
                        <a:t>N</a:t>
                      </a:r>
                      <a:r>
                        <a:rPr lang="en-US" sz="1800" baseline="-25000">
                          <a:effectLst/>
                          <a:latin typeface="Arial Narrow" panose="020B0606020202030204" pitchFamily="34" charset="0"/>
                        </a:rPr>
                        <a:t>e</a:t>
                      </a:r>
                      <a:r>
                        <a:rPr lang="en-US" sz="1800">
                          <a:effectLst/>
                          <a:latin typeface="Arial Narrow" panose="020B0606020202030204" pitchFamily="34" charset="0"/>
                        </a:rPr>
                        <a:t> (min, max)</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34618464"/>
                  </a:ext>
                </a:extLst>
              </a:tr>
              <a:tr h="518604">
                <a:tc>
                  <a:txBody>
                    <a:bodyPr/>
                    <a:lstStyle/>
                    <a:p>
                      <a:pPr marL="0" marR="0">
                        <a:lnSpc>
                          <a:spcPct val="107000"/>
                        </a:lnSpc>
                        <a:spcBef>
                          <a:spcPts val="0"/>
                        </a:spcBef>
                        <a:spcAft>
                          <a:spcPts val="0"/>
                        </a:spcAft>
                      </a:pPr>
                      <a:r>
                        <a:rPr lang="en-US" sz="1800" dirty="0">
                          <a:solidFill>
                            <a:schemeClr val="tx1"/>
                          </a:solidFill>
                          <a:effectLst/>
                          <a:highlight>
                            <a:srgbClr val="FFFF00"/>
                          </a:highlight>
                          <a:latin typeface="Arial Narrow" panose="020B0606020202030204" pitchFamily="34" charset="0"/>
                        </a:rPr>
                        <a:t>Inland/Mountain (north of I-76, East of I-15)</a:t>
                      </a:r>
                      <a:endParaRPr lang="en-US" sz="1800" dirty="0">
                        <a:solidFill>
                          <a:schemeClr val="tx1"/>
                        </a:solidFill>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Arial Narrow" panose="020B0606020202030204" pitchFamily="34" charset="0"/>
                        </a:rPr>
                        <a:t> </a:t>
                      </a:r>
                      <a:endParaRPr lang="en-US"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Arial Narrow" panose="020B0606020202030204" pitchFamily="34" charset="0"/>
                        </a:rPr>
                        <a:t>213</a:t>
                      </a:r>
                      <a:endParaRPr lang="en-US"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Arial Narrow" panose="020B0606020202030204" pitchFamily="34" charset="0"/>
                        </a:rPr>
                        <a:t>4.3</a:t>
                      </a:r>
                      <a:endParaRPr lang="en-US"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highlight>
                            <a:srgbClr val="FFFF00"/>
                          </a:highlight>
                          <a:latin typeface="Arial Narrow" panose="020B0606020202030204" pitchFamily="34" charset="0"/>
                        </a:rPr>
                        <a:t>100.2 (81.5, 125.3)</a:t>
                      </a:r>
                      <a:endParaRPr lang="en-US" sz="1800" dirty="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34792469"/>
                  </a:ext>
                </a:extLst>
              </a:tr>
              <a:tr h="249233">
                <a:tc>
                  <a:txBody>
                    <a:bodyPr/>
                    <a:lstStyle/>
                    <a:p>
                      <a:pPr marL="0" marR="0" algn="r">
                        <a:lnSpc>
                          <a:spcPct val="107000"/>
                        </a:lnSpc>
                        <a:spcBef>
                          <a:spcPts val="0"/>
                        </a:spcBef>
                        <a:spcAft>
                          <a:spcPts val="0"/>
                        </a:spcAft>
                      </a:pPr>
                      <a:r>
                        <a:rPr lang="en-US" sz="1800">
                          <a:solidFill>
                            <a:schemeClr val="tx1"/>
                          </a:solidFill>
                          <a:effectLst/>
                          <a:latin typeface="Arial Narrow" panose="020B0606020202030204" pitchFamily="34" charset="0"/>
                        </a:rPr>
                        <a:t> </a:t>
                      </a:r>
                      <a:endParaRPr lang="en-US" sz="180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Arial Narrow" panose="020B0606020202030204" pitchFamily="34" charset="0"/>
                        </a:rPr>
                        <a:t>NW-</a:t>
                      </a:r>
                      <a:r>
                        <a:rPr lang="en-US" sz="1800" dirty="0" err="1">
                          <a:effectLst/>
                          <a:latin typeface="Arial Narrow" panose="020B0606020202030204" pitchFamily="34" charset="0"/>
                        </a:rPr>
                        <a:t>NoC</a:t>
                      </a:r>
                      <a:endParaRPr lang="en-US"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Arial Narrow" panose="020B0606020202030204" pitchFamily="34" charset="0"/>
                        </a:rPr>
                        <a:t>73</a:t>
                      </a:r>
                      <a:endParaRPr lang="en-US"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effectLst/>
                          <a:latin typeface="Arial Narrow" panose="020B0606020202030204" pitchFamily="34" charset="0"/>
                        </a:rPr>
                        <a:t>4.6</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Arial Narrow" panose="020B0606020202030204" pitchFamily="34" charset="0"/>
                        </a:rPr>
                        <a:t>178.2 (93.2 , 796)</a:t>
                      </a:r>
                      <a:endParaRPr lang="en-US"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59402236"/>
                  </a:ext>
                </a:extLst>
              </a:tr>
              <a:tr h="249233">
                <a:tc>
                  <a:txBody>
                    <a:bodyPr/>
                    <a:lstStyle/>
                    <a:p>
                      <a:pPr marL="0" marR="0" algn="r">
                        <a:lnSpc>
                          <a:spcPct val="107000"/>
                        </a:lnSpc>
                        <a:spcBef>
                          <a:spcPts val="0"/>
                        </a:spcBef>
                        <a:spcAft>
                          <a:spcPts val="0"/>
                        </a:spcAft>
                      </a:pPr>
                      <a:r>
                        <a:rPr lang="en-US" sz="1800">
                          <a:solidFill>
                            <a:schemeClr val="tx1"/>
                          </a:solidFill>
                          <a:effectLst/>
                          <a:latin typeface="Arial Narrow" panose="020B0606020202030204" pitchFamily="34" charset="0"/>
                        </a:rPr>
                        <a:t> </a:t>
                      </a:r>
                      <a:endParaRPr lang="en-US" sz="180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Arial Narrow" panose="020B0606020202030204" pitchFamily="34" charset="0"/>
                        </a:rPr>
                        <a:t>NE-</a:t>
                      </a:r>
                      <a:r>
                        <a:rPr lang="en-US" sz="1800" dirty="0" err="1">
                          <a:effectLst/>
                          <a:latin typeface="Arial Narrow" panose="020B0606020202030204" pitchFamily="34" charset="0"/>
                        </a:rPr>
                        <a:t>NoC</a:t>
                      </a:r>
                      <a:endParaRPr lang="en-US"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Arial Narrow" panose="020B0606020202030204" pitchFamily="34" charset="0"/>
                        </a:rPr>
                        <a:t>30</a:t>
                      </a:r>
                      <a:endParaRPr lang="en-US"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effectLst/>
                          <a:latin typeface="Arial Narrow" panose="020B0606020202030204" pitchFamily="34" charset="0"/>
                        </a:rPr>
                        <a:t>4.4</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effectLst/>
                          <a:latin typeface="Arial Narrow" panose="020B0606020202030204" pitchFamily="34" charset="0"/>
                        </a:rPr>
                        <a:t>17.8 (12.6 , 26.4)</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55609171"/>
                  </a:ext>
                </a:extLst>
              </a:tr>
              <a:tr h="249233">
                <a:tc>
                  <a:txBody>
                    <a:bodyPr/>
                    <a:lstStyle/>
                    <a:p>
                      <a:pPr marL="0" marR="0" algn="r">
                        <a:lnSpc>
                          <a:spcPct val="107000"/>
                        </a:lnSpc>
                        <a:spcBef>
                          <a:spcPts val="0"/>
                        </a:spcBef>
                        <a:spcAft>
                          <a:spcPts val="0"/>
                        </a:spcAft>
                      </a:pPr>
                      <a:r>
                        <a:rPr lang="en-US" sz="1800">
                          <a:solidFill>
                            <a:schemeClr val="tx1"/>
                          </a:solidFill>
                          <a:effectLst/>
                          <a:latin typeface="Arial Narrow" panose="020B0606020202030204" pitchFamily="34" charset="0"/>
                        </a:rPr>
                        <a:t> </a:t>
                      </a:r>
                      <a:endParaRPr lang="en-US" sz="180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Arial Narrow" panose="020B0606020202030204" pitchFamily="34" charset="0"/>
                        </a:rPr>
                        <a:t>BC-SC</a:t>
                      </a:r>
                      <a:endParaRPr lang="en-US"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Arial Narrow" panose="020B0606020202030204" pitchFamily="34" charset="0"/>
                        </a:rPr>
                        <a:t>45</a:t>
                      </a:r>
                      <a:endParaRPr lang="en-US"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effectLst/>
                          <a:latin typeface="Arial Narrow" panose="020B0606020202030204" pitchFamily="34" charset="0"/>
                        </a:rPr>
                        <a:t>3.9</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Arial Narrow" panose="020B0606020202030204" pitchFamily="34" charset="0"/>
                        </a:rPr>
                        <a:t>77.3 (39.5 , 333.4)</a:t>
                      </a:r>
                      <a:endParaRPr lang="en-US"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67637643"/>
                  </a:ext>
                </a:extLst>
              </a:tr>
              <a:tr h="249233">
                <a:tc>
                  <a:txBody>
                    <a:bodyPr/>
                    <a:lstStyle/>
                    <a:p>
                      <a:pPr marL="0" marR="0" algn="r">
                        <a:lnSpc>
                          <a:spcPct val="107000"/>
                        </a:lnSpc>
                        <a:spcBef>
                          <a:spcPts val="0"/>
                        </a:spcBef>
                        <a:spcAft>
                          <a:spcPts val="0"/>
                        </a:spcAft>
                      </a:pPr>
                      <a:r>
                        <a:rPr lang="en-US" sz="1800">
                          <a:solidFill>
                            <a:schemeClr val="tx1"/>
                          </a:solidFill>
                          <a:effectLst/>
                          <a:latin typeface="Arial Narrow" panose="020B0606020202030204" pitchFamily="34" charset="0"/>
                        </a:rPr>
                        <a:t> </a:t>
                      </a:r>
                      <a:endParaRPr lang="en-US" sz="180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effectLst/>
                          <a:latin typeface="Arial Narrow" panose="020B0606020202030204" pitchFamily="34" charset="0"/>
                        </a:rPr>
                        <a:t>East</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Arial Narrow" panose="020B0606020202030204" pitchFamily="34" charset="0"/>
                        </a:rPr>
                        <a:t>48</a:t>
                      </a:r>
                      <a:endParaRPr lang="en-US"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Arial Narrow" panose="020B0606020202030204" pitchFamily="34" charset="0"/>
                        </a:rPr>
                        <a:t>4.4</a:t>
                      </a:r>
                      <a:endParaRPr lang="en-US"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effectLst/>
                          <a:latin typeface="Arial Narrow" panose="020B0606020202030204" pitchFamily="34" charset="0"/>
                        </a:rPr>
                        <a:t>53.9 (35 , 98.2)</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83198653"/>
                  </a:ext>
                </a:extLst>
              </a:tr>
              <a:tr h="249233">
                <a:tc>
                  <a:txBody>
                    <a:bodyPr/>
                    <a:lstStyle/>
                    <a:p>
                      <a:pPr marL="0" marR="0" algn="r">
                        <a:lnSpc>
                          <a:spcPct val="107000"/>
                        </a:lnSpc>
                        <a:spcBef>
                          <a:spcPts val="0"/>
                        </a:spcBef>
                        <a:spcAft>
                          <a:spcPts val="0"/>
                        </a:spcAft>
                      </a:pPr>
                      <a:r>
                        <a:rPr lang="en-US" sz="1800">
                          <a:solidFill>
                            <a:schemeClr val="tx1"/>
                          </a:solidFill>
                          <a:effectLst/>
                          <a:latin typeface="Arial Narrow" panose="020B0606020202030204" pitchFamily="34" charset="0"/>
                        </a:rPr>
                        <a:t> </a:t>
                      </a:r>
                      <a:endParaRPr lang="en-US" sz="180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effectLst/>
                          <a:latin typeface="Arial Narrow" panose="020B0606020202030204" pitchFamily="34" charset="0"/>
                        </a:rPr>
                        <a:t>SE</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effectLst/>
                          <a:latin typeface="Arial Narrow" panose="020B0606020202030204" pitchFamily="34" charset="0"/>
                        </a:rPr>
                        <a:t>17</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Arial Narrow" panose="020B0606020202030204" pitchFamily="34" charset="0"/>
                        </a:rPr>
                        <a:t>4.1</a:t>
                      </a:r>
                      <a:endParaRPr lang="en-US"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Arial Narrow" panose="020B0606020202030204" pitchFamily="34" charset="0"/>
                        </a:rPr>
                        <a:t>39.3 (16 , Infinite)</a:t>
                      </a:r>
                      <a:endParaRPr lang="en-US"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46766885"/>
                  </a:ext>
                </a:extLst>
              </a:tr>
              <a:tr h="788384">
                <a:tc>
                  <a:txBody>
                    <a:bodyPr/>
                    <a:lstStyle/>
                    <a:p>
                      <a:pPr marL="0" marR="0">
                        <a:lnSpc>
                          <a:spcPct val="107000"/>
                        </a:lnSpc>
                        <a:spcBef>
                          <a:spcPts val="0"/>
                        </a:spcBef>
                        <a:spcAft>
                          <a:spcPts val="0"/>
                        </a:spcAft>
                      </a:pPr>
                      <a:r>
                        <a:rPr lang="en-US" sz="1800" dirty="0">
                          <a:solidFill>
                            <a:schemeClr val="tx1"/>
                          </a:solidFill>
                          <a:effectLst/>
                          <a:highlight>
                            <a:srgbClr val="FFFF00"/>
                          </a:highlight>
                          <a:latin typeface="Arial Narrow" panose="020B0606020202030204" pitchFamily="34" charset="0"/>
                        </a:rPr>
                        <a:t>Coastal (Coastal, south of I-78; West of I-15)</a:t>
                      </a:r>
                      <a:endParaRPr lang="en-US" sz="1800" dirty="0">
                        <a:solidFill>
                          <a:schemeClr val="tx1"/>
                        </a:solidFill>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effectLst/>
                          <a:latin typeface="Arial Narrow" panose="020B0606020202030204" pitchFamily="34" charset="0"/>
                        </a:rPr>
                        <a:t> </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Arial Narrow" panose="020B0606020202030204" pitchFamily="34" charset="0"/>
                        </a:rPr>
                        <a:t>146</a:t>
                      </a:r>
                      <a:endParaRPr lang="en-US"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Arial Narrow" panose="020B0606020202030204" pitchFamily="34" charset="0"/>
                        </a:rPr>
                        <a:t>3.5</a:t>
                      </a:r>
                      <a:endParaRPr lang="en-US"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highlight>
                            <a:srgbClr val="FFFF00"/>
                          </a:highlight>
                          <a:latin typeface="Arial Narrow" panose="020B0606020202030204" pitchFamily="34" charset="0"/>
                        </a:rPr>
                        <a:t>64.8 (51.1, 83.9)</a:t>
                      </a:r>
                      <a:endParaRPr lang="en-US" sz="1800" dirty="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2727733"/>
                  </a:ext>
                </a:extLst>
              </a:tr>
              <a:tr h="249233">
                <a:tc>
                  <a:txBody>
                    <a:bodyPr/>
                    <a:lstStyle/>
                    <a:p>
                      <a:pPr marL="0" marR="0" algn="r">
                        <a:lnSpc>
                          <a:spcPct val="107000"/>
                        </a:lnSpc>
                        <a:spcBef>
                          <a:spcPts val="0"/>
                        </a:spcBef>
                        <a:spcAft>
                          <a:spcPts val="0"/>
                        </a:spcAft>
                      </a:pPr>
                      <a:r>
                        <a:rPr lang="en-US" sz="1800">
                          <a:effectLst/>
                          <a:latin typeface="Arial Narrow" panose="020B0606020202030204" pitchFamily="34" charset="0"/>
                        </a:rPr>
                        <a:t> </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effectLst/>
                          <a:latin typeface="Arial Narrow" panose="020B0606020202030204" pitchFamily="34" charset="0"/>
                        </a:rPr>
                        <a:t>SW-NoC</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effectLst/>
                          <a:latin typeface="Arial Narrow" panose="020B0606020202030204" pitchFamily="34" charset="0"/>
                        </a:rPr>
                        <a:t>59</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effectLst/>
                          <a:latin typeface="Arial Narrow" panose="020B0606020202030204" pitchFamily="34" charset="0"/>
                        </a:rPr>
                        <a:t>4.0</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Arial Narrow" panose="020B0606020202030204" pitchFamily="34" charset="0"/>
                        </a:rPr>
                        <a:t>45.1 (31.7 , 69.4)</a:t>
                      </a:r>
                      <a:endParaRPr lang="en-US"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76706862"/>
                  </a:ext>
                </a:extLst>
              </a:tr>
              <a:tr h="249233">
                <a:tc>
                  <a:txBody>
                    <a:bodyPr/>
                    <a:lstStyle/>
                    <a:p>
                      <a:pPr marL="0" marR="0" algn="r">
                        <a:lnSpc>
                          <a:spcPct val="107000"/>
                        </a:lnSpc>
                        <a:spcBef>
                          <a:spcPts val="0"/>
                        </a:spcBef>
                        <a:spcAft>
                          <a:spcPts val="0"/>
                        </a:spcAft>
                      </a:pPr>
                      <a:r>
                        <a:rPr lang="en-US" sz="1800">
                          <a:effectLst/>
                          <a:latin typeface="Arial Narrow" panose="020B0606020202030204" pitchFamily="34" charset="0"/>
                        </a:rPr>
                        <a:t> </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effectLst/>
                          <a:latin typeface="Arial Narrow" panose="020B0606020202030204" pitchFamily="34" charset="0"/>
                        </a:rPr>
                        <a:t>West</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effectLst/>
                          <a:latin typeface="Arial Narrow" panose="020B0606020202030204" pitchFamily="34" charset="0"/>
                        </a:rPr>
                        <a:t>14</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effectLst/>
                          <a:latin typeface="Arial Narrow" panose="020B0606020202030204" pitchFamily="34" charset="0"/>
                        </a:rPr>
                        <a:t>3.1</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Arial Narrow" panose="020B0606020202030204" pitchFamily="34" charset="0"/>
                        </a:rPr>
                        <a:t>17.5 (7.2 , 127.5)</a:t>
                      </a:r>
                      <a:endParaRPr lang="en-US"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00252760"/>
                  </a:ext>
                </a:extLst>
              </a:tr>
              <a:tr h="249233">
                <a:tc>
                  <a:txBody>
                    <a:bodyPr/>
                    <a:lstStyle/>
                    <a:p>
                      <a:pPr marL="0" marR="0" algn="r">
                        <a:lnSpc>
                          <a:spcPct val="107000"/>
                        </a:lnSpc>
                        <a:spcBef>
                          <a:spcPts val="0"/>
                        </a:spcBef>
                        <a:spcAft>
                          <a:spcPts val="0"/>
                        </a:spcAft>
                      </a:pPr>
                      <a:r>
                        <a:rPr lang="en-US" sz="1800">
                          <a:effectLst/>
                          <a:latin typeface="Arial Narrow" panose="020B0606020202030204" pitchFamily="34" charset="0"/>
                        </a:rPr>
                        <a:t> </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effectLst/>
                          <a:latin typeface="Arial Narrow" panose="020B0606020202030204" pitchFamily="34" charset="0"/>
                        </a:rPr>
                        <a:t>MT-TR-MirDEG</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effectLst/>
                          <a:latin typeface="Arial Narrow" panose="020B0606020202030204" pitchFamily="34" charset="0"/>
                        </a:rPr>
                        <a:t>22</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effectLst/>
                          <a:latin typeface="Arial Narrow" panose="020B0606020202030204" pitchFamily="34" charset="0"/>
                        </a:rPr>
                        <a:t>3.9</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Arial Narrow" panose="020B0606020202030204" pitchFamily="34" charset="0"/>
                        </a:rPr>
                        <a:t>21 (11.9 , 47.9)</a:t>
                      </a:r>
                      <a:endParaRPr lang="en-US"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71570688"/>
                  </a:ext>
                </a:extLst>
              </a:tr>
              <a:tr h="249233">
                <a:tc>
                  <a:txBody>
                    <a:bodyPr/>
                    <a:lstStyle/>
                    <a:p>
                      <a:pPr marL="0" marR="0" algn="r">
                        <a:lnSpc>
                          <a:spcPct val="107000"/>
                        </a:lnSpc>
                        <a:spcBef>
                          <a:spcPts val="0"/>
                        </a:spcBef>
                        <a:spcAft>
                          <a:spcPts val="0"/>
                        </a:spcAft>
                      </a:pPr>
                      <a:r>
                        <a:rPr lang="en-US" sz="1800">
                          <a:effectLst/>
                          <a:latin typeface="Arial Narrow" panose="020B0606020202030204" pitchFamily="34" charset="0"/>
                        </a:rPr>
                        <a:t> </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effectLst/>
                          <a:latin typeface="Arial Narrow" panose="020B0606020202030204" pitchFamily="34" charset="0"/>
                        </a:rPr>
                        <a:t>MirNW</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effectLst/>
                          <a:latin typeface="Arial Narrow" panose="020B0606020202030204" pitchFamily="34" charset="0"/>
                        </a:rPr>
                        <a:t>9</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effectLst/>
                          <a:latin typeface="Arial Narrow" panose="020B0606020202030204" pitchFamily="34" charset="0"/>
                        </a:rPr>
                        <a:t>3.2</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Arial Narrow" panose="020B0606020202030204" pitchFamily="34" charset="0"/>
                        </a:rPr>
                        <a:t>11.9 (3.1 , 21917.2)</a:t>
                      </a:r>
                      <a:endParaRPr lang="en-US"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5542307"/>
                  </a:ext>
                </a:extLst>
              </a:tr>
              <a:tr h="249233">
                <a:tc>
                  <a:txBody>
                    <a:bodyPr/>
                    <a:lstStyle/>
                    <a:p>
                      <a:pPr marL="0" marR="0" algn="r">
                        <a:lnSpc>
                          <a:spcPct val="107000"/>
                        </a:lnSpc>
                        <a:spcBef>
                          <a:spcPts val="0"/>
                        </a:spcBef>
                        <a:spcAft>
                          <a:spcPts val="0"/>
                        </a:spcAft>
                      </a:pPr>
                      <a:r>
                        <a:rPr lang="en-US" sz="1800">
                          <a:effectLst/>
                          <a:latin typeface="Arial Narrow" panose="020B0606020202030204" pitchFamily="34" charset="0"/>
                        </a:rPr>
                        <a:t> </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effectLst/>
                          <a:latin typeface="Arial Narrow" panose="020B0606020202030204" pitchFamily="34" charset="0"/>
                        </a:rPr>
                        <a:t>Pq-PC</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effectLst/>
                          <a:latin typeface="Arial Narrow" panose="020B0606020202030204" pitchFamily="34" charset="0"/>
                        </a:rPr>
                        <a:t>34</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effectLst/>
                          <a:latin typeface="Arial Narrow" panose="020B0606020202030204" pitchFamily="34" charset="0"/>
                        </a:rPr>
                        <a:t>3.9</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Arial Narrow" panose="020B0606020202030204" pitchFamily="34" charset="0"/>
                        </a:rPr>
                        <a:t>180.1 (54.6 , Infinite)</a:t>
                      </a:r>
                      <a:endParaRPr lang="en-US"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9769908"/>
                  </a:ext>
                </a:extLst>
              </a:tr>
              <a:tr h="249233">
                <a:tc>
                  <a:txBody>
                    <a:bodyPr/>
                    <a:lstStyle/>
                    <a:p>
                      <a:pPr marL="0" marR="0" algn="r">
                        <a:lnSpc>
                          <a:spcPct val="107000"/>
                        </a:lnSpc>
                        <a:spcBef>
                          <a:spcPts val="0"/>
                        </a:spcBef>
                        <a:spcAft>
                          <a:spcPts val="0"/>
                        </a:spcAft>
                      </a:pPr>
                      <a:r>
                        <a:rPr lang="en-US" sz="1800">
                          <a:effectLst/>
                          <a:latin typeface="Arial Narrow" panose="020B0606020202030204" pitchFamily="34" charset="0"/>
                        </a:rPr>
                        <a:t> </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effectLst/>
                          <a:latin typeface="Arial Narrow" panose="020B0606020202030204" pitchFamily="34" charset="0"/>
                        </a:rPr>
                        <a:t>CC-MirEM</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effectLst/>
                          <a:latin typeface="Arial Narrow" panose="020B0606020202030204" pitchFamily="34" charset="0"/>
                        </a:rPr>
                        <a:t>8</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effectLst/>
                          <a:latin typeface="Arial Narrow" panose="020B0606020202030204" pitchFamily="34" charset="0"/>
                        </a:rPr>
                        <a:t>2.8</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Arial Narrow" panose="020B0606020202030204" pitchFamily="34" charset="0"/>
                        </a:rPr>
                        <a:t>19.3 (3 , Infinite)</a:t>
                      </a:r>
                      <a:endParaRPr lang="en-US"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5365378"/>
                  </a:ext>
                </a:extLst>
              </a:tr>
            </a:tbl>
          </a:graphicData>
        </a:graphic>
      </p:graphicFrame>
      <p:sp>
        <p:nvSpPr>
          <p:cNvPr id="4" name="Rectangle 3">
            <a:extLst>
              <a:ext uri="{FF2B5EF4-FFF2-40B4-BE49-F238E27FC236}">
                <a16:creationId xmlns:a16="http://schemas.microsoft.com/office/drawing/2014/main" id="{0FA4E61B-8498-4431-ACDD-D4186175D846}"/>
              </a:ext>
            </a:extLst>
          </p:cNvPr>
          <p:cNvSpPr/>
          <p:nvPr/>
        </p:nvSpPr>
        <p:spPr>
          <a:xfrm>
            <a:off x="1616902" y="187285"/>
            <a:ext cx="8417689"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bg1"/>
                </a:solidFill>
              </a:rPr>
              <a:t>Effective Population Size</a:t>
            </a:r>
            <a:endParaRPr lang="en-US" sz="5400" b="1" cap="none" spc="0" dirty="0">
              <a:ln w="22225">
                <a:solidFill>
                  <a:schemeClr val="accent2"/>
                </a:solidFill>
                <a:prstDash val="solid"/>
              </a:ln>
              <a:solidFill>
                <a:schemeClr val="bg1"/>
              </a:solidFill>
              <a:effectLst/>
            </a:endParaRPr>
          </a:p>
        </p:txBody>
      </p:sp>
    </p:spTree>
    <p:extLst>
      <p:ext uri="{BB962C8B-B14F-4D97-AF65-F5344CB8AC3E}">
        <p14:creationId xmlns:p14="http://schemas.microsoft.com/office/powerpoint/2010/main" val="11547165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pPr algn="ctr"/>
            <a:r>
              <a:rPr lang="en-US" altLang="en-US" dirty="0"/>
              <a:t>Thank you – Phases I-III</a:t>
            </a:r>
          </a:p>
        </p:txBody>
      </p:sp>
      <p:sp>
        <p:nvSpPr>
          <p:cNvPr id="163843" name="Rectangle 3"/>
          <p:cNvSpPr>
            <a:spLocks noGrp="1" noChangeArrowheads="1"/>
          </p:cNvSpPr>
          <p:nvPr>
            <p:ph type="body" idx="1"/>
          </p:nvPr>
        </p:nvSpPr>
        <p:spPr/>
        <p:txBody>
          <a:bodyPr/>
          <a:lstStyle/>
          <a:p>
            <a:r>
              <a:rPr lang="en-US" sz="2000" dirty="0"/>
              <a:t>Tracking Team Members: Barry Martin, </a:t>
            </a:r>
            <a:r>
              <a:rPr lang="en-US" sz="2000" dirty="0" err="1"/>
              <a:t>Uli</a:t>
            </a:r>
            <a:r>
              <a:rPr lang="en-US" sz="2000" dirty="0"/>
              <a:t> Burgin, Carol Crafts, Anna </a:t>
            </a:r>
            <a:r>
              <a:rPr lang="en-US" sz="2000" dirty="0" err="1"/>
              <a:t>Gateley</a:t>
            </a:r>
            <a:r>
              <a:rPr lang="en-US" sz="2000" dirty="0"/>
              <a:t>-Stanton, Bill </a:t>
            </a:r>
            <a:r>
              <a:rPr lang="en-US" sz="2000" dirty="0" err="1"/>
              <a:t>Grabb</a:t>
            </a:r>
            <a:r>
              <a:rPr lang="en-US" sz="2000" dirty="0"/>
              <a:t>, Sarah Haas, Denise Harter, Juliet </a:t>
            </a:r>
            <a:r>
              <a:rPr lang="en-US" sz="2000" dirty="0" err="1"/>
              <a:t>Hendershott</a:t>
            </a:r>
            <a:r>
              <a:rPr lang="en-US" sz="2000" dirty="0"/>
              <a:t>, John Kiss, Fred Kramer, Karen Larsen-Gordon, Mac </a:t>
            </a:r>
            <a:r>
              <a:rPr lang="en-US" sz="2000" dirty="0" err="1"/>
              <a:t>MacNair</a:t>
            </a:r>
            <a:r>
              <a:rPr lang="en-US" sz="2000" dirty="0"/>
              <a:t>, Karen Merrill, </a:t>
            </a:r>
            <a:r>
              <a:rPr lang="en-US" sz="2000" dirty="0" err="1"/>
              <a:t>Lani</a:t>
            </a:r>
            <a:r>
              <a:rPr lang="en-US" sz="2000" dirty="0"/>
              <a:t> </a:t>
            </a:r>
            <a:r>
              <a:rPr lang="en-US" sz="2000" dirty="0" err="1"/>
              <a:t>Noreke</a:t>
            </a:r>
            <a:r>
              <a:rPr lang="en-US" sz="2000" dirty="0"/>
              <a:t>, Don Rowe, Frank Santana, Doug </a:t>
            </a:r>
            <a:r>
              <a:rPr lang="en-US" sz="2000" dirty="0" err="1"/>
              <a:t>Schanzenbach</a:t>
            </a:r>
            <a:r>
              <a:rPr lang="en-US" sz="2000" dirty="0"/>
              <a:t>, Gary </a:t>
            </a:r>
            <a:r>
              <a:rPr lang="en-US" sz="2000" dirty="0" err="1"/>
              <a:t>Seiser</a:t>
            </a:r>
            <a:r>
              <a:rPr lang="en-US" sz="2000" dirty="0"/>
              <a:t>, Shankar </a:t>
            </a:r>
            <a:r>
              <a:rPr lang="en-US" sz="2000" dirty="0" err="1"/>
              <a:t>Shivappa</a:t>
            </a:r>
            <a:r>
              <a:rPr lang="en-US" sz="2000" dirty="0"/>
              <a:t>, Phoenix Von Hendy, Bryan Webber, Bryan and Diane Woodson, Jerry Woodworth.</a:t>
            </a:r>
          </a:p>
          <a:p>
            <a:r>
              <a:rPr lang="en-US" sz="2000" dirty="0"/>
              <a:t>Grad students and land managers: Steven Thomas , Stephen Rice, Paul Maier, Rachel Snoops, Megan Jennings, Chuck Black (MCAS Miramar), Bill </a:t>
            </a:r>
            <a:r>
              <a:rPr lang="en-US" sz="2000" dirty="0" err="1"/>
              <a:t>Bretz</a:t>
            </a:r>
            <a:r>
              <a:rPr lang="en-US" sz="2000" dirty="0"/>
              <a:t>, John Martin (FWS), Tracie Nelson (DFG).</a:t>
            </a:r>
          </a:p>
          <a:p>
            <a:r>
              <a:rPr lang="en-US" sz="2000" dirty="0"/>
              <a:t>Land owners and managers: San Diego County Department of Parks and Recreation, CDFW, SD Watershed and Resource Protection, City of Poway.</a:t>
            </a:r>
          </a:p>
          <a:p>
            <a:r>
              <a:rPr lang="en-US" sz="2000" dirty="0"/>
              <a:t>Lab work –  Kathleen McNamara Schroeder, </a:t>
            </a:r>
            <a:r>
              <a:rPr lang="en-US" sz="2000" dirty="0" err="1"/>
              <a:t>Gi</a:t>
            </a:r>
            <a:r>
              <a:rPr lang="en-US" sz="2000" dirty="0"/>
              <a:t> </a:t>
            </a:r>
            <a:r>
              <a:rPr lang="en-US" sz="2000" dirty="0" err="1"/>
              <a:t>Hye</a:t>
            </a:r>
            <a:r>
              <a:rPr lang="en-US" sz="2000" dirty="0"/>
              <a:t> </a:t>
            </a:r>
            <a:r>
              <a:rPr lang="en-US" sz="2000" dirty="0" err="1"/>
              <a:t>Im</a:t>
            </a:r>
            <a:r>
              <a:rPr lang="en-US" sz="2000" dirty="0"/>
              <a:t>, </a:t>
            </a:r>
            <a:r>
              <a:rPr lang="en-US" sz="2000" dirty="0" err="1"/>
              <a:t>Paymaun</a:t>
            </a:r>
            <a:r>
              <a:rPr lang="en-US" sz="2000" dirty="0"/>
              <a:t> </a:t>
            </a:r>
            <a:r>
              <a:rPr lang="en-US" sz="2000" dirty="0" err="1"/>
              <a:t>Shakiba</a:t>
            </a:r>
            <a:r>
              <a:rPr lang="en-US" sz="2000" dirty="0"/>
              <a:t>, Jacques Calame, Justin </a:t>
            </a:r>
            <a:r>
              <a:rPr lang="en-US" sz="2000" dirty="0" err="1"/>
              <a:t>McKetney</a:t>
            </a:r>
            <a:r>
              <a:rPr lang="en-US" sz="2000" dirty="0"/>
              <a:t>, Stefania </a:t>
            </a:r>
            <a:r>
              <a:rPr lang="en-US" sz="2000" dirty="0" err="1"/>
              <a:t>Veneri</a:t>
            </a:r>
            <a:endParaRPr lang="en-US" sz="2000" dirty="0"/>
          </a:p>
          <a:p>
            <a:r>
              <a:rPr lang="en-US" sz="2000" dirty="0"/>
              <a:t>Funding – CDFW, SANDAG, SDMMP, USGS</a:t>
            </a:r>
          </a:p>
        </p:txBody>
      </p:sp>
    </p:spTree>
    <p:extLst>
      <p:ext uri="{BB962C8B-B14F-4D97-AF65-F5344CB8AC3E}">
        <p14:creationId xmlns:p14="http://schemas.microsoft.com/office/powerpoint/2010/main" val="16248370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pPr algn="ctr"/>
            <a:r>
              <a:rPr lang="en-US" altLang="en-US" dirty="0"/>
              <a:t>Thank you – Phase IV</a:t>
            </a:r>
          </a:p>
        </p:txBody>
      </p:sp>
      <p:sp>
        <p:nvSpPr>
          <p:cNvPr id="163843" name="Rectangle 3"/>
          <p:cNvSpPr>
            <a:spLocks noGrp="1" noChangeArrowheads="1"/>
          </p:cNvSpPr>
          <p:nvPr>
            <p:ph type="body" idx="1"/>
          </p:nvPr>
        </p:nvSpPr>
        <p:spPr/>
        <p:txBody>
          <a:bodyPr/>
          <a:lstStyle/>
          <a:p>
            <a:pPr marL="0" indent="0">
              <a:buNone/>
            </a:pPr>
            <a:r>
              <a:rPr lang="en-US" sz="1800" dirty="0"/>
              <a:t>We would like the thank the following people and the many volunteers who assisted them for their help with sample collection and/or property access —Markus </a:t>
            </a:r>
            <a:r>
              <a:rPr lang="en-US" sz="1800" dirty="0" err="1"/>
              <a:t>Spiegelberg</a:t>
            </a:r>
            <a:r>
              <a:rPr lang="en-US" sz="1800" dirty="0"/>
              <a:t>, Jake Garcia, Sarah Godfrey, Brooke Prentice-Dekker, Stephen Rink (Center for Natural Lands Management); Michael Tucker (Camp Pendleton); Charlie de la Rosa and Emily </a:t>
            </a:r>
            <a:r>
              <a:rPr lang="en-US" sz="1800" dirty="0" err="1"/>
              <a:t>Burson</a:t>
            </a:r>
            <a:r>
              <a:rPr lang="en-US" sz="1800" dirty="0"/>
              <a:t> (San Diego Zoo Safari Park); Leana </a:t>
            </a:r>
            <a:r>
              <a:rPr lang="en-US" sz="1800" dirty="0" err="1"/>
              <a:t>Bulay</a:t>
            </a:r>
            <a:r>
              <a:rPr lang="en-US" sz="1800" dirty="0"/>
              <a:t> and Jason Lopez (San Dieguito River Park); John Barone (City of San Diego); Hans Sin (California Department of Fish and Wildlife); Karla Standridge (Fallbrook Land Conservancy); James Bourdon and Pablo Bryant (Santa Margarita Ecological Reserve);  Zach Principe and Trish Smith (The Nature Conservancy); Winston Vickers (University of California South Coast Research and Extension Station); Kurt Broz (Pala Environmental Department); Hannah </a:t>
            </a:r>
            <a:r>
              <a:rPr lang="en-US" sz="1800" dirty="0" err="1"/>
              <a:t>Walchak</a:t>
            </a:r>
            <a:r>
              <a:rPr lang="en-US" sz="1800" dirty="0"/>
              <a:t> and Ann Van Leer (Escondido Creek Conservancy); Margaret Diss, Ashley Dulaney and Nick Sloan (San Diego County Department of Parks and Recreation); Sarah </a:t>
            </a:r>
            <a:r>
              <a:rPr lang="en-US" sz="1800" dirty="0" err="1"/>
              <a:t>Krejca</a:t>
            </a:r>
            <a:r>
              <a:rPr lang="en-US" sz="1800" dirty="0"/>
              <a:t> and Austin Parker (San Diego Habitat Conservancy); Laurie Carter (Friends of Hellhole Canyon); Evelyn and Mickey Vineberg, Diane and Bryan </a:t>
            </a:r>
            <a:r>
              <a:rPr lang="en-US" sz="1800" dirty="0" err="1"/>
              <a:t>Wold</a:t>
            </a:r>
            <a:r>
              <a:rPr lang="en-US" sz="1800" dirty="0"/>
              <a:t> (San Diego Tracking Team); Kim </a:t>
            </a:r>
            <a:r>
              <a:rPr lang="en-US" sz="1800" dirty="0" err="1"/>
              <a:t>Wehinger</a:t>
            </a:r>
            <a:r>
              <a:rPr lang="en-US" sz="1800" dirty="0"/>
              <a:t> (City of San Diego Public Utilities Department); Dan </a:t>
            </a:r>
            <a:r>
              <a:rPr lang="en-US" sz="1800" dirty="0" err="1"/>
              <a:t>Hippert</a:t>
            </a:r>
            <a:r>
              <a:rPr lang="en-US" sz="1800" dirty="0"/>
              <a:t> (City of Escondido, Lakes and Open Space); Jeff Anderson (Elfin Forest Recreational Reserve). We are grateful to Megan Jennings, Kristine Preston and Carlton Rochester for their insight and advice on collection locations.</a:t>
            </a:r>
          </a:p>
          <a:p>
            <a:endParaRPr lang="en-US" sz="2000" dirty="0"/>
          </a:p>
        </p:txBody>
      </p:sp>
    </p:spTree>
    <p:extLst>
      <p:ext uri="{BB962C8B-B14F-4D97-AF65-F5344CB8AC3E}">
        <p14:creationId xmlns:p14="http://schemas.microsoft.com/office/powerpoint/2010/main" val="23015578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5688" y="1377385"/>
            <a:ext cx="3174476" cy="4782877"/>
          </a:xfrm>
          <a:prstGeom prst="rect">
            <a:avLst/>
          </a:prstGeom>
          <a:ln w="57150">
            <a:solidFill>
              <a:schemeClr val="bg1"/>
            </a:solidFill>
          </a:ln>
        </p:spPr>
      </p:pic>
      <p:sp>
        <p:nvSpPr>
          <p:cNvPr id="6" name="TextBox 5"/>
          <p:cNvSpPr txBox="1"/>
          <p:nvPr/>
        </p:nvSpPr>
        <p:spPr>
          <a:xfrm>
            <a:off x="3324921" y="607944"/>
            <a:ext cx="5116010" cy="769441"/>
          </a:xfrm>
          <a:prstGeom prst="rect">
            <a:avLst/>
          </a:prstGeom>
          <a:noFill/>
        </p:spPr>
        <p:txBody>
          <a:bodyPr wrap="square" rtlCol="0">
            <a:spAutoFit/>
          </a:bodyPr>
          <a:lstStyle/>
          <a:p>
            <a:pPr algn="ctr"/>
            <a:r>
              <a:rPr lang="en-US" sz="4400" dirty="0">
                <a:solidFill>
                  <a:schemeClr val="bg1"/>
                </a:solidFill>
              </a:rPr>
              <a:t>Questions?</a:t>
            </a:r>
          </a:p>
        </p:txBody>
      </p:sp>
    </p:spTree>
    <p:extLst>
      <p:ext uri="{BB962C8B-B14F-4D97-AF65-F5344CB8AC3E}">
        <p14:creationId xmlns:p14="http://schemas.microsoft.com/office/powerpoint/2010/main" val="17729349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6F4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8913" y="-9547296"/>
            <a:ext cx="28932554" cy="19297792"/>
          </a:xfrm>
          <a:prstGeom prst="rect">
            <a:avLst/>
          </a:prstGeom>
        </p:spPr>
      </p:pic>
      <p:sp>
        <p:nvSpPr>
          <p:cNvPr id="5" name="Oval 4"/>
          <p:cNvSpPr/>
          <p:nvPr/>
        </p:nvSpPr>
        <p:spPr>
          <a:xfrm>
            <a:off x="2069918" y="3892380"/>
            <a:ext cx="846277" cy="2218513"/>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11585" y="4360148"/>
            <a:ext cx="2280356" cy="1384995"/>
          </a:xfrm>
          <a:prstGeom prst="rect">
            <a:avLst/>
          </a:prstGeom>
          <a:noFill/>
        </p:spPr>
        <p:txBody>
          <a:bodyPr wrap="square" rtlCol="0">
            <a:spAutoFit/>
          </a:bodyPr>
          <a:lstStyle/>
          <a:p>
            <a:pPr algn="ctr"/>
            <a:r>
              <a:rPr lang="en-US" sz="2800" b="1" i="1" dirty="0" err="1">
                <a:solidFill>
                  <a:srgbClr val="0070C0"/>
                </a:solidFill>
              </a:rPr>
              <a:t>Odocoileus</a:t>
            </a:r>
            <a:r>
              <a:rPr lang="en-US" sz="2800" b="1" i="1" dirty="0">
                <a:solidFill>
                  <a:srgbClr val="0070C0"/>
                </a:solidFill>
              </a:rPr>
              <a:t> </a:t>
            </a:r>
            <a:r>
              <a:rPr lang="en-US" sz="2800" b="1" i="1" dirty="0" err="1">
                <a:solidFill>
                  <a:srgbClr val="0070C0"/>
                </a:solidFill>
              </a:rPr>
              <a:t>hemionus</a:t>
            </a:r>
            <a:r>
              <a:rPr lang="en-US" sz="2800" b="1" i="1" dirty="0">
                <a:solidFill>
                  <a:srgbClr val="0070C0"/>
                </a:solidFill>
              </a:rPr>
              <a:t> </a:t>
            </a:r>
            <a:r>
              <a:rPr lang="en-US" sz="2800" b="1" i="1" dirty="0" err="1">
                <a:solidFill>
                  <a:srgbClr val="0070C0"/>
                </a:solidFill>
              </a:rPr>
              <a:t>fuliginatus</a:t>
            </a:r>
            <a:endParaRPr lang="en-US" sz="2800" b="1" i="1" dirty="0">
              <a:solidFill>
                <a:srgbClr val="0070C0"/>
              </a:solidFill>
            </a:endParaRPr>
          </a:p>
        </p:txBody>
      </p:sp>
    </p:spTree>
    <p:extLst>
      <p:ext uri="{BB962C8B-B14F-4D97-AF65-F5344CB8AC3E}">
        <p14:creationId xmlns:p14="http://schemas.microsoft.com/office/powerpoint/2010/main" val="2679820035"/>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6F4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839096" y="132388"/>
            <a:ext cx="10846686" cy="5805833"/>
          </a:xfrm>
          <a:prstGeom prst="rect">
            <a:avLst/>
          </a:prstGeom>
        </p:spPr>
      </p:pic>
      <p:sp>
        <p:nvSpPr>
          <p:cNvPr id="2" name="TextBox 1"/>
          <p:cNvSpPr txBox="1"/>
          <p:nvPr/>
        </p:nvSpPr>
        <p:spPr>
          <a:xfrm>
            <a:off x="9670275" y="5568889"/>
            <a:ext cx="1779461" cy="369332"/>
          </a:xfrm>
          <a:prstGeom prst="rect">
            <a:avLst/>
          </a:prstGeom>
          <a:noFill/>
        </p:spPr>
        <p:txBody>
          <a:bodyPr wrap="none" rtlCol="0">
            <a:spAutoFit/>
          </a:bodyPr>
          <a:lstStyle/>
          <a:p>
            <a:r>
              <a:rPr lang="en-US" dirty="0"/>
              <a:t>Pease et al. 2009</a:t>
            </a:r>
          </a:p>
        </p:txBody>
      </p:sp>
    </p:spTree>
    <p:extLst>
      <p:ext uri="{BB962C8B-B14F-4D97-AF65-F5344CB8AC3E}">
        <p14:creationId xmlns:p14="http://schemas.microsoft.com/office/powerpoint/2010/main" val="3180877193"/>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6F4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653" y="-1032775"/>
            <a:ext cx="13289654" cy="8876988"/>
          </a:xfrm>
          <a:prstGeom prst="rect">
            <a:avLst/>
          </a:prstGeom>
        </p:spPr>
      </p:pic>
      <p:sp>
        <p:nvSpPr>
          <p:cNvPr id="4" name="TextBox 3"/>
          <p:cNvSpPr txBox="1"/>
          <p:nvPr/>
        </p:nvSpPr>
        <p:spPr>
          <a:xfrm>
            <a:off x="0" y="261827"/>
            <a:ext cx="9047747" cy="2308324"/>
          </a:xfrm>
          <a:prstGeom prst="rect">
            <a:avLst/>
          </a:prstGeom>
          <a:noFill/>
        </p:spPr>
        <p:txBody>
          <a:bodyPr wrap="square" rtlCol="0">
            <a:spAutoFit/>
          </a:bodyPr>
          <a:lstStyle/>
          <a:p>
            <a:r>
              <a:rPr lang="en-US" sz="2400" b="1" i="1" dirty="0">
                <a:solidFill>
                  <a:srgbClr val="C00000"/>
                </a:solidFill>
                <a:effectLst>
                  <a:outerShdw blurRad="38100" dist="38100" dir="2700000" algn="tl">
                    <a:srgbClr val="000000">
                      <a:alpha val="43137"/>
                    </a:srgbClr>
                  </a:outerShdw>
                </a:effectLst>
              </a:rPr>
              <a:t>“Although not considered sensitive, this broadly distributed species has aesthetic and intrinsic values, and is the only large native herbivore in the plan area thereby making it an important species to protect. The criteria used to define core and linkage areas involves maintaining ecosystem function and processes, including large animal movement.”  </a:t>
            </a:r>
            <a:r>
              <a:rPr lang="en-US" b="1" i="1" dirty="0">
                <a:solidFill>
                  <a:srgbClr val="C00000"/>
                </a:solidFill>
                <a:effectLst>
                  <a:outerShdw blurRad="38100" dist="38100" dir="2700000" algn="tl">
                    <a:srgbClr val="000000">
                      <a:alpha val="43137"/>
                    </a:srgbClr>
                  </a:outerShdw>
                </a:effectLst>
              </a:rPr>
              <a:t>-MSCP</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570" y="2594938"/>
            <a:ext cx="3292266" cy="4263062"/>
          </a:xfrm>
          <a:prstGeom prst="rect">
            <a:avLst/>
          </a:prstGeom>
        </p:spPr>
      </p:pic>
    </p:spTree>
    <p:extLst>
      <p:ext uri="{BB962C8B-B14F-4D97-AF65-F5344CB8AC3E}">
        <p14:creationId xmlns:p14="http://schemas.microsoft.com/office/powerpoint/2010/main" val="2732587355"/>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6F4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217427" cy="9125228"/>
          </a:xfrm>
          <a:prstGeom prst="rect">
            <a:avLst/>
          </a:prstGeom>
          <a:blipFill dpi="0" rotWithShape="1">
            <a:blip r:embed="rId5">
              <a:alphaModFix amt="46000"/>
            </a:blip>
            <a:srcRect/>
            <a:tile tx="0" ty="0" sx="100000" sy="100000" flip="none" algn="tl"/>
          </a:blipFill>
        </p:spPr>
      </p:pic>
      <p:pic>
        <p:nvPicPr>
          <p:cNvPr id="3" name="Picture 2">
            <a:extLst>
              <a:ext uri="{FF2B5EF4-FFF2-40B4-BE49-F238E27FC236}">
                <a16:creationId xmlns:a16="http://schemas.microsoft.com/office/drawing/2014/main" id="{B1789CFA-AB62-4C77-BA3F-D91333BA26F0}"/>
              </a:ext>
            </a:extLst>
          </p:cNvPr>
          <p:cNvPicPr>
            <a:picLocks noChangeAspect="1"/>
          </p:cNvPicPr>
          <p:nvPr/>
        </p:nvPicPr>
        <p:blipFill>
          <a:blip r:embed="rId6"/>
          <a:stretch>
            <a:fillRect/>
          </a:stretch>
        </p:blipFill>
        <p:spPr>
          <a:xfrm>
            <a:off x="406400" y="319314"/>
            <a:ext cx="6502400" cy="4876800"/>
          </a:xfrm>
          <a:prstGeom prst="rect">
            <a:avLst/>
          </a:prstGeom>
        </p:spPr>
      </p:pic>
      <p:pic>
        <p:nvPicPr>
          <p:cNvPr id="5" name="Picture 4">
            <a:extLst>
              <a:ext uri="{FF2B5EF4-FFF2-40B4-BE49-F238E27FC236}">
                <a16:creationId xmlns:a16="http://schemas.microsoft.com/office/drawing/2014/main" id="{E5B65095-C8AC-4692-AB0F-4FAF1EA98A29}"/>
              </a:ext>
            </a:extLst>
          </p:cNvPr>
          <p:cNvPicPr>
            <a:picLocks noChangeAspect="1"/>
          </p:cNvPicPr>
          <p:nvPr/>
        </p:nvPicPr>
        <p:blipFill>
          <a:blip r:embed="rId7"/>
          <a:stretch>
            <a:fillRect/>
          </a:stretch>
        </p:blipFill>
        <p:spPr>
          <a:xfrm>
            <a:off x="914400" y="4797552"/>
            <a:ext cx="2743200" cy="2060448"/>
          </a:xfrm>
          <a:prstGeom prst="rect">
            <a:avLst/>
          </a:prstGeom>
        </p:spPr>
      </p:pic>
    </p:spTree>
    <p:extLst>
      <p:ext uri="{BB962C8B-B14F-4D97-AF65-F5344CB8AC3E}">
        <p14:creationId xmlns:p14="http://schemas.microsoft.com/office/powerpoint/2010/main" val="980608245"/>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6F41"/>
        </a:solidFill>
        <a:effectLst/>
      </p:bgPr>
    </p:bg>
    <p:spTree>
      <p:nvGrpSpPr>
        <p:cNvPr id="1" name=""/>
        <p:cNvGrpSpPr/>
        <p:nvPr/>
      </p:nvGrpSpPr>
      <p:grpSpPr>
        <a:xfrm>
          <a:off x="0" y="0"/>
          <a:ext cx="0" cy="0"/>
          <a:chOff x="0" y="0"/>
          <a:chExt cx="0" cy="0"/>
        </a:xfrm>
      </p:grpSpPr>
      <p:sp>
        <p:nvSpPr>
          <p:cNvPr id="3" name="TextBox 2"/>
          <p:cNvSpPr txBox="1"/>
          <p:nvPr/>
        </p:nvSpPr>
        <p:spPr>
          <a:xfrm>
            <a:off x="-757287" y="2001115"/>
            <a:ext cx="4876249" cy="1015663"/>
          </a:xfrm>
          <a:prstGeom prst="rect">
            <a:avLst/>
          </a:prstGeom>
          <a:noFill/>
        </p:spPr>
        <p:txBody>
          <a:bodyPr wrap="square" rtlCol="0">
            <a:spAutoFit/>
          </a:bodyPr>
          <a:lstStyle/>
          <a:p>
            <a:pPr algn="ctr"/>
            <a:r>
              <a:rPr lang="en-US" sz="2000" dirty="0"/>
              <a:t>1272</a:t>
            </a:r>
          </a:p>
          <a:p>
            <a:pPr algn="ctr"/>
            <a:r>
              <a:rPr lang="en-US" sz="2000" dirty="0"/>
              <a:t>Scat</a:t>
            </a:r>
          </a:p>
          <a:p>
            <a:pPr algn="ctr"/>
            <a:r>
              <a:rPr lang="en-US" sz="2000" dirty="0"/>
              <a:t> Piles</a:t>
            </a:r>
          </a:p>
        </p:txBody>
      </p:sp>
      <p:pic>
        <p:nvPicPr>
          <p:cNvPr id="27" name="Picture 26"/>
          <p:cNvPicPr>
            <a:picLocks noChangeAspect="1"/>
          </p:cNvPicPr>
          <p:nvPr/>
        </p:nvPicPr>
        <p:blipFill rotWithShape="1">
          <a:blip r:embed="rId4">
            <a:extLst>
              <a:ext uri="{28A0092B-C50C-407E-A947-70E740481C1C}">
                <a14:useLocalDpi xmlns:a14="http://schemas.microsoft.com/office/drawing/2010/main" val="0"/>
              </a:ext>
            </a:extLst>
          </a:blip>
          <a:srcRect l="37152" t="13051" r="25825" b="12361"/>
          <a:stretch/>
        </p:blipFill>
        <p:spPr>
          <a:xfrm>
            <a:off x="8981443" y="2023259"/>
            <a:ext cx="1853823" cy="2494703"/>
          </a:xfrm>
          <a:prstGeom prst="rect">
            <a:avLst/>
          </a:prstGeom>
          <a:effectLst>
            <a:glow rad="558800">
              <a:srgbClr val="FFFF00">
                <a:alpha val="40000"/>
              </a:srgbClr>
            </a:glow>
          </a:effectLst>
        </p:spPr>
      </p:pic>
      <p:sp>
        <p:nvSpPr>
          <p:cNvPr id="6" name="Down Arrow 5"/>
          <p:cNvSpPr/>
          <p:nvPr/>
        </p:nvSpPr>
        <p:spPr>
          <a:xfrm rot="16200000">
            <a:off x="4500463" y="166287"/>
            <a:ext cx="2277979" cy="5546060"/>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a:t>15 </a:t>
            </a:r>
            <a:r>
              <a:rPr lang="en-US" dirty="0" err="1"/>
              <a:t>microsat</a:t>
            </a:r>
            <a:r>
              <a:rPr lang="en-US" dirty="0"/>
              <a:t> loci</a:t>
            </a:r>
          </a:p>
          <a:p>
            <a:pPr algn="ctr"/>
            <a:r>
              <a:rPr lang="en-US" dirty="0"/>
              <a:t>+</a:t>
            </a:r>
          </a:p>
          <a:p>
            <a:pPr algn="ctr"/>
            <a:r>
              <a:rPr lang="en-US" dirty="0"/>
              <a:t>gender</a:t>
            </a:r>
          </a:p>
        </p:txBody>
      </p:sp>
      <p:sp>
        <p:nvSpPr>
          <p:cNvPr id="13" name="TextBox 12"/>
          <p:cNvSpPr txBox="1"/>
          <p:nvPr/>
        </p:nvSpPr>
        <p:spPr>
          <a:xfrm>
            <a:off x="8982320" y="505163"/>
            <a:ext cx="1771666" cy="1015663"/>
          </a:xfrm>
          <a:prstGeom prst="rect">
            <a:avLst/>
          </a:prstGeom>
          <a:noFill/>
        </p:spPr>
        <p:txBody>
          <a:bodyPr wrap="square" rtlCol="0">
            <a:spAutoFit/>
          </a:bodyPr>
          <a:lstStyle/>
          <a:p>
            <a:pPr algn="ctr"/>
            <a:r>
              <a:rPr lang="en-US" sz="2000" dirty="0"/>
              <a:t>~40% scat piles = DNA fingerprint</a:t>
            </a:r>
          </a:p>
        </p:txBody>
      </p:sp>
      <p:pic>
        <p:nvPicPr>
          <p:cNvPr id="10" name="Picture 9">
            <a:extLst>
              <a:ext uri="{FF2B5EF4-FFF2-40B4-BE49-F238E27FC236}">
                <a16:creationId xmlns:a16="http://schemas.microsoft.com/office/drawing/2014/main" id="{9A217CD7-2F3C-44B3-BFBA-83D362E9AB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595" y="460993"/>
            <a:ext cx="1950721" cy="1456999"/>
          </a:xfrm>
          <a:prstGeom prst="rect">
            <a:avLst/>
          </a:prstGeom>
          <a:blipFill dpi="0" rotWithShape="1">
            <a:blip r:embed="rId6">
              <a:alphaModFix amt="46000"/>
            </a:blip>
            <a:srcRect/>
            <a:tile tx="0" ty="0" sx="100000" sy="100000" flip="none" algn="tl"/>
          </a:blipFill>
        </p:spPr>
      </p:pic>
      <p:sp>
        <p:nvSpPr>
          <p:cNvPr id="12" name="TextBox 11">
            <a:extLst>
              <a:ext uri="{FF2B5EF4-FFF2-40B4-BE49-F238E27FC236}">
                <a16:creationId xmlns:a16="http://schemas.microsoft.com/office/drawing/2014/main" id="{B43BC13F-0FF5-4F76-A655-A2BDA206F564}"/>
              </a:ext>
            </a:extLst>
          </p:cNvPr>
          <p:cNvSpPr txBox="1"/>
          <p:nvPr/>
        </p:nvSpPr>
        <p:spPr>
          <a:xfrm>
            <a:off x="9074086" y="4973130"/>
            <a:ext cx="1771666" cy="1323439"/>
          </a:xfrm>
          <a:prstGeom prst="rect">
            <a:avLst/>
          </a:prstGeom>
          <a:noFill/>
        </p:spPr>
        <p:txBody>
          <a:bodyPr wrap="square" rtlCol="0">
            <a:spAutoFit/>
          </a:bodyPr>
          <a:lstStyle/>
          <a:p>
            <a:pPr algn="ctr"/>
            <a:r>
              <a:rPr lang="en-US" sz="2000" dirty="0"/>
              <a:t>~100% tissue samples = DNA fingerprint</a:t>
            </a:r>
          </a:p>
        </p:txBody>
      </p:sp>
      <p:sp>
        <p:nvSpPr>
          <p:cNvPr id="9" name="TextBox 8">
            <a:extLst>
              <a:ext uri="{FF2B5EF4-FFF2-40B4-BE49-F238E27FC236}">
                <a16:creationId xmlns:a16="http://schemas.microsoft.com/office/drawing/2014/main" id="{F54BCB50-48E5-47FC-8476-BFB06526D71A}"/>
              </a:ext>
            </a:extLst>
          </p:cNvPr>
          <p:cNvSpPr txBox="1"/>
          <p:nvPr/>
        </p:nvSpPr>
        <p:spPr>
          <a:xfrm>
            <a:off x="1130312" y="4943761"/>
            <a:ext cx="1265288" cy="1015663"/>
          </a:xfrm>
          <a:prstGeom prst="rect">
            <a:avLst/>
          </a:prstGeom>
          <a:noFill/>
        </p:spPr>
        <p:txBody>
          <a:bodyPr wrap="square" rtlCol="0">
            <a:spAutoFit/>
          </a:bodyPr>
          <a:lstStyle/>
          <a:p>
            <a:pPr algn="ctr"/>
            <a:r>
              <a:rPr lang="en-US" sz="2000" dirty="0"/>
              <a:t>69 Tissue Samples</a:t>
            </a:r>
          </a:p>
        </p:txBody>
      </p:sp>
      <p:pic>
        <p:nvPicPr>
          <p:cNvPr id="4" name="Picture 3">
            <a:extLst>
              <a:ext uri="{FF2B5EF4-FFF2-40B4-BE49-F238E27FC236}">
                <a16:creationId xmlns:a16="http://schemas.microsoft.com/office/drawing/2014/main" id="{89AB688D-4D3E-4876-8316-B1539011E058}"/>
              </a:ext>
            </a:extLst>
          </p:cNvPr>
          <p:cNvPicPr>
            <a:picLocks noChangeAspect="1"/>
          </p:cNvPicPr>
          <p:nvPr/>
        </p:nvPicPr>
        <p:blipFill>
          <a:blip r:embed="rId7"/>
          <a:stretch>
            <a:fillRect/>
          </a:stretch>
        </p:blipFill>
        <p:spPr>
          <a:xfrm>
            <a:off x="787596" y="3841223"/>
            <a:ext cx="1950720" cy="1097280"/>
          </a:xfrm>
          <a:prstGeom prst="rect">
            <a:avLst/>
          </a:prstGeom>
        </p:spPr>
      </p:pic>
      <p:sp>
        <p:nvSpPr>
          <p:cNvPr id="26" name="TextBox 25"/>
          <p:cNvSpPr txBox="1"/>
          <p:nvPr/>
        </p:nvSpPr>
        <p:spPr>
          <a:xfrm>
            <a:off x="9756719" y="2254947"/>
            <a:ext cx="740907" cy="707886"/>
          </a:xfrm>
          <a:prstGeom prst="rect">
            <a:avLst/>
          </a:prstGeom>
          <a:noFill/>
        </p:spPr>
        <p:txBody>
          <a:bodyPr wrap="none" rtlCol="0">
            <a:spAutoFit/>
          </a:bodyPr>
          <a:lstStyle/>
          <a:p>
            <a:pPr algn="ctr"/>
            <a:r>
              <a:rPr lang="en-US" sz="2000" dirty="0"/>
              <a:t>359</a:t>
            </a:r>
          </a:p>
          <a:p>
            <a:pPr algn="ctr"/>
            <a:r>
              <a:rPr lang="en-US" sz="2000" dirty="0"/>
              <a:t>Deer</a:t>
            </a:r>
          </a:p>
        </p:txBody>
      </p:sp>
    </p:spTree>
    <p:extLst>
      <p:ext uri="{BB962C8B-B14F-4D97-AF65-F5344CB8AC3E}">
        <p14:creationId xmlns:p14="http://schemas.microsoft.com/office/powerpoint/2010/main" val="56451454"/>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6F4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4C7259-91B5-4FBB-866F-3988FFF824E3}"/>
              </a:ext>
            </a:extLst>
          </p:cNvPr>
          <p:cNvPicPr/>
          <p:nvPr/>
        </p:nvPicPr>
        <p:blipFill>
          <a:blip r:embed="rId4" cstate="print">
            <a:extLst>
              <a:ext uri="{28A0092B-C50C-407E-A947-70E740481C1C}">
                <a14:useLocalDpi xmlns:a14="http://schemas.microsoft.com/office/drawing/2010/main" val="0"/>
              </a:ext>
            </a:extLst>
          </a:blip>
          <a:stretch>
            <a:fillRect/>
          </a:stretch>
        </p:blipFill>
        <p:spPr bwMode="auto">
          <a:xfrm>
            <a:off x="2380343" y="122172"/>
            <a:ext cx="7620000" cy="6692286"/>
          </a:xfrm>
          <a:prstGeom prst="rect">
            <a:avLst/>
          </a:prstGeom>
          <a:noFill/>
          <a:ln>
            <a:noFill/>
          </a:ln>
        </p:spPr>
      </p:pic>
    </p:spTree>
    <p:extLst>
      <p:ext uri="{BB962C8B-B14F-4D97-AF65-F5344CB8AC3E}">
        <p14:creationId xmlns:p14="http://schemas.microsoft.com/office/powerpoint/2010/main" val="3704433605"/>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4C7259-91B5-4FBB-866F-3988FFF824E3}"/>
              </a:ext>
            </a:extLst>
          </p:cNvPr>
          <p:cNvPicPr/>
          <p:nvPr/>
        </p:nvPicPr>
        <p:blipFill rotWithShape="1">
          <a:blip r:embed="rId3" cstate="print">
            <a:extLst>
              <a:ext uri="{28A0092B-C50C-407E-A947-70E740481C1C}">
                <a14:useLocalDpi xmlns:a14="http://schemas.microsoft.com/office/drawing/2010/main" val="0"/>
              </a:ext>
            </a:extLst>
          </a:blip>
          <a:srcRect r="31091" b="47087"/>
          <a:stretch/>
        </p:blipFill>
        <p:spPr bwMode="auto">
          <a:xfrm>
            <a:off x="1799303" y="389372"/>
            <a:ext cx="8465574" cy="5461460"/>
          </a:xfrm>
          <a:prstGeom prst="rect">
            <a:avLst/>
          </a:prstGeom>
          <a:noFill/>
          <a:ln>
            <a:noFill/>
          </a:ln>
        </p:spPr>
      </p:pic>
    </p:spTree>
    <p:extLst>
      <p:ext uri="{BB962C8B-B14F-4D97-AF65-F5344CB8AC3E}">
        <p14:creationId xmlns:p14="http://schemas.microsoft.com/office/powerpoint/2010/main" val="2103385863"/>
      </p:ext>
    </p:extLst>
  </p:cSld>
  <p:clrMapOvr>
    <a:masterClrMapping/>
  </p:clrMapOvr>
</p:sld>
</file>

<file path=ppt/theme/theme1.xml><?xml version="1.0" encoding="utf-8"?>
<a:theme xmlns:a="http://schemas.openxmlformats.org/drawingml/2006/main" name="Desktop">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skto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skto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skto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skto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skto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skto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skto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skto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sktop">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skto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skto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skto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skto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skto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skto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skto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skto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themeOverride>
</file>

<file path=ppt/theme/themeOverride2.xml><?xml version="1.0" encoding="utf-8"?>
<a:themeOverride xmlns:a="http://schemas.openxmlformats.org/drawingml/2006/main">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themeOverride>
</file>

<file path=ppt/theme/themeOverride3.xml><?xml version="1.0" encoding="utf-8"?>
<a:themeOverride xmlns:a="http://schemas.openxmlformats.org/drawingml/2006/main">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themeOverride>
</file>

<file path=ppt/theme/themeOverride4.xml><?xml version="1.0" encoding="utf-8"?>
<a:themeOverride xmlns:a="http://schemas.openxmlformats.org/drawingml/2006/main">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themeOverride>
</file>

<file path=ppt/theme/themeOverride5.xml><?xml version="1.0" encoding="utf-8"?>
<a:themeOverride xmlns:a="http://schemas.openxmlformats.org/drawingml/2006/main">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themeOverride>
</file>

<file path=ppt/theme/themeOverride6.xml><?xml version="1.0" encoding="utf-8"?>
<a:themeOverride xmlns:a="http://schemas.openxmlformats.org/drawingml/2006/main">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themeOverride>
</file>

<file path=ppt/theme/themeOverride7.xml><?xml version="1.0" encoding="utf-8"?>
<a:themeOverride xmlns:a="http://schemas.openxmlformats.org/drawingml/2006/main">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themeOverride>
</file>

<file path=docProps/app.xml><?xml version="1.0" encoding="utf-8"?>
<Properties xmlns="http://schemas.openxmlformats.org/officeDocument/2006/extended-properties" xmlns:vt="http://schemas.openxmlformats.org/officeDocument/2006/docPropsVTypes">
  <Template>TM03457444[[fn=Basis]]</Template>
  <TotalTime>6947</TotalTime>
  <Words>6309</Words>
  <Application>Microsoft Office PowerPoint</Application>
  <PresentationFormat>Widescreen</PresentationFormat>
  <Paragraphs>3345</Paragraphs>
  <Slides>26</Slides>
  <Notes>26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26</vt:i4>
      </vt:variant>
    </vt:vector>
  </HeadingPairs>
  <TitlesOfParts>
    <vt:vector size="33" baseType="lpstr">
      <vt:lpstr>Arial</vt:lpstr>
      <vt:lpstr>Arial Narrow</vt:lpstr>
      <vt:lpstr>Calibri</vt:lpstr>
      <vt:lpstr>Times New Roman</vt:lpstr>
      <vt:lpstr>Wingdings</vt:lpstr>
      <vt:lpstr>Desktop</vt:lpstr>
      <vt:lpstr>1_Desktop</vt:lpstr>
      <vt:lpstr>A (mostly) non-invasive genetics approach to monitoring connectivity  in the Southern Mule Deer of San Diego County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 Phases I-III</vt:lpstr>
      <vt:lpstr>Thank you – Phase IV</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Mitelberg, Anna</dc:creator>
  <cp:lastModifiedBy>Mitelberg, Anna</cp:lastModifiedBy>
  <cp:revision>263</cp:revision>
  <dcterms:created xsi:type="dcterms:W3CDTF">2017-05-29T16:37:37Z</dcterms:created>
  <dcterms:modified xsi:type="dcterms:W3CDTF">2019-07-26T22:07:39Z</dcterms:modified>
</cp:coreProperties>
</file>