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3" r:id="rId2"/>
    <p:sldId id="324" r:id="rId3"/>
    <p:sldId id="259" r:id="rId4"/>
    <p:sldId id="261" r:id="rId5"/>
    <p:sldId id="268" r:id="rId6"/>
    <p:sldId id="278" r:id="rId7"/>
    <p:sldId id="340" r:id="rId8"/>
    <p:sldId id="279" r:id="rId9"/>
    <p:sldId id="272" r:id="rId10"/>
    <p:sldId id="305" r:id="rId11"/>
    <p:sldId id="310" r:id="rId12"/>
    <p:sldId id="311" r:id="rId13"/>
    <p:sldId id="312" r:id="rId14"/>
    <p:sldId id="307" r:id="rId15"/>
    <p:sldId id="336" r:id="rId16"/>
    <p:sldId id="320" r:id="rId17"/>
    <p:sldId id="328" r:id="rId18"/>
    <p:sldId id="329" r:id="rId19"/>
    <p:sldId id="330" r:id="rId20"/>
    <p:sldId id="331" r:id="rId21"/>
    <p:sldId id="332" r:id="rId22"/>
    <p:sldId id="334" r:id="rId23"/>
    <p:sldId id="339" r:id="rId24"/>
    <p:sldId id="318" r:id="rId25"/>
    <p:sldId id="317" r:id="rId26"/>
    <p:sldId id="34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Herman" initials="JN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0" d="100"/>
          <a:sy n="90" d="100"/>
        </p:scale>
        <p:origin x="-1524" y="-3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11-03T11:49:18.087" idx="1">
    <p:pos x="7362" y="1044"/>
    <p:text>what about SAABs, where are the classes held, how do they sign up, is there a max capacity, how long do they last?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CC23A8-3663-446F-BE92-70C7BFC7EEF7}" type="datetimeFigureOut">
              <a:rPr lang="en-US" smtClean="0"/>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10DDD4-9236-4211-B1A3-EFD737911640}" type="slidenum">
              <a:rPr lang="en-US" smtClean="0"/>
              <a:t>‹#›</a:t>
            </a:fld>
            <a:endParaRPr lang="en-US"/>
          </a:p>
        </p:txBody>
      </p:sp>
    </p:spTree>
    <p:extLst>
      <p:ext uri="{BB962C8B-B14F-4D97-AF65-F5344CB8AC3E}">
        <p14:creationId xmlns:p14="http://schemas.microsoft.com/office/powerpoint/2010/main" val="3627927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0DDD4-9236-4211-B1A3-EFD737911640}" type="slidenum">
              <a:rPr lang="en-US" smtClean="0"/>
              <a:t>15</a:t>
            </a:fld>
            <a:endParaRPr lang="en-US"/>
          </a:p>
        </p:txBody>
      </p:sp>
    </p:spTree>
    <p:extLst>
      <p:ext uri="{BB962C8B-B14F-4D97-AF65-F5344CB8AC3E}">
        <p14:creationId xmlns:p14="http://schemas.microsoft.com/office/powerpoint/2010/main" val="117120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9627C7-BDC4-43D1-A87A-0CE82C5E308C}" type="slidenum">
              <a:rPr lang="en-US" smtClean="0"/>
              <a:t>19</a:t>
            </a:fld>
            <a:endParaRPr lang="en-US"/>
          </a:p>
        </p:txBody>
      </p:sp>
    </p:spTree>
    <p:extLst>
      <p:ext uri="{BB962C8B-B14F-4D97-AF65-F5344CB8AC3E}">
        <p14:creationId xmlns:p14="http://schemas.microsoft.com/office/powerpoint/2010/main" val="1109937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82A49-1238-4E29-BD5C-904A542BE9B4}" type="slidenum">
              <a:rPr lang="en-US"/>
              <a:pPr/>
              <a:t>21</a:t>
            </a:fld>
            <a:endParaRPr 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71DA3E-00F5-4A3D-9B11-B4AC3F3E0324}" type="datetimeFigureOut">
              <a:rPr lang="en-US" smtClean="0"/>
              <a:pPr/>
              <a:t>3/1/2016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5412A1-837E-4B06-A6CF-7B9616B56BE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1DA3E-00F5-4A3D-9B11-B4AC3F3E0324}" type="datetimeFigureOut">
              <a:rPr lang="en-US" smtClean="0"/>
              <a:pPr/>
              <a:t>3/1/2016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412A1-837E-4B06-A6CF-7B9616B56BE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wm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wmf"/><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wmf"/><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endleton.marines.mil/StaffAgencies/AssistantChiefofStaffG35/TrainingSupportDivision/TrainingDevices.aspx"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hyperlink" Target="file:///E:\PpsFiles\BoobyTrapSlide.ppt" TargetMode="External"/><Relationship Id="rId13" Type="http://schemas.openxmlformats.org/officeDocument/2006/relationships/image" Target="../media/image61.png"/><Relationship Id="rId3" Type="http://schemas.openxmlformats.org/officeDocument/2006/relationships/video" Target="file:///C:\Documents%20and%20Settings\Dell%20User\My%20Documents\Explotrain\X-02%20Video\RoadsideIED.wmv" TargetMode="External"/><Relationship Id="rId7" Type="http://schemas.openxmlformats.org/officeDocument/2006/relationships/notesSlide" Target="../notesSlides/notesSlide3.xml"/><Relationship Id="rId12" Type="http://schemas.openxmlformats.org/officeDocument/2006/relationships/image" Target="../media/image60.png"/><Relationship Id="rId2" Type="http://schemas.openxmlformats.org/officeDocument/2006/relationships/video" Target="file:///C:\Documents%20and%20Settings\Dell%20User\My%20Documents\Explotrain\X-02%20Video\Boobytrap.wmv" TargetMode="External"/><Relationship Id="rId16" Type="http://schemas.openxmlformats.org/officeDocument/2006/relationships/hyperlink" Target="file:///E:\PpsFiles\CheckpointSlide.ppt" TargetMode="External"/><Relationship Id="rId1" Type="http://schemas.openxmlformats.org/officeDocument/2006/relationships/video" Target="file:///C:\Documents%20and%20Settings\Dell%20User\My%20Documents\Explotrain\X-02%20Video\EOD.wmv" TargetMode="External"/><Relationship Id="rId6" Type="http://schemas.openxmlformats.org/officeDocument/2006/relationships/slideLayout" Target="../slideLayouts/slideLayout2.xml"/><Relationship Id="rId11" Type="http://schemas.openxmlformats.org/officeDocument/2006/relationships/image" Target="../media/image59.png"/><Relationship Id="rId5" Type="http://schemas.openxmlformats.org/officeDocument/2006/relationships/video" Target="file:///C:\Documents%20and%20Settings\Dell%20User\My%20Documents\Explotrain\X-02%20Video\Checkpoint.wmv" TargetMode="External"/><Relationship Id="rId15" Type="http://schemas.openxmlformats.org/officeDocument/2006/relationships/hyperlink" Target="file:///E:\PpsFiles\ARTslide.ppt" TargetMode="External"/><Relationship Id="rId10" Type="http://schemas.openxmlformats.org/officeDocument/2006/relationships/image" Target="../media/image58.png"/><Relationship Id="rId4" Type="http://schemas.openxmlformats.org/officeDocument/2006/relationships/video" Target="file:///C:\Documents%20and%20Settings\Dell%20User\My%20Documents\Explotrain\X-02%20Video\Artillery.wmv" TargetMode="External"/><Relationship Id="rId9" Type="http://schemas.openxmlformats.org/officeDocument/2006/relationships/hyperlink" Target="file:///E:\PpsFiles\IEDslide.ppt" TargetMode="External"/><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gif"/><Relationship Id="rId7" Type="http://schemas.openxmlformats.org/officeDocument/2006/relationships/image" Target="../media/image18.gif"/><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gif"/><Relationship Id="rId7" Type="http://schemas.openxmlformats.org/officeDocument/2006/relationships/image" Target="../media/image29.png"/><Relationship Id="rId2"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828800" y="457200"/>
            <a:ext cx="5305425" cy="1143000"/>
          </a:xfrm>
        </p:spPr>
        <p:txBody>
          <a:bodyPr>
            <a:normAutofit fontScale="90000"/>
          </a:bodyPr>
          <a:lstStyle/>
          <a:p>
            <a:pPr eaLnBrk="1" hangingPunct="1"/>
            <a:r>
              <a:rPr lang="en-US" smtClean="0"/>
              <a:t>Training Support Division</a:t>
            </a:r>
          </a:p>
        </p:txBody>
      </p:sp>
      <p:pic>
        <p:nvPicPr>
          <p:cNvPr id="5123" name="Picture 5" descr="TSD Log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67000" y="1524000"/>
            <a:ext cx="3657600" cy="2676293"/>
          </a:xfrm>
          <a:prstGeom prst="rect">
            <a:avLst/>
          </a:prstGeom>
          <a:noFill/>
          <a:ln w="9525">
            <a:noFill/>
            <a:miter lim="800000"/>
            <a:headEnd/>
            <a:tailEnd/>
          </a:ln>
        </p:spPr>
      </p:pic>
      <p:sp>
        <p:nvSpPr>
          <p:cNvPr id="4" name="Subtitle 2"/>
          <p:cNvSpPr txBox="1">
            <a:spLocks/>
          </p:cNvSpPr>
          <p:nvPr/>
        </p:nvSpPr>
        <p:spPr>
          <a:xfrm>
            <a:off x="990600" y="5105400"/>
            <a:ext cx="7162800" cy="1828800"/>
          </a:xfrm>
          <a:prstGeom prst="rect">
            <a:avLst/>
          </a:prstGeom>
        </p:spPr>
        <p:txBody>
          <a:bodyPr>
            <a:normAutofit fontScale="6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Building 2238</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Phone: 760-725-6139</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4800" b="0" i="0" u="none" strike="noStrike" kern="1200" cap="none" spc="0" normalizeH="0" baseline="0" noProof="0" dirty="0" smtClean="0">
                <a:ln>
                  <a:noFill/>
                </a:ln>
                <a:solidFill>
                  <a:schemeClr val="tx1"/>
                </a:solidFill>
                <a:effectLst/>
                <a:uLnTx/>
                <a:uFillTx/>
                <a:latin typeface="+mn-lt"/>
                <a:ea typeface="+mn-ea"/>
                <a:cs typeface="+mn-cs"/>
              </a:rPr>
              <a:t>mcb_campen_tsd_trg_dev@nmci.usmc.mil</a:t>
            </a: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4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IED Kit </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0"/>
            <a:ext cx="4622800" cy="34671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4806" y="1752600"/>
            <a:ext cx="4854594" cy="2947987"/>
          </a:xfrm>
          <a:prstGeom prst="rect">
            <a:avLst/>
          </a:prstGeom>
          <a:noFill/>
          <a:ln w="9525">
            <a:noFill/>
            <a:miter lim="800000"/>
            <a:headEnd/>
            <a:tailEnd/>
          </a:ln>
          <a:effectLst/>
        </p:spPr>
      </p:pic>
      <p:sp>
        <p:nvSpPr>
          <p:cNvPr id="3" name="TextBox 2"/>
          <p:cNvSpPr txBox="1"/>
          <p:nvPr/>
        </p:nvSpPr>
        <p:spPr>
          <a:xfrm>
            <a:off x="152400" y="6389132"/>
            <a:ext cx="2876878" cy="369332"/>
          </a:xfrm>
          <a:prstGeom prst="rect">
            <a:avLst/>
          </a:prstGeom>
          <a:noFill/>
        </p:spPr>
        <p:txBody>
          <a:bodyPr wrap="none" rtlCol="0">
            <a:spAutoFit/>
          </a:bodyPr>
          <a:lstStyle/>
          <a:p>
            <a:r>
              <a:rPr lang="en-US" dirty="0" smtClean="0"/>
              <a:t>** 3-5 of each kit is available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Cache</a:t>
            </a:r>
            <a:endParaRPr lang="en-US" dirty="0"/>
          </a:p>
        </p:txBody>
      </p:sp>
      <p:pic>
        <p:nvPicPr>
          <p:cNvPr id="563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295400"/>
            <a:ext cx="5943600" cy="2762250"/>
          </a:xfrm>
          <a:prstGeom prst="rect">
            <a:avLst/>
          </a:prstGeom>
          <a:noFill/>
          <a:ln w="9525">
            <a:noFill/>
            <a:miter lim="800000"/>
            <a:headEnd/>
            <a:tailEnd/>
          </a:ln>
          <a:effectLst/>
        </p:spPr>
      </p:pic>
      <p:pic>
        <p:nvPicPr>
          <p:cNvPr id="5632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1143000"/>
            <a:ext cx="3048000" cy="2286000"/>
          </a:xfrm>
          <a:prstGeom prst="rect">
            <a:avLst/>
          </a:prstGeom>
          <a:noFill/>
          <a:ln w="9525">
            <a:noFill/>
            <a:miter lim="800000"/>
            <a:headEnd/>
            <a:tailEnd/>
          </a:ln>
          <a:effec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0800000">
            <a:off x="457200" y="3810000"/>
            <a:ext cx="3048000" cy="2286000"/>
          </a:xfrm>
          <a:prstGeom prst="rect">
            <a:avLst/>
          </a:prstGeom>
          <a:noFill/>
          <a:ln w="9525">
            <a:noFill/>
            <a:miter lim="800000"/>
            <a:headEnd/>
            <a:tailEnd/>
          </a:ln>
          <a:effectLst/>
        </p:spPr>
      </p:pic>
      <p:pic>
        <p:nvPicPr>
          <p:cNvPr id="5632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56200" y="4114800"/>
            <a:ext cx="3302000" cy="2039471"/>
          </a:xfrm>
          <a:prstGeom prst="rect">
            <a:avLst/>
          </a:prstGeom>
          <a:noFill/>
          <a:ln w="9525">
            <a:noFill/>
            <a:miter lim="800000"/>
            <a:headEnd/>
            <a:tailEnd/>
          </a:ln>
          <a:effectLst/>
        </p:spPr>
      </p:pic>
      <p:sp>
        <p:nvSpPr>
          <p:cNvPr id="7" name="TextBox 6"/>
          <p:cNvSpPr txBox="1"/>
          <p:nvPr/>
        </p:nvSpPr>
        <p:spPr>
          <a:xfrm>
            <a:off x="152400" y="6389132"/>
            <a:ext cx="2876878" cy="369332"/>
          </a:xfrm>
          <a:prstGeom prst="rect">
            <a:avLst/>
          </a:prstGeom>
          <a:noFill/>
        </p:spPr>
        <p:txBody>
          <a:bodyPr wrap="none" rtlCol="0">
            <a:spAutoFit/>
          </a:bodyPr>
          <a:lstStyle/>
          <a:p>
            <a:r>
              <a:rPr lang="en-US" dirty="0" smtClean="0"/>
              <a:t>** 3-5 of each kit is available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Cache</a:t>
            </a:r>
            <a:endParaRPr lang="en-US" dirty="0"/>
          </a:p>
        </p:txBody>
      </p:sp>
      <p:pic>
        <p:nvPicPr>
          <p:cNvPr id="573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05400" y="1600200"/>
            <a:ext cx="4648200" cy="2160221"/>
          </a:xfrm>
          <a:prstGeom prst="rect">
            <a:avLst/>
          </a:prstGeom>
          <a:noFill/>
          <a:ln w="9525">
            <a:noFill/>
            <a:miter lim="800000"/>
            <a:headEnd/>
            <a:tailEnd/>
          </a:ln>
          <a:effectLst/>
        </p:spPr>
      </p:pic>
      <p:pic>
        <p:nvPicPr>
          <p:cNvPr id="5734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56200" y="3924300"/>
            <a:ext cx="2997200" cy="2247900"/>
          </a:xfrm>
          <a:prstGeom prst="rect">
            <a:avLst/>
          </a:prstGeom>
          <a:noFill/>
          <a:ln w="9525">
            <a:noFill/>
            <a:miter lim="800000"/>
            <a:headEnd/>
            <a:tailEnd/>
          </a:ln>
          <a:effectLst/>
        </p:spPr>
      </p:pic>
      <p:pic>
        <p:nvPicPr>
          <p:cNvPr id="5734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1000" y="1371600"/>
            <a:ext cx="2895600" cy="2133600"/>
          </a:xfrm>
          <a:prstGeom prst="rect">
            <a:avLst/>
          </a:prstGeom>
          <a:noFill/>
          <a:ln w="9525">
            <a:noFill/>
            <a:miter lim="800000"/>
            <a:headEnd/>
            <a:tailEnd/>
          </a:ln>
          <a:effectLst/>
        </p:spPr>
      </p:pic>
      <p:pic>
        <p:nvPicPr>
          <p:cNvPr id="57349" name="Picture 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0" y="3962400"/>
            <a:ext cx="2946400" cy="2209800"/>
          </a:xfrm>
          <a:prstGeom prst="rect">
            <a:avLst/>
          </a:prstGeom>
          <a:noFill/>
          <a:ln w="9525">
            <a:noFill/>
            <a:miter lim="800000"/>
            <a:headEnd/>
            <a:tailEnd/>
          </a:ln>
          <a:effectLst/>
        </p:spPr>
      </p:pic>
      <p:sp>
        <p:nvSpPr>
          <p:cNvPr id="7" name="TextBox 6"/>
          <p:cNvSpPr txBox="1"/>
          <p:nvPr/>
        </p:nvSpPr>
        <p:spPr>
          <a:xfrm>
            <a:off x="152400" y="6389132"/>
            <a:ext cx="2876878" cy="369332"/>
          </a:xfrm>
          <a:prstGeom prst="rect">
            <a:avLst/>
          </a:prstGeom>
          <a:noFill/>
        </p:spPr>
        <p:txBody>
          <a:bodyPr wrap="none" rtlCol="0">
            <a:spAutoFit/>
          </a:bodyPr>
          <a:lstStyle/>
          <a:p>
            <a:r>
              <a:rPr lang="en-US" dirty="0" smtClean="0"/>
              <a:t>** 3-5 of each kit is available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 Cache</a:t>
            </a:r>
            <a:endParaRPr lang="en-US" dirty="0"/>
          </a:p>
        </p:txBody>
      </p:sp>
      <p:pic>
        <p:nvPicPr>
          <p:cNvPr id="583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186" y="1600200"/>
            <a:ext cx="5562814" cy="1600200"/>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5400000">
            <a:off x="939800" y="3606800"/>
            <a:ext cx="2590800" cy="3454400"/>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600" y="1219200"/>
            <a:ext cx="3479800" cy="2552700"/>
          </a:xfrm>
          <a:prstGeom prst="rect">
            <a:avLst/>
          </a:prstGeom>
          <a:noFill/>
          <a:ln w="9525">
            <a:noFill/>
            <a:miter lim="800000"/>
            <a:headEnd/>
            <a:tailEnd/>
          </a:ln>
          <a:effectLst/>
        </p:spPr>
      </p:pic>
      <p:sp>
        <p:nvSpPr>
          <p:cNvPr id="7" name="TextBox 6"/>
          <p:cNvSpPr txBox="1"/>
          <p:nvPr/>
        </p:nvSpPr>
        <p:spPr>
          <a:xfrm>
            <a:off x="5867400" y="6389132"/>
            <a:ext cx="2876878" cy="369332"/>
          </a:xfrm>
          <a:prstGeom prst="rect">
            <a:avLst/>
          </a:prstGeom>
          <a:noFill/>
        </p:spPr>
        <p:txBody>
          <a:bodyPr wrap="none" rtlCol="0">
            <a:spAutoFit/>
          </a:bodyPr>
          <a:lstStyle/>
          <a:p>
            <a:r>
              <a:rPr lang="en-US" dirty="0" smtClean="0"/>
              <a:t>** 3-5 of each kit is available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Travel Kit</a:t>
            </a:r>
            <a:endParaRPr lang="en-US" dirty="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91435" y="1828800"/>
            <a:ext cx="4343165" cy="338613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0200"/>
            <a:ext cx="5486400" cy="4114800"/>
          </a:xfrm>
          <a:prstGeom prst="rect">
            <a:avLst/>
          </a:prstGeom>
          <a:noFill/>
          <a:ln w="9525">
            <a:noFill/>
            <a:miter lim="800000"/>
            <a:headEnd/>
            <a:tailEnd/>
          </a:ln>
          <a:effectLst/>
        </p:spPr>
      </p:pic>
      <p:sp>
        <p:nvSpPr>
          <p:cNvPr id="5" name="TextBox 4"/>
          <p:cNvSpPr txBox="1"/>
          <p:nvPr/>
        </p:nvSpPr>
        <p:spPr>
          <a:xfrm>
            <a:off x="152400" y="6389132"/>
            <a:ext cx="2876878" cy="369332"/>
          </a:xfrm>
          <a:prstGeom prst="rect">
            <a:avLst/>
          </a:prstGeom>
          <a:noFill/>
        </p:spPr>
        <p:txBody>
          <a:bodyPr wrap="none" rtlCol="0">
            <a:spAutoFit/>
          </a:bodyPr>
          <a:lstStyle/>
          <a:p>
            <a:r>
              <a:rPr lang="en-US" dirty="0" smtClean="0"/>
              <a:t>** 3-5 of each kit is available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dirty="0" smtClean="0"/>
              <a:t>I want to order</a:t>
            </a:r>
            <a:endParaRPr lang="en-US" dirty="0"/>
          </a:p>
        </p:txBody>
      </p:sp>
      <p:sp>
        <p:nvSpPr>
          <p:cNvPr id="3" name="Content Placeholder 2"/>
          <p:cNvSpPr>
            <a:spLocks noGrp="1"/>
          </p:cNvSpPr>
          <p:nvPr>
            <p:ph sz="half" idx="1"/>
          </p:nvPr>
        </p:nvSpPr>
        <p:spPr>
          <a:xfrm>
            <a:off x="3632201" y="1524000"/>
            <a:ext cx="838200" cy="1002268"/>
          </a:xfrm>
        </p:spPr>
        <p:txBody>
          <a:bodyPr>
            <a:normAutofit lnSpcReduction="10000"/>
          </a:bodyPr>
          <a:lstStyle/>
          <a:p>
            <a:pPr marL="0" indent="0">
              <a:buNone/>
            </a:pPr>
            <a:r>
              <a:rPr lang="en-US" sz="1800" dirty="0" smtClean="0">
                <a:solidFill>
                  <a:schemeClr val="accent2">
                    <a:lumMod val="75000"/>
                  </a:schemeClr>
                </a:solidFill>
              </a:rPr>
              <a:t>RPG</a:t>
            </a:r>
          </a:p>
          <a:p>
            <a:pPr marL="0" indent="0">
              <a:buNone/>
            </a:pPr>
            <a:r>
              <a:rPr lang="en-US" sz="1800" dirty="0" smtClean="0">
                <a:solidFill>
                  <a:schemeClr val="accent2">
                    <a:lumMod val="75000"/>
                  </a:schemeClr>
                </a:solidFill>
              </a:rPr>
              <a:t>MINES</a:t>
            </a:r>
          </a:p>
          <a:p>
            <a:pPr marL="0" indent="0">
              <a:buNone/>
            </a:pPr>
            <a:r>
              <a:rPr lang="en-US" sz="1800" dirty="0" smtClean="0">
                <a:solidFill>
                  <a:schemeClr val="accent2">
                    <a:lumMod val="75000"/>
                  </a:schemeClr>
                </a:solidFill>
              </a:rPr>
              <a:t>AK47</a:t>
            </a:r>
          </a:p>
        </p:txBody>
      </p:sp>
      <p:sp>
        <p:nvSpPr>
          <p:cNvPr id="4" name="Content Placeholder 3"/>
          <p:cNvSpPr>
            <a:spLocks noGrp="1"/>
          </p:cNvSpPr>
          <p:nvPr>
            <p:ph sz="half" idx="2"/>
          </p:nvPr>
        </p:nvSpPr>
        <p:spPr>
          <a:xfrm>
            <a:off x="4953000" y="1524000"/>
            <a:ext cx="2667000" cy="1447800"/>
          </a:xfrm>
        </p:spPr>
        <p:txBody>
          <a:bodyPr>
            <a:normAutofit lnSpcReduction="10000"/>
          </a:bodyPr>
          <a:lstStyle/>
          <a:p>
            <a:pPr marL="0" indent="0">
              <a:buNone/>
            </a:pPr>
            <a:r>
              <a:rPr lang="en-US" sz="1800" dirty="0" smtClean="0">
                <a:solidFill>
                  <a:schemeClr val="accent2">
                    <a:lumMod val="75000"/>
                  </a:schemeClr>
                </a:solidFill>
              </a:rPr>
              <a:t>SUCIDE VESTS</a:t>
            </a:r>
          </a:p>
          <a:p>
            <a:pPr marL="0" indent="0">
              <a:buNone/>
            </a:pPr>
            <a:r>
              <a:rPr lang="en-US" sz="1800" dirty="0">
                <a:solidFill>
                  <a:schemeClr val="accent2">
                    <a:lumMod val="75000"/>
                  </a:schemeClr>
                </a:solidFill>
              </a:rPr>
              <a:t>AFGHAN </a:t>
            </a:r>
            <a:r>
              <a:rPr lang="en-US" sz="1800" dirty="0" smtClean="0">
                <a:solidFill>
                  <a:schemeClr val="accent2">
                    <a:lumMod val="75000"/>
                  </a:schemeClr>
                </a:solidFill>
              </a:rPr>
              <a:t>CLOTHING</a:t>
            </a:r>
          </a:p>
          <a:p>
            <a:pPr marL="0" indent="0">
              <a:buNone/>
            </a:pPr>
            <a:r>
              <a:rPr lang="en-US" sz="1800" dirty="0" smtClean="0">
                <a:solidFill>
                  <a:schemeClr val="accent2">
                    <a:lumMod val="75000"/>
                  </a:schemeClr>
                </a:solidFill>
              </a:rPr>
              <a:t>Etc..</a:t>
            </a:r>
            <a:endParaRPr lang="en-US" sz="1800" dirty="0">
              <a:solidFill>
                <a:schemeClr val="accent2">
                  <a:lumMod val="75000"/>
                </a:schemeClr>
              </a:solidFill>
            </a:endParaRPr>
          </a:p>
          <a:p>
            <a:pPr marL="0" indent="0">
              <a:buNone/>
            </a:pPr>
            <a:endParaRPr lang="en-US" sz="1800" dirty="0" smtClean="0">
              <a:solidFill>
                <a:schemeClr val="accent2">
                  <a:lumMod val="75000"/>
                </a:schemeClr>
              </a:solidFill>
            </a:endParaRPr>
          </a:p>
        </p:txBody>
      </p:sp>
      <p:sp>
        <p:nvSpPr>
          <p:cNvPr id="13" name="Content Placeholder 2"/>
          <p:cNvSpPr txBox="1">
            <a:spLocks/>
          </p:cNvSpPr>
          <p:nvPr/>
        </p:nvSpPr>
        <p:spPr>
          <a:xfrm>
            <a:off x="2499412" y="1535668"/>
            <a:ext cx="838200" cy="10022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sz="1800" dirty="0" smtClean="0">
                <a:solidFill>
                  <a:schemeClr val="accent2">
                    <a:lumMod val="75000"/>
                  </a:schemeClr>
                </a:solidFill>
              </a:rPr>
              <a:t>M16</a:t>
            </a:r>
          </a:p>
          <a:p>
            <a:pPr marL="0" indent="0">
              <a:buFont typeface="Arial" pitchFamily="34" charset="0"/>
              <a:buNone/>
            </a:pPr>
            <a:r>
              <a:rPr lang="en-US" sz="1800" dirty="0" smtClean="0">
                <a:solidFill>
                  <a:schemeClr val="accent2">
                    <a:lumMod val="75000"/>
                  </a:schemeClr>
                </a:solidFill>
              </a:rPr>
              <a:t>M4</a:t>
            </a:r>
          </a:p>
          <a:p>
            <a:pPr marL="0" indent="0">
              <a:buFont typeface="Arial" pitchFamily="34" charset="0"/>
              <a:buNone/>
            </a:pPr>
            <a:r>
              <a:rPr lang="en-US" sz="1800" dirty="0" smtClean="0">
                <a:solidFill>
                  <a:schemeClr val="accent2">
                    <a:lumMod val="75000"/>
                  </a:schemeClr>
                </a:solidFill>
              </a:rPr>
              <a:t>AK47</a:t>
            </a:r>
          </a:p>
        </p:txBody>
      </p:sp>
      <p:sp>
        <p:nvSpPr>
          <p:cNvPr id="14" name="TextBox 13"/>
          <p:cNvSpPr txBox="1"/>
          <p:nvPr/>
        </p:nvSpPr>
        <p:spPr>
          <a:xfrm>
            <a:off x="304800" y="2590800"/>
            <a:ext cx="8686800" cy="3970318"/>
          </a:xfrm>
          <a:prstGeom prst="rect">
            <a:avLst/>
          </a:prstGeom>
          <a:noFill/>
        </p:spPr>
        <p:txBody>
          <a:bodyPr wrap="square" rtlCol="0">
            <a:spAutoFit/>
          </a:bodyPr>
          <a:lstStyle/>
          <a:p>
            <a:r>
              <a:rPr lang="en-US" dirty="0" smtClean="0"/>
              <a:t>1.  Go to: </a:t>
            </a:r>
            <a:r>
              <a:rPr lang="en-US" sz="1200" dirty="0">
                <a:solidFill>
                  <a:srgbClr val="0070C0"/>
                </a:solidFill>
                <a:hlinkClick r:id="rId3"/>
              </a:rPr>
              <a:t>http://</a:t>
            </a:r>
            <a:r>
              <a:rPr lang="en-US" sz="1200" dirty="0" smtClean="0">
                <a:solidFill>
                  <a:srgbClr val="0070C0"/>
                </a:solidFill>
                <a:hlinkClick r:id="rId3"/>
              </a:rPr>
              <a:t>www.pendleton.marines.mil/StaffAgencies/AssistantChiefofStaffG35/TrainingSupportDivision/TrainingDevices.aspx</a:t>
            </a:r>
            <a:endParaRPr lang="en-US" sz="1200" dirty="0" smtClean="0">
              <a:solidFill>
                <a:srgbClr val="0070C0"/>
              </a:solidFill>
            </a:endParaRPr>
          </a:p>
          <a:p>
            <a:r>
              <a:rPr lang="en-US" dirty="0" smtClean="0"/>
              <a:t>2.  Fill </a:t>
            </a:r>
            <a:r>
              <a:rPr lang="en-US" dirty="0"/>
              <a:t>out the </a:t>
            </a:r>
            <a:r>
              <a:rPr lang="en-US" dirty="0" smtClean="0"/>
              <a:t>replica/clothing  </a:t>
            </a:r>
            <a:r>
              <a:rPr lang="en-US" dirty="0"/>
              <a:t>form and email it </a:t>
            </a:r>
            <a:r>
              <a:rPr lang="en-US" dirty="0" smtClean="0"/>
              <a:t>to: </a:t>
            </a:r>
            <a:r>
              <a:rPr lang="en-US" sz="1200" dirty="0" smtClean="0">
                <a:solidFill>
                  <a:srgbClr val="0070C0"/>
                </a:solidFill>
              </a:rPr>
              <a:t>mcb_campen_tsd_trg_dev@nmci.usmc.mil</a:t>
            </a:r>
          </a:p>
          <a:p>
            <a:r>
              <a:rPr lang="en-US" dirty="0" smtClean="0"/>
              <a:t>3.  An approval email will be sent within 24 hours.</a:t>
            </a:r>
          </a:p>
          <a:p>
            <a:pPr marL="342900" indent="-342900">
              <a:buAutoNum type="arabicPeriod" startAt="3"/>
            </a:pPr>
            <a:endParaRPr lang="en-US" dirty="0"/>
          </a:p>
          <a:p>
            <a:endParaRPr lang="en-US" dirty="0" smtClean="0"/>
          </a:p>
          <a:p>
            <a:pPr algn="ctr"/>
            <a:r>
              <a:rPr lang="en-US" dirty="0" smtClean="0"/>
              <a:t>Or:</a:t>
            </a:r>
          </a:p>
          <a:p>
            <a:pPr algn="ctr"/>
            <a:endParaRPr lang="en-US" dirty="0" smtClean="0"/>
          </a:p>
          <a:p>
            <a:pPr algn="ctr"/>
            <a:endParaRPr lang="en-US" dirty="0"/>
          </a:p>
          <a:p>
            <a:pPr algn="ctr"/>
            <a:endParaRPr lang="en-US" dirty="0" smtClean="0"/>
          </a:p>
          <a:p>
            <a:pPr marL="285750" indent="-285750">
              <a:buFont typeface="Arial" panose="020B0604020202020204" pitchFamily="34" charset="0"/>
              <a:buChar char="•"/>
            </a:pPr>
            <a:r>
              <a:rPr lang="en-US" dirty="0" smtClean="0"/>
              <a:t>You can do a walk in at building 2238 Rm 126 and get the equipment if available.</a:t>
            </a:r>
          </a:p>
          <a:p>
            <a:pPr marL="285750" indent="-285750">
              <a:buFont typeface="Arial" panose="020B0604020202020204" pitchFamily="34" charset="0"/>
              <a:buChar char="•"/>
            </a:pPr>
            <a:r>
              <a:rPr lang="en-US" dirty="0" smtClean="0"/>
              <a:t>You can call us at 760-725-6139 and do a reservation over the phone. Call 760-725-4444 if no one is available at the primary number.</a:t>
            </a:r>
            <a:endParaRPr lang="en-US" dirty="0"/>
          </a:p>
          <a:p>
            <a:pPr marL="228600" indent="-228600">
              <a:buAutoNum type="arabicPeriod"/>
            </a:pPr>
            <a:endParaRPr lang="en-US" dirty="0"/>
          </a:p>
          <a:p>
            <a:r>
              <a:rPr lang="en-US" dirty="0" smtClean="0"/>
              <a:t> </a:t>
            </a:r>
            <a:endParaRPr lang="en-US" dirty="0"/>
          </a:p>
        </p:txBody>
      </p:sp>
      <p:pic>
        <p:nvPicPr>
          <p:cNvPr id="8"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3208224"/>
            <a:ext cx="1828800" cy="18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278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sz="8000" dirty="0" smtClean="0"/>
              <a:t>Target Systems</a:t>
            </a:r>
            <a:br>
              <a:rPr lang="en-US" sz="8000" dirty="0" smtClean="0"/>
            </a:br>
            <a:r>
              <a:rPr lang="en-US" sz="2700" dirty="0" smtClean="0"/>
              <a:t>Provided by ESP Contractors </a:t>
            </a:r>
            <a:br>
              <a:rPr lang="en-US" sz="2700" dirty="0" smtClean="0"/>
            </a:br>
            <a:r>
              <a:rPr lang="en-US" sz="2700" dirty="0" smtClean="0"/>
              <a:t>725-4805/760-385-5120</a:t>
            </a:r>
            <a:endParaRPr lang="en-US" sz="2700" dirty="0"/>
          </a:p>
        </p:txBody>
      </p:sp>
      <p:sp>
        <p:nvSpPr>
          <p:cNvPr id="3" name="Title 1"/>
          <p:cNvSpPr txBox="1">
            <a:spLocks/>
          </p:cNvSpPr>
          <p:nvPr/>
        </p:nvSpPr>
        <p:spPr>
          <a:xfrm>
            <a:off x="1828800" y="5257800"/>
            <a:ext cx="5638800" cy="7297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70C0"/>
                </a:solidFill>
              </a:rPr>
              <a:t>http://gtssw-espinc1.com</a:t>
            </a:r>
          </a:p>
        </p:txBody>
      </p:sp>
    </p:spTree>
    <p:extLst>
      <p:ext uri="{BB962C8B-B14F-4D97-AF65-F5344CB8AC3E}">
        <p14:creationId xmlns:p14="http://schemas.microsoft.com/office/powerpoint/2010/main" val="4235126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955721"/>
            <a:ext cx="4147457" cy="4466663"/>
          </a:xfrm>
          <a:prstGeom prst="rect">
            <a:avLst/>
          </a:prstGeom>
        </p:spPr>
      </p:pic>
      <p:sp>
        <p:nvSpPr>
          <p:cNvPr id="4" name="Rectangle 3"/>
          <p:cNvSpPr/>
          <p:nvPr/>
        </p:nvSpPr>
        <p:spPr>
          <a:xfrm rot="18170791">
            <a:off x="873302" y="2248376"/>
            <a:ext cx="864339" cy="307777"/>
          </a:xfrm>
          <a:prstGeom prst="rect">
            <a:avLst/>
          </a:prstGeom>
        </p:spPr>
        <p:txBody>
          <a:bodyPr wrap="none">
            <a:spAutoFit/>
          </a:bodyPr>
          <a:lstStyle/>
          <a:p>
            <a:r>
              <a:rPr lang="en-US" sz="1400" dirty="0" smtClean="0"/>
              <a:t>Backpack</a:t>
            </a:r>
            <a:endParaRPr lang="en-US" sz="1400" dirty="0"/>
          </a:p>
        </p:txBody>
      </p:sp>
      <p:sp>
        <p:nvSpPr>
          <p:cNvPr id="5" name="Rectangle 4"/>
          <p:cNvSpPr/>
          <p:nvPr/>
        </p:nvSpPr>
        <p:spPr>
          <a:xfrm rot="16767984">
            <a:off x="1158745" y="1963548"/>
            <a:ext cx="1859738" cy="307777"/>
          </a:xfrm>
          <a:prstGeom prst="rect">
            <a:avLst/>
          </a:prstGeom>
        </p:spPr>
        <p:txBody>
          <a:bodyPr wrap="square">
            <a:spAutoFit/>
          </a:bodyPr>
          <a:lstStyle/>
          <a:p>
            <a:r>
              <a:rPr lang="en-US" sz="1400" dirty="0" smtClean="0"/>
              <a:t>Laptop Computer</a:t>
            </a:r>
            <a:endParaRPr lang="en-US" sz="1400" dirty="0"/>
          </a:p>
        </p:txBody>
      </p:sp>
      <p:sp>
        <p:nvSpPr>
          <p:cNvPr id="6" name="Rectangle 5"/>
          <p:cNvSpPr/>
          <p:nvPr/>
        </p:nvSpPr>
        <p:spPr>
          <a:xfrm rot="17470522">
            <a:off x="2128311" y="2114989"/>
            <a:ext cx="917944" cy="307777"/>
          </a:xfrm>
          <a:prstGeom prst="rect">
            <a:avLst/>
          </a:prstGeom>
        </p:spPr>
        <p:txBody>
          <a:bodyPr wrap="none">
            <a:spAutoFit/>
          </a:bodyPr>
          <a:lstStyle/>
          <a:p>
            <a:r>
              <a:rPr lang="en-US" sz="1400" dirty="0" smtClean="0"/>
              <a:t>Sun Cover</a:t>
            </a:r>
            <a:endParaRPr lang="en-US" sz="1400" dirty="0"/>
          </a:p>
        </p:txBody>
      </p:sp>
      <p:sp>
        <p:nvSpPr>
          <p:cNvPr id="7" name="Rectangle 6"/>
          <p:cNvSpPr/>
          <p:nvPr/>
        </p:nvSpPr>
        <p:spPr>
          <a:xfrm rot="17902493">
            <a:off x="2739243" y="2253667"/>
            <a:ext cx="1545295" cy="307777"/>
          </a:xfrm>
          <a:prstGeom prst="rect">
            <a:avLst/>
          </a:prstGeom>
        </p:spPr>
        <p:txBody>
          <a:bodyPr wrap="none">
            <a:spAutoFit/>
          </a:bodyPr>
          <a:lstStyle/>
          <a:p>
            <a:r>
              <a:rPr lang="en-US" sz="1400" dirty="0" smtClean="0"/>
              <a:t>Computer Harness</a:t>
            </a:r>
            <a:endParaRPr lang="en-US" sz="1400" dirty="0"/>
          </a:p>
        </p:txBody>
      </p:sp>
      <p:sp>
        <p:nvSpPr>
          <p:cNvPr id="8" name="Rectangle 7"/>
          <p:cNvSpPr/>
          <p:nvPr/>
        </p:nvSpPr>
        <p:spPr>
          <a:xfrm rot="18155703">
            <a:off x="-206556" y="4934637"/>
            <a:ext cx="1683026" cy="523220"/>
          </a:xfrm>
          <a:prstGeom prst="rect">
            <a:avLst/>
          </a:prstGeom>
        </p:spPr>
        <p:txBody>
          <a:bodyPr wrap="square">
            <a:spAutoFit/>
          </a:bodyPr>
          <a:lstStyle/>
          <a:p>
            <a:r>
              <a:rPr lang="en-US" sz="1400" dirty="0" smtClean="0"/>
              <a:t>Main Power Adapter </a:t>
            </a:r>
          </a:p>
          <a:p>
            <a:r>
              <a:rPr lang="en-US" sz="1400" dirty="0" smtClean="0"/>
              <a:t>Computer</a:t>
            </a:r>
            <a:endParaRPr lang="en-US" sz="1400" dirty="0"/>
          </a:p>
        </p:txBody>
      </p:sp>
      <p:sp>
        <p:nvSpPr>
          <p:cNvPr id="9" name="Rectangle 8"/>
          <p:cNvSpPr/>
          <p:nvPr/>
        </p:nvSpPr>
        <p:spPr>
          <a:xfrm rot="17270372">
            <a:off x="373564" y="5278388"/>
            <a:ext cx="1190711" cy="307777"/>
          </a:xfrm>
          <a:prstGeom prst="rect">
            <a:avLst/>
          </a:prstGeom>
        </p:spPr>
        <p:txBody>
          <a:bodyPr wrap="none">
            <a:spAutoFit/>
          </a:bodyPr>
          <a:lstStyle/>
          <a:p>
            <a:r>
              <a:rPr lang="en-US" sz="1400" dirty="0" smtClean="0"/>
              <a:t>DVD/CD drive</a:t>
            </a:r>
            <a:endParaRPr lang="en-US" sz="1400" dirty="0"/>
          </a:p>
        </p:txBody>
      </p:sp>
      <p:sp>
        <p:nvSpPr>
          <p:cNvPr id="11" name="Rectangle 10"/>
          <p:cNvSpPr/>
          <p:nvPr/>
        </p:nvSpPr>
        <p:spPr>
          <a:xfrm rot="17011345">
            <a:off x="898405" y="5296825"/>
            <a:ext cx="135966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Battery Charger</a:t>
            </a:r>
          </a:p>
        </p:txBody>
      </p:sp>
      <p:sp>
        <p:nvSpPr>
          <p:cNvPr id="12" name="Rectangle 11"/>
          <p:cNvSpPr/>
          <p:nvPr/>
        </p:nvSpPr>
        <p:spPr>
          <a:xfrm rot="16200000">
            <a:off x="1591527" y="5369320"/>
            <a:ext cx="1159292"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Battery WBU</a:t>
            </a:r>
            <a:endParaRPr kumimoji="0" lang="en-US" sz="1400" b="1" i="0" u="none" strike="noStrike" kern="0" cap="none" spc="0" normalizeH="0" baseline="0" noProof="0" dirty="0">
              <a:ln>
                <a:noFill/>
              </a:ln>
              <a:solidFill>
                <a:prstClr val="black"/>
              </a:solidFill>
              <a:effectLst/>
              <a:uLnTx/>
              <a:uFillTx/>
            </a:endParaRPr>
          </a:p>
        </p:txBody>
      </p:sp>
      <p:sp>
        <p:nvSpPr>
          <p:cNvPr id="13" name="Rectangle 12"/>
          <p:cNvSpPr/>
          <p:nvPr/>
        </p:nvSpPr>
        <p:spPr>
          <a:xfrm rot="15758410">
            <a:off x="1740977" y="5090880"/>
            <a:ext cx="1781257"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Battery Charger WBU</a:t>
            </a:r>
            <a:endParaRPr kumimoji="0" lang="en-US" sz="1400" b="1" i="0" u="none" strike="noStrike" kern="0" cap="none" spc="0" normalizeH="0" baseline="0" noProof="0" dirty="0">
              <a:ln>
                <a:noFill/>
              </a:ln>
              <a:solidFill>
                <a:prstClr val="black"/>
              </a:solidFill>
              <a:effectLst/>
              <a:uLnTx/>
              <a:uFillTx/>
            </a:endParaRPr>
          </a:p>
        </p:txBody>
      </p:sp>
      <p:sp>
        <p:nvSpPr>
          <p:cNvPr id="14" name="Rectangle 13"/>
          <p:cNvSpPr/>
          <p:nvPr/>
        </p:nvSpPr>
        <p:spPr>
          <a:xfrm rot="15490836">
            <a:off x="2436772" y="5118910"/>
            <a:ext cx="152317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Battery Computer</a:t>
            </a:r>
            <a:endParaRPr kumimoji="0" lang="en-US" sz="1400" b="1" i="0" u="none" strike="noStrike" kern="0" cap="none" spc="0" normalizeH="0" baseline="0" noProof="0" dirty="0">
              <a:ln>
                <a:noFill/>
              </a:ln>
              <a:solidFill>
                <a:prstClr val="black"/>
              </a:solidFill>
              <a:effectLst/>
              <a:uLnTx/>
              <a:uFillTx/>
            </a:endParaRPr>
          </a:p>
        </p:txBody>
      </p:sp>
      <p:sp>
        <p:nvSpPr>
          <p:cNvPr id="15" name="Rectangle 14"/>
          <p:cNvSpPr/>
          <p:nvPr/>
        </p:nvSpPr>
        <p:spPr>
          <a:xfrm rot="15095116">
            <a:off x="2565119" y="4919353"/>
            <a:ext cx="2111475"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rPr>
              <a:t>Wireless Base Unit (WBU)</a:t>
            </a:r>
            <a:endParaRPr kumimoji="0" lang="en-US" sz="1400" b="1" i="0" u="none" strike="noStrike" kern="0" cap="none" spc="0" normalizeH="0" baseline="0" noProof="0" dirty="0">
              <a:ln>
                <a:noFill/>
              </a:ln>
              <a:solidFill>
                <a:prstClr val="black"/>
              </a:solidFill>
              <a:effectLst/>
              <a:uLnTx/>
              <a:uFillTx/>
            </a:endParaRPr>
          </a:p>
        </p:txBody>
      </p:sp>
      <p:sp>
        <p:nvSpPr>
          <p:cNvPr id="16" name="Rectangle 15"/>
          <p:cNvSpPr/>
          <p:nvPr/>
        </p:nvSpPr>
        <p:spPr>
          <a:xfrm>
            <a:off x="1314360" y="37638"/>
            <a:ext cx="5335757" cy="144655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smtClean="0">
                <a:ln>
                  <a:noFill/>
                </a:ln>
                <a:solidFill>
                  <a:prstClr val="black"/>
                </a:solidFill>
                <a:effectLst/>
                <a:uLnTx/>
                <a:uFillTx/>
              </a:rPr>
              <a:t>SAAB PIT</a:t>
            </a:r>
            <a:r>
              <a:rPr kumimoji="0" lang="en-US" sz="4400" b="1" i="0" u="none" strike="noStrike" kern="0" cap="none" spc="0" normalizeH="0" noProof="0" dirty="0" smtClean="0">
                <a:ln>
                  <a:noFill/>
                </a:ln>
                <a:solidFill>
                  <a:prstClr val="black"/>
                </a:solidFill>
                <a:effectLst/>
                <a:uLnTx/>
                <a:uFillTx/>
              </a:rPr>
              <a:t> AND </a:t>
            </a:r>
            <a:r>
              <a:rPr kumimoji="0" lang="en-US" sz="4400" b="1" i="0" u="none" strike="noStrike" kern="0" cap="none" spc="0" normalizeH="0" baseline="0" noProof="0" dirty="0" smtClean="0">
                <a:ln>
                  <a:noFill/>
                </a:ln>
                <a:solidFill>
                  <a:prstClr val="black"/>
                </a:solidFill>
                <a:effectLst/>
                <a:uLnTx/>
                <a:uFillTx/>
              </a:rPr>
              <a:t>HAND HELD CONTROLLER</a:t>
            </a:r>
          </a:p>
        </p:txBody>
      </p:sp>
      <p:sp>
        <p:nvSpPr>
          <p:cNvPr id="17" name="Rectangle 16"/>
          <p:cNvSpPr/>
          <p:nvPr/>
        </p:nvSpPr>
        <p:spPr>
          <a:xfrm>
            <a:off x="4367804" y="1581947"/>
            <a:ext cx="4564625" cy="5299912"/>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prstClr val="black"/>
                </a:solidFill>
                <a:effectLst/>
                <a:uLnTx/>
                <a:uFillTx/>
              </a:rPr>
              <a:t>The GRC5 program offers full drag-and-drop support for range and scenario design. Items such as targets, pyrotechnics, movers and maps can easily be added to the range configuration. The range is graphically presented on screen and targets are shown with current status in real time. GRC5 is a user-friendly tool to assist the instructor in planning an exercise.</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prstClr val="black"/>
                </a:solidFill>
                <a:effectLst/>
                <a:uLnTx/>
                <a:uFillTx/>
              </a:rPr>
              <a:t>There are no program limitations to the number of targets, tasks or commands that a range or a scenario can handle. To run a pre-programmed scenario the operator use simple play/pause/stop buttons. Training data is collected and stored during the execution of an exercise. Applicable score sheets (individual, firing order, etc.) can be produced and printed.</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0" i="0" u="none" strike="noStrike" kern="0" cap="none" spc="0" normalizeH="0" baseline="0" noProof="0" dirty="0" smtClean="0">
                <a:ln>
                  <a:noFill/>
                </a:ln>
                <a:solidFill>
                  <a:prstClr val="black"/>
                </a:solidFill>
                <a:effectLst/>
                <a:uLnTx/>
                <a:uFillTx/>
              </a:rPr>
              <a:t>The GRC5 program contains the following tabs: Scenario Player, Scenario Designer, Range Maker and AAR Playback:</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0" cap="none" spc="0" normalizeH="0" baseline="0" noProof="0" dirty="0" smtClean="0">
                <a:ln>
                  <a:noFill/>
                </a:ln>
                <a:solidFill>
                  <a:prstClr val="black"/>
                </a:solidFill>
                <a:effectLst/>
                <a:uLnTx/>
                <a:uFillTx/>
              </a:rPr>
              <a:t>•Scenario Player </a:t>
            </a:r>
            <a:r>
              <a:rPr kumimoji="0" lang="en-US" sz="1200" b="0" i="0" u="none" strike="noStrike" kern="0" cap="none" spc="0" normalizeH="0" baseline="0" noProof="0" dirty="0" smtClean="0">
                <a:ln>
                  <a:noFill/>
                </a:ln>
                <a:solidFill>
                  <a:prstClr val="black"/>
                </a:solidFill>
                <a:effectLst/>
                <a:uLnTx/>
                <a:uFillTx/>
              </a:rPr>
              <a:t>is used for running pre-programmed scenarios or to manually control the target equipment. The scenario player view also has the tools for viewing or printing results.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0" cap="none" spc="0" normalizeH="0" baseline="0" noProof="0" dirty="0" smtClean="0">
                <a:ln>
                  <a:noFill/>
                </a:ln>
                <a:solidFill>
                  <a:prstClr val="black"/>
                </a:solidFill>
                <a:effectLst/>
                <a:uLnTx/>
                <a:uFillTx/>
              </a:rPr>
              <a:t>•Scenario Designer </a:t>
            </a:r>
            <a:r>
              <a:rPr kumimoji="0" lang="en-US" sz="1200" b="0" i="0" u="none" strike="noStrike" kern="0" cap="none" spc="0" normalizeH="0" baseline="0" noProof="0" dirty="0" smtClean="0">
                <a:ln>
                  <a:noFill/>
                </a:ln>
                <a:solidFill>
                  <a:prstClr val="black"/>
                </a:solidFill>
                <a:effectLst/>
                <a:uLnTx/>
                <a:uFillTx/>
              </a:rPr>
              <a:t>is used for creating or editing scenarios, here by assisting the operator in handling complex or repeated command structures.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0" cap="none" spc="0" normalizeH="0" baseline="0" noProof="0" dirty="0" smtClean="0">
                <a:ln>
                  <a:noFill/>
                </a:ln>
                <a:solidFill>
                  <a:prstClr val="black"/>
                </a:solidFill>
                <a:effectLst/>
                <a:uLnTx/>
                <a:uFillTx/>
              </a:rPr>
              <a:t>•Range Maker </a:t>
            </a:r>
            <a:r>
              <a:rPr kumimoji="0" lang="en-US" sz="1200" b="0" i="0" u="none" strike="noStrike" kern="0" cap="none" spc="0" normalizeH="0" baseline="0" noProof="0" dirty="0" smtClean="0">
                <a:ln>
                  <a:noFill/>
                </a:ln>
                <a:solidFill>
                  <a:prstClr val="black"/>
                </a:solidFill>
                <a:effectLst/>
                <a:uLnTx/>
                <a:uFillTx/>
              </a:rPr>
              <a:t>is used for creating or editing a range. With simple Windows type tools, targets are placed on a chosen background. In Range Maker, targets can easily be joined into blocks for simultaneous actions.</a:t>
            </a:r>
          </a:p>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r>
              <a:rPr kumimoji="0" lang="en-US" sz="1200" b="1" i="0" u="none" strike="noStrike" kern="0" cap="none" spc="0" normalizeH="0" baseline="0" noProof="0" dirty="0" smtClean="0">
                <a:ln>
                  <a:noFill/>
                </a:ln>
                <a:solidFill>
                  <a:prstClr val="black"/>
                </a:solidFill>
                <a:effectLst/>
                <a:uLnTx/>
                <a:uFillTx/>
              </a:rPr>
              <a:t>•AAR Playback </a:t>
            </a:r>
            <a:r>
              <a:rPr kumimoji="0" lang="en-US" sz="1200" b="0" i="0" u="none" strike="noStrike" kern="0" cap="none" spc="0" normalizeH="0" baseline="0" noProof="0" dirty="0" smtClean="0">
                <a:ln>
                  <a:noFill/>
                </a:ln>
                <a:solidFill>
                  <a:prstClr val="black"/>
                </a:solidFill>
                <a:effectLst/>
                <a:uLnTx/>
                <a:uFillTx/>
              </a:rPr>
              <a:t>is used to review results from a previously recorded scenario. The playback reflects all events that occurred during the scenario in real time</a:t>
            </a:r>
            <a:r>
              <a:rPr kumimoji="0" lang="en-US" sz="1200" b="1" i="0" u="none" strike="noStrike" kern="0" cap="none" spc="0" normalizeH="0" baseline="0" noProof="0" dirty="0" smtClean="0">
                <a:ln>
                  <a:noFill/>
                </a:ln>
                <a:solidFill>
                  <a:prstClr val="black"/>
                </a:solidFill>
                <a:effectLst/>
                <a:uLnTx/>
                <a:uFillTx/>
              </a:rPr>
              <a:t>. Not Applicable for HHC.</a:t>
            </a:r>
            <a:endParaRPr kumimoji="0" lang="en-US" sz="12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7261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74" y="946637"/>
            <a:ext cx="6511412" cy="6463308"/>
          </a:xfrm>
          <a:prstGeom prst="rect">
            <a:avLst/>
          </a:prstGeom>
        </p:spPr>
        <p:txBody>
          <a:bodyPr wrap="square">
            <a:spAutoFit/>
          </a:bodyPr>
          <a:lstStyle/>
          <a:p>
            <a:r>
              <a:rPr lang="en-US" dirty="0"/>
              <a:t>Hit Sensing:       Single Shot and Burst Count Modes </a:t>
            </a:r>
          </a:p>
          <a:p>
            <a:r>
              <a:rPr lang="en-US" dirty="0"/>
              <a:t>Hit Detection:   Target Commands Expose, Conceal, </a:t>
            </a:r>
            <a:r>
              <a:rPr lang="en-US" dirty="0" smtClean="0"/>
              <a:t>Hit-Hold</a:t>
            </a:r>
            <a:r>
              <a:rPr lang="en-US" dirty="0"/>
              <a:t>, Hit-Fall, Hit-Bob, </a:t>
            </a:r>
            <a:r>
              <a:rPr lang="en-US" dirty="0" smtClean="0"/>
              <a:t>Hit-Stop</a:t>
            </a:r>
          </a:p>
          <a:p>
            <a:r>
              <a:rPr lang="en-US" dirty="0" smtClean="0"/>
              <a:t>Grouping</a:t>
            </a:r>
            <a:r>
              <a:rPr lang="en-US" dirty="0"/>
              <a:t>:          Timed groups scenarios</a:t>
            </a:r>
            <a:r>
              <a:rPr lang="en-US" dirty="0" smtClean="0"/>
              <a:t>.</a:t>
            </a:r>
          </a:p>
          <a:p>
            <a:r>
              <a:rPr lang="en-US" dirty="0" smtClean="0">
                <a:solidFill>
                  <a:srgbClr val="00B050"/>
                </a:solidFill>
              </a:rPr>
              <a:t>Accessories:      Can be tested by push of a button. It has a light which will provide muzzle flash simulation or illuminate the target during night shoots.</a:t>
            </a:r>
          </a:p>
          <a:p>
            <a:endParaRPr lang="en-US" dirty="0"/>
          </a:p>
          <a:p>
            <a:r>
              <a:rPr lang="en-US" dirty="0"/>
              <a:t>**Scenarios </a:t>
            </a:r>
            <a:r>
              <a:rPr lang="en-US" b="1" u="sng" dirty="0"/>
              <a:t>can</a:t>
            </a:r>
            <a:r>
              <a:rPr lang="en-US" dirty="0"/>
              <a:t> be saved</a:t>
            </a:r>
            <a:r>
              <a:rPr lang="en-US" dirty="0" smtClean="0"/>
              <a:t>. </a:t>
            </a:r>
            <a:r>
              <a:rPr lang="en-US" dirty="0" smtClean="0">
                <a:solidFill>
                  <a:srgbClr val="00B050"/>
                </a:solidFill>
              </a:rPr>
              <a:t>Can also be saved to thumb drive or on laptop in a folder.</a:t>
            </a:r>
            <a:endParaRPr lang="en-US" dirty="0">
              <a:solidFill>
                <a:srgbClr val="00B050"/>
              </a:solidFill>
            </a:endParaRPr>
          </a:p>
          <a:p>
            <a:pPr lvl="0"/>
            <a:endParaRPr lang="en-US" dirty="0" smtClean="0"/>
          </a:p>
          <a:p>
            <a:pPr lvl="0"/>
            <a:r>
              <a:rPr lang="en-US" dirty="0" smtClean="0"/>
              <a:t>Weight</a:t>
            </a:r>
            <a:r>
              <a:rPr lang="en-US" dirty="0"/>
              <a:t>: 46lbs w/out </a:t>
            </a:r>
            <a:r>
              <a:rPr lang="en-US" dirty="0" smtClean="0"/>
              <a:t>battery </a:t>
            </a:r>
            <a:r>
              <a:rPr lang="en-US" sz="1100" dirty="0" smtClean="0"/>
              <a:t>(</a:t>
            </a:r>
            <a:r>
              <a:rPr lang="en-US" sz="1100" dirty="0">
                <a:solidFill>
                  <a:prstClr val="black"/>
                </a:solidFill>
                <a:cs typeface="Angsana New" pitchFamily="18" charset="-34"/>
              </a:rPr>
              <a:t>A fully charged battery will last up to 10 hours of continue use</a:t>
            </a:r>
            <a:r>
              <a:rPr lang="en-US" sz="1100" dirty="0" smtClean="0">
                <a:solidFill>
                  <a:prstClr val="black"/>
                </a:solidFill>
                <a:cs typeface="Angsana New" pitchFamily="18" charset="-34"/>
              </a:rPr>
              <a:t>.)</a:t>
            </a:r>
            <a:endParaRPr lang="en-US" sz="1100" dirty="0"/>
          </a:p>
          <a:p>
            <a:pPr lvl="0"/>
            <a:r>
              <a:rPr lang="en-US" dirty="0"/>
              <a:t>Battery: 27lbs</a:t>
            </a:r>
          </a:p>
          <a:p>
            <a:pPr lvl="0"/>
            <a:endParaRPr lang="en-US" dirty="0"/>
          </a:p>
          <a:p>
            <a:r>
              <a:rPr lang="en-US" dirty="0" smtClean="0"/>
              <a:t>Stackable up to 3 high. </a:t>
            </a:r>
            <a:r>
              <a:rPr lang="en-US" dirty="0"/>
              <a:t>Requires </a:t>
            </a:r>
            <a:r>
              <a:rPr lang="en-US" dirty="0" smtClean="0"/>
              <a:t>a battery</a:t>
            </a:r>
            <a:r>
              <a:rPr lang="en-US" dirty="0"/>
              <a:t>, </a:t>
            </a:r>
            <a:r>
              <a:rPr lang="en-US" dirty="0" smtClean="0"/>
              <a:t>an </a:t>
            </a:r>
            <a:r>
              <a:rPr lang="en-US" dirty="0" err="1" smtClean="0"/>
              <a:t>ivan</a:t>
            </a:r>
            <a:r>
              <a:rPr lang="en-US" dirty="0"/>
              <a:t>, </a:t>
            </a:r>
            <a:r>
              <a:rPr lang="en-US" dirty="0" smtClean="0"/>
              <a:t>an antenna, a shield </a:t>
            </a:r>
            <a:r>
              <a:rPr lang="en-US" dirty="0"/>
              <a:t>and </a:t>
            </a:r>
            <a:r>
              <a:rPr lang="en-US" dirty="0" smtClean="0"/>
              <a:t>16-18 sandbags and laptop control.</a:t>
            </a:r>
            <a:endParaRPr lang="en-US" dirty="0"/>
          </a:p>
          <a:p>
            <a:pPr lvl="0"/>
            <a:endParaRPr lang="en-US" dirty="0"/>
          </a:p>
          <a:p>
            <a:pPr lvl="0"/>
            <a:r>
              <a:rPr lang="en-US" dirty="0"/>
              <a:t>How many fit in a :</a:t>
            </a:r>
          </a:p>
          <a:p>
            <a:pPr lvl="0"/>
            <a:endParaRPr lang="en-US" dirty="0"/>
          </a:p>
          <a:p>
            <a:pPr lvl="0"/>
            <a:r>
              <a:rPr lang="en-US" dirty="0"/>
              <a:t>HMMWV = </a:t>
            </a:r>
            <a:r>
              <a:rPr lang="en-US" dirty="0" smtClean="0"/>
              <a:t>15 </a:t>
            </a:r>
            <a:r>
              <a:rPr lang="en-US" dirty="0"/>
              <a:t>(with no seats) Trailer or another vehicle is needed for the other required items, not counting sandbags.</a:t>
            </a:r>
          </a:p>
          <a:p>
            <a:pPr lvl="0"/>
            <a:endParaRPr lang="en-US" dirty="0"/>
          </a:p>
          <a:p>
            <a:pPr lvl="0"/>
            <a:r>
              <a:rPr lang="en-US" dirty="0"/>
              <a:t>7 Ton    = </a:t>
            </a:r>
            <a:r>
              <a:rPr lang="en-US" dirty="0" smtClean="0"/>
              <a:t>15 </a:t>
            </a:r>
            <a:r>
              <a:rPr lang="en-US" dirty="0"/>
              <a:t>with all required items included in the same vehicle</a:t>
            </a:r>
          </a:p>
        </p:txBody>
      </p:sp>
      <p:sp>
        <p:nvSpPr>
          <p:cNvPr id="3" name="Rectangle 2"/>
          <p:cNvSpPr/>
          <p:nvPr/>
        </p:nvSpPr>
        <p:spPr>
          <a:xfrm>
            <a:off x="3456553" y="237879"/>
            <a:ext cx="2435282" cy="769441"/>
          </a:xfrm>
          <a:prstGeom prst="rect">
            <a:avLst/>
          </a:prstGeom>
        </p:spPr>
        <p:txBody>
          <a:bodyPr wrap="none">
            <a:spAutoFit/>
          </a:bodyPr>
          <a:lstStyle/>
          <a:p>
            <a:r>
              <a:rPr lang="en-US" sz="4400" b="1" kern="0" dirty="0">
                <a:solidFill>
                  <a:prstClr val="black"/>
                </a:solidFill>
              </a:rPr>
              <a:t>SAAB PIT </a:t>
            </a:r>
            <a:endParaRPr lang="en-US" sz="44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5334015" y="2437129"/>
            <a:ext cx="4783314" cy="2690614"/>
          </a:xfrm>
          <a:prstGeom prst="ellipse">
            <a:avLst/>
          </a:prstGeom>
          <a:ln>
            <a:noFill/>
          </a:ln>
          <a:effectLst>
            <a:softEdge rad="112500"/>
          </a:effectLst>
        </p:spPr>
      </p:pic>
    </p:spTree>
    <p:extLst>
      <p:ext uri="{BB962C8B-B14F-4D97-AF65-F5344CB8AC3E}">
        <p14:creationId xmlns:p14="http://schemas.microsoft.com/office/powerpoint/2010/main" val="23902456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6216" y="4196092"/>
            <a:ext cx="2604041" cy="2661909"/>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607" y="1"/>
            <a:ext cx="3060290" cy="4062971"/>
          </a:xfrm>
          <a:prstGeom prst="rect">
            <a:avLst/>
          </a:prstGeom>
        </p:spPr>
      </p:pic>
      <p:sp>
        <p:nvSpPr>
          <p:cNvPr id="5" name="TextBox 4"/>
          <p:cNvSpPr txBox="1"/>
          <p:nvPr/>
        </p:nvSpPr>
        <p:spPr>
          <a:xfrm>
            <a:off x="4075044" y="132523"/>
            <a:ext cx="3274871" cy="646331"/>
          </a:xfrm>
          <a:prstGeom prst="rect">
            <a:avLst/>
          </a:prstGeom>
          <a:noFill/>
        </p:spPr>
        <p:txBody>
          <a:bodyPr wrap="none" rtlCol="0">
            <a:spAutoFit/>
          </a:bodyPr>
          <a:lstStyle/>
          <a:p>
            <a:r>
              <a:rPr lang="en-US" sz="3600" dirty="0" smtClean="0"/>
              <a:t>LARUE TACTICAL</a:t>
            </a:r>
            <a:endParaRPr lang="en-US" sz="3600" dirty="0"/>
          </a:p>
        </p:txBody>
      </p:sp>
      <p:sp>
        <p:nvSpPr>
          <p:cNvPr id="7" name="TextBox 6"/>
          <p:cNvSpPr txBox="1"/>
          <p:nvPr/>
        </p:nvSpPr>
        <p:spPr>
          <a:xfrm>
            <a:off x="3583632" y="833656"/>
            <a:ext cx="5299111" cy="5632311"/>
          </a:xfrm>
          <a:prstGeom prst="rect">
            <a:avLst/>
          </a:prstGeom>
          <a:noFill/>
        </p:spPr>
        <p:txBody>
          <a:bodyPr wrap="square" rtlCol="0">
            <a:spAutoFit/>
          </a:bodyPr>
          <a:lstStyle/>
          <a:p>
            <a:r>
              <a:rPr lang="en-US" b="1" dirty="0" smtClean="0"/>
              <a:t>BATTERY POWERED</a:t>
            </a:r>
            <a:r>
              <a:rPr lang="en-US" dirty="0" smtClean="0"/>
              <a:t>. Automatically resets 1800 times between charges.</a:t>
            </a:r>
          </a:p>
          <a:p>
            <a:r>
              <a:rPr lang="en-US" dirty="0" smtClean="0"/>
              <a:t>Timed to reset in 9 seconds, then shuts off, saving power and leaving </a:t>
            </a:r>
            <a:endParaRPr lang="en-US" dirty="0"/>
          </a:p>
          <a:p>
            <a:r>
              <a:rPr lang="en-US" dirty="0"/>
              <a:t>i</a:t>
            </a:r>
            <a:r>
              <a:rPr lang="en-US" dirty="0" smtClean="0"/>
              <a:t>t ready. Battery is internal and weather proof. </a:t>
            </a:r>
          </a:p>
          <a:p>
            <a:endParaRPr lang="en-US" dirty="0"/>
          </a:p>
          <a:p>
            <a:r>
              <a:rPr lang="en-US" b="1" dirty="0" smtClean="0"/>
              <a:t>MAN PORTABLE. </a:t>
            </a:r>
            <a:r>
              <a:rPr lang="en-US" dirty="0" smtClean="0"/>
              <a:t>72 lbs. total weight. Totally self-contained, no assembly</a:t>
            </a:r>
          </a:p>
          <a:p>
            <a:r>
              <a:rPr lang="en-US" dirty="0" smtClean="0"/>
              <a:t>Required. No set-up, no hoses, no wires! Requires 3 sandbags over the battery/control box.</a:t>
            </a:r>
          </a:p>
          <a:p>
            <a:endParaRPr lang="en-US" dirty="0"/>
          </a:p>
          <a:p>
            <a:r>
              <a:rPr lang="en-US" b="1" dirty="0" smtClean="0"/>
              <a:t>BATTLE TOUGH. </a:t>
            </a:r>
            <a:r>
              <a:rPr lang="en-US" dirty="0" smtClean="0"/>
              <a:t>3/8” thick 500 </a:t>
            </a:r>
            <a:r>
              <a:rPr lang="en-US" dirty="0" err="1" smtClean="0"/>
              <a:t>Brinell</a:t>
            </a:r>
            <a:r>
              <a:rPr lang="en-US" dirty="0" smtClean="0"/>
              <a:t> target. Withstands .223s and .308s. </a:t>
            </a:r>
            <a:r>
              <a:rPr lang="en-US" dirty="0"/>
              <a:t>1" thick version for .50 </a:t>
            </a:r>
            <a:r>
              <a:rPr lang="en-US" dirty="0" err="1"/>
              <a:t>cal</a:t>
            </a:r>
            <a:r>
              <a:rPr lang="en-US" dirty="0"/>
              <a:t> </a:t>
            </a:r>
            <a:r>
              <a:rPr lang="en-US" dirty="0" smtClean="0"/>
              <a:t>ball with own shield.</a:t>
            </a:r>
            <a:endParaRPr lang="en-US" dirty="0"/>
          </a:p>
          <a:p>
            <a:endParaRPr lang="en-US" dirty="0" smtClean="0"/>
          </a:p>
          <a:p>
            <a:r>
              <a:rPr lang="en-US" b="1" dirty="0" smtClean="0"/>
              <a:t>REMOTE READY</a:t>
            </a:r>
            <a:r>
              <a:rPr lang="en-US" dirty="0" smtClean="0"/>
              <a:t>. Larue 5.56 are remote capable. Up to 5 sets of targets can be controlled by operator manually.</a:t>
            </a:r>
          </a:p>
          <a:p>
            <a:endParaRPr lang="en-US" dirty="0"/>
          </a:p>
          <a:p>
            <a:endParaRPr lang="en-US" dirty="0"/>
          </a:p>
        </p:txBody>
      </p:sp>
      <p:sp>
        <p:nvSpPr>
          <p:cNvPr id="4" name="Rectangle 3"/>
          <p:cNvSpPr/>
          <p:nvPr/>
        </p:nvSpPr>
        <p:spPr>
          <a:xfrm>
            <a:off x="184129" y="4578064"/>
            <a:ext cx="4572000" cy="1520416"/>
          </a:xfrm>
          <a:prstGeom prst="rect">
            <a:avLst/>
          </a:prstGeom>
        </p:spPr>
        <p:txBody>
          <a:bodyPr>
            <a:spAutoFit/>
          </a:bodyPr>
          <a:lstStyle/>
          <a:p>
            <a:pPr lvl="0">
              <a:spcBef>
                <a:spcPct val="20000"/>
              </a:spcBef>
            </a:pPr>
            <a:r>
              <a:rPr lang="en-US" sz="1600" dirty="0">
                <a:solidFill>
                  <a:prstClr val="black"/>
                </a:solidFill>
              </a:rPr>
              <a:t>Weight: </a:t>
            </a:r>
            <a:r>
              <a:rPr lang="en-US" sz="1600" dirty="0" smtClean="0">
                <a:solidFill>
                  <a:prstClr val="black"/>
                </a:solidFill>
              </a:rPr>
              <a:t>72lbs</a:t>
            </a:r>
            <a:endParaRPr lang="en-US" sz="1600" dirty="0">
              <a:solidFill>
                <a:prstClr val="black"/>
              </a:solidFill>
            </a:endParaRPr>
          </a:p>
          <a:p>
            <a:pPr lvl="0">
              <a:spcBef>
                <a:spcPct val="20000"/>
              </a:spcBef>
            </a:pPr>
            <a:endParaRPr lang="en-US" sz="1600" dirty="0">
              <a:solidFill>
                <a:prstClr val="black"/>
              </a:solidFill>
            </a:endParaRPr>
          </a:p>
          <a:p>
            <a:pPr lvl="0">
              <a:spcBef>
                <a:spcPct val="20000"/>
              </a:spcBef>
            </a:pPr>
            <a:r>
              <a:rPr lang="en-US" sz="1600" dirty="0">
                <a:solidFill>
                  <a:prstClr val="black"/>
                </a:solidFill>
              </a:rPr>
              <a:t>Stackable </a:t>
            </a:r>
            <a:r>
              <a:rPr lang="en-US" sz="1600" dirty="0" smtClean="0">
                <a:solidFill>
                  <a:prstClr val="black"/>
                </a:solidFill>
              </a:rPr>
              <a:t>during </a:t>
            </a:r>
            <a:r>
              <a:rPr lang="en-US" sz="1600" dirty="0">
                <a:solidFill>
                  <a:prstClr val="black"/>
                </a:solidFill>
              </a:rPr>
              <a:t>transportation</a:t>
            </a:r>
            <a:r>
              <a:rPr lang="en-US" sz="1600" dirty="0" smtClean="0">
                <a:solidFill>
                  <a:prstClr val="black"/>
                </a:solidFill>
              </a:rPr>
              <a:t>.</a:t>
            </a:r>
          </a:p>
          <a:p>
            <a:pPr marL="742950" lvl="1" indent="-285750">
              <a:spcBef>
                <a:spcPct val="20000"/>
              </a:spcBef>
              <a:buFont typeface="Arial" panose="020B0604020202020204" pitchFamily="34" charset="0"/>
              <a:buChar char="•"/>
            </a:pPr>
            <a:r>
              <a:rPr lang="en-US" sz="1600" dirty="0" smtClean="0">
                <a:solidFill>
                  <a:prstClr val="black"/>
                </a:solidFill>
              </a:rPr>
              <a:t>HMMV= 20-25 </a:t>
            </a:r>
            <a:r>
              <a:rPr lang="en-US" sz="1100" dirty="0" smtClean="0">
                <a:solidFill>
                  <a:prstClr val="black"/>
                </a:solidFill>
              </a:rPr>
              <a:t>(removed seats)</a:t>
            </a:r>
          </a:p>
          <a:p>
            <a:pPr marL="742950" lvl="1" indent="-285750">
              <a:spcBef>
                <a:spcPct val="20000"/>
              </a:spcBef>
              <a:buFont typeface="Arial" panose="020B0604020202020204" pitchFamily="34" charset="0"/>
              <a:buChar char="•"/>
            </a:pPr>
            <a:r>
              <a:rPr lang="en-US" sz="1600" dirty="0" smtClean="0">
                <a:solidFill>
                  <a:prstClr val="black"/>
                </a:solidFill>
              </a:rPr>
              <a:t>7 Ton  = up to ~40</a:t>
            </a:r>
            <a:endParaRPr lang="en-US" sz="1600" dirty="0">
              <a:solidFill>
                <a:prstClr val="black"/>
              </a:solidFill>
            </a:endParaRPr>
          </a:p>
        </p:txBody>
      </p:sp>
    </p:spTree>
    <p:extLst>
      <p:ext uri="{BB962C8B-B14F-4D97-AF65-F5344CB8AC3E}">
        <p14:creationId xmlns:p14="http://schemas.microsoft.com/office/powerpoint/2010/main" val="1596780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Box 2"/>
          <p:cNvSpPr txBox="1"/>
          <p:nvPr/>
        </p:nvSpPr>
        <p:spPr>
          <a:xfrm>
            <a:off x="50298" y="3429000"/>
            <a:ext cx="1790875" cy="523220"/>
          </a:xfrm>
          <a:prstGeom prst="rect">
            <a:avLst/>
          </a:prstGeom>
          <a:noFill/>
        </p:spPr>
        <p:txBody>
          <a:bodyPr wrap="none" rtlCol="0">
            <a:spAutoFit/>
          </a:bodyPr>
          <a:lstStyle/>
          <a:p>
            <a:r>
              <a:rPr lang="en-US" sz="2800" dirty="0" smtClean="0">
                <a:solidFill>
                  <a:schemeClr val="bg1"/>
                </a:solidFill>
              </a:rPr>
              <a:t>BLDG 2238</a:t>
            </a:r>
            <a:endParaRPr lang="en-US" sz="2800" dirty="0">
              <a:solidFill>
                <a:schemeClr val="bg1"/>
              </a:solidFill>
            </a:endParaRPr>
          </a:p>
        </p:txBody>
      </p:sp>
      <p:sp>
        <p:nvSpPr>
          <p:cNvPr id="4" name="Down Arrow 3"/>
          <p:cNvSpPr/>
          <p:nvPr/>
        </p:nvSpPr>
        <p:spPr>
          <a:xfrm>
            <a:off x="286602" y="4349141"/>
            <a:ext cx="435273" cy="16194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5" name="Title 4"/>
          <p:cNvSpPr>
            <a:spLocks noGrp="1"/>
          </p:cNvSpPr>
          <p:nvPr>
            <p:ph type="title"/>
          </p:nvPr>
        </p:nvSpPr>
        <p:spPr/>
        <p:txBody>
          <a:bodyPr/>
          <a:lstStyle/>
          <a:p>
            <a:pPr algn="ctr"/>
            <a:r>
              <a:rPr lang="en-US" b="1" dirty="0" smtClean="0">
                <a:solidFill>
                  <a:schemeClr val="bg1"/>
                </a:solidFill>
              </a:rPr>
              <a:t>Warehouse Location</a:t>
            </a:r>
            <a:endParaRPr lang="en-US" b="1" dirty="0">
              <a:solidFill>
                <a:schemeClr val="bg1"/>
              </a:solidFill>
            </a:endParaRPr>
          </a:p>
        </p:txBody>
      </p:sp>
    </p:spTree>
    <p:extLst>
      <p:ext uri="{BB962C8B-B14F-4D97-AF65-F5344CB8AC3E}">
        <p14:creationId xmlns:p14="http://schemas.microsoft.com/office/powerpoint/2010/main" val="3966925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8765" y="204718"/>
            <a:ext cx="3428759" cy="646331"/>
          </a:xfrm>
          <a:prstGeom prst="rect">
            <a:avLst/>
          </a:prstGeom>
          <a:noFill/>
        </p:spPr>
        <p:txBody>
          <a:bodyPr wrap="none" rtlCol="0">
            <a:spAutoFit/>
          </a:bodyPr>
          <a:lstStyle/>
          <a:p>
            <a:r>
              <a:rPr lang="en-US" sz="3600" b="1" dirty="0" smtClean="0"/>
              <a:t>X-02 SIMULATOR</a:t>
            </a:r>
            <a:endParaRPr lang="en-US" sz="3600" b="1" dirty="0"/>
          </a:p>
        </p:txBody>
      </p:sp>
      <p:sp>
        <p:nvSpPr>
          <p:cNvPr id="5" name="TextBox 4"/>
          <p:cNvSpPr txBox="1"/>
          <p:nvPr/>
        </p:nvSpPr>
        <p:spPr>
          <a:xfrm>
            <a:off x="292815" y="1341166"/>
            <a:ext cx="4345859" cy="5078313"/>
          </a:xfrm>
          <a:prstGeom prst="rect">
            <a:avLst/>
          </a:prstGeom>
          <a:noFill/>
        </p:spPr>
        <p:txBody>
          <a:bodyPr wrap="square" rtlCol="0">
            <a:spAutoFit/>
          </a:bodyPr>
          <a:lstStyle/>
          <a:p>
            <a:r>
              <a:rPr lang="en-US" dirty="0" smtClean="0"/>
              <a:t>The X-02 uses a 12 volt rechargeable battery for its DC power supply. One battery will last up to 6 hours of continuous use.</a:t>
            </a:r>
          </a:p>
          <a:p>
            <a:endParaRPr lang="en-US" dirty="0" smtClean="0"/>
          </a:p>
          <a:p>
            <a:r>
              <a:rPr lang="en-US" dirty="0" smtClean="0"/>
              <a:t>The X-02 is a self contained unit where the oxygen and propane are internal tanks. It uses a blended mixture of oxygen and propane ignited in an open chamber to achieve the sound level and simulated blast effects to replicate a variety of threats such as IEDs</a:t>
            </a:r>
            <a:r>
              <a:rPr lang="en-US" dirty="0"/>
              <a:t> </a:t>
            </a:r>
            <a:r>
              <a:rPr lang="en-US" dirty="0" smtClean="0"/>
              <a:t>at 100dB-130dB</a:t>
            </a:r>
          </a:p>
          <a:p>
            <a:endParaRPr lang="en-US" dirty="0"/>
          </a:p>
          <a:p>
            <a:r>
              <a:rPr lang="en-US" dirty="0" smtClean="0"/>
              <a:t>Capable of firing off up to 150 shots per full tanks in increments of one shot per 5-6 seconds.</a:t>
            </a:r>
          </a:p>
          <a:p>
            <a:endParaRPr lang="en-US" dirty="0"/>
          </a:p>
          <a:p>
            <a:r>
              <a:rPr lang="en-US" dirty="0" smtClean="0"/>
              <a:t>Weight: 40lbs</a:t>
            </a:r>
          </a:p>
          <a:p>
            <a:r>
              <a:rPr lang="en-US" dirty="0" smtClean="0"/>
              <a:t>Two Man Carry</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5410200"/>
            <a:ext cx="2038482" cy="1257173"/>
          </a:xfrm>
          <a:prstGeom prst="rect">
            <a:avLst/>
          </a:prstGeom>
        </p:spPr>
      </p:pic>
      <p:sp>
        <p:nvSpPr>
          <p:cNvPr id="7" name="Rectangle 6"/>
          <p:cNvSpPr/>
          <p:nvPr/>
        </p:nvSpPr>
        <p:spPr>
          <a:xfrm>
            <a:off x="5479576" y="3880322"/>
            <a:ext cx="3664424" cy="1477328"/>
          </a:xfrm>
          <a:prstGeom prst="rect">
            <a:avLst/>
          </a:prstGeom>
        </p:spPr>
        <p:txBody>
          <a:bodyPr wrap="square">
            <a:spAutoFit/>
          </a:bodyPr>
          <a:lstStyle/>
          <a:p>
            <a:r>
              <a:rPr lang="en-US" b="1" dirty="0"/>
              <a:t>TCU</a:t>
            </a:r>
            <a:r>
              <a:rPr lang="en-US" dirty="0"/>
              <a:t>-Trigger Control Unit can be connected to a variety of triggering devices.  For example: vehicle pressure unit, trip </a:t>
            </a:r>
            <a:r>
              <a:rPr lang="en-US" dirty="0" smtClean="0"/>
              <a:t>wire and motion </a:t>
            </a:r>
            <a:r>
              <a:rPr lang="en-US" dirty="0"/>
              <a:t>sensor</a:t>
            </a:r>
          </a:p>
        </p:txBody>
      </p:sp>
      <p:pic>
        <p:nvPicPr>
          <p:cNvPr id="92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54795" y="1136143"/>
            <a:ext cx="2732087" cy="2483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20100" y="1600200"/>
            <a:ext cx="7239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2228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03289" y="207811"/>
            <a:ext cx="7886700" cy="578771"/>
          </a:xfrm>
        </p:spPr>
        <p:txBody>
          <a:bodyPr>
            <a:normAutofit/>
          </a:bodyPr>
          <a:lstStyle/>
          <a:p>
            <a:pPr algn="ctr"/>
            <a:r>
              <a:rPr lang="en-US" sz="3100" dirty="0" smtClean="0"/>
              <a:t>XO2- Scenarios and Command Detonations</a:t>
            </a:r>
            <a:endParaRPr lang="en-US" sz="3100" dirty="0"/>
          </a:p>
        </p:txBody>
      </p:sp>
      <p:sp>
        <p:nvSpPr>
          <p:cNvPr id="11275" name="Text Box 11">
            <a:hlinkClick r:id="rId8" action="ppaction://hlinkpres?slideindex=1&amp;slidetitle="/>
          </p:cNvPr>
          <p:cNvSpPr txBox="1">
            <a:spLocks noChangeArrowheads="1"/>
          </p:cNvSpPr>
          <p:nvPr/>
        </p:nvSpPr>
        <p:spPr bwMode="auto">
          <a:xfrm>
            <a:off x="3120921" y="2424069"/>
            <a:ext cx="2133600" cy="369332"/>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effectLst>
                  <a:outerShdw blurRad="38100" dist="38100" dir="2700000" algn="tl">
                    <a:srgbClr val="C0C0C0"/>
                  </a:outerShdw>
                </a:effectLst>
              </a:rPr>
              <a:t>Booby Trap Scenario</a:t>
            </a:r>
          </a:p>
        </p:txBody>
      </p:sp>
      <p:sp>
        <p:nvSpPr>
          <p:cNvPr id="11276" name="Text Box 12">
            <a:hlinkClick r:id="rId9" action="ppaction://hlinkpres?slideindex=1&amp;slidetitle="/>
          </p:cNvPr>
          <p:cNvSpPr txBox="1">
            <a:spLocks noChangeArrowheads="1"/>
          </p:cNvSpPr>
          <p:nvPr/>
        </p:nvSpPr>
        <p:spPr bwMode="auto">
          <a:xfrm>
            <a:off x="5486400" y="2423241"/>
            <a:ext cx="2057400" cy="646331"/>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effectLst>
                  <a:outerShdw blurRad="38100" dist="38100" dir="2700000" algn="tl">
                    <a:srgbClr val="C0C0C0"/>
                  </a:outerShdw>
                </a:effectLst>
              </a:rPr>
              <a:t>Roadside IED Scenario</a:t>
            </a:r>
          </a:p>
        </p:txBody>
      </p:sp>
      <p:sp>
        <p:nvSpPr>
          <p:cNvPr id="11274" name="Text Box 10"/>
          <p:cNvSpPr txBox="1">
            <a:spLocks noChangeArrowheads="1"/>
          </p:cNvSpPr>
          <p:nvPr/>
        </p:nvSpPr>
        <p:spPr bwMode="auto">
          <a:xfrm>
            <a:off x="1142948" y="2403577"/>
            <a:ext cx="1768475" cy="646331"/>
          </a:xfrm>
          <a:prstGeom prst="rect">
            <a:avLst/>
          </a:prstGeom>
          <a:noFill/>
          <a:ln w="9525">
            <a:noFill/>
            <a:miter lim="800000"/>
            <a:headEnd/>
            <a:tailEnd/>
          </a:ln>
          <a:effectLst/>
        </p:spPr>
        <p:txBody>
          <a:bodyPr>
            <a:spAutoFit/>
          </a:bodyPr>
          <a:lstStyle/>
          <a:p>
            <a:pPr algn="ctr"/>
            <a:r>
              <a:rPr lang="en-US" b="1" dirty="0">
                <a:solidFill>
                  <a:srgbClr val="FF0000"/>
                </a:solidFill>
                <a:effectLst>
                  <a:outerShdw blurRad="38100" dist="38100" dir="2700000" algn="tl">
                    <a:srgbClr val="C0C0C0"/>
                  </a:outerShdw>
                </a:effectLst>
              </a:rPr>
              <a:t>EOD Training Scenario</a:t>
            </a:r>
          </a:p>
        </p:txBody>
      </p:sp>
      <p:pic>
        <p:nvPicPr>
          <p:cNvPr id="12" name="EOD.wmv">
            <a:hlinkClick r:id="" action="ppaction://media"/>
          </p:cNvPr>
          <p:cNvPicPr>
            <a:picLocks noRot="1" noChangeAspect="1"/>
          </p:cNvPicPr>
          <p:nvPr>
            <a:videoFile r:link="rId1"/>
          </p:nvPr>
        </p:nvPicPr>
        <p:blipFill>
          <a:blip r:embed="rId10"/>
          <a:stretch>
            <a:fillRect/>
          </a:stretch>
        </p:blipFill>
        <p:spPr>
          <a:xfrm>
            <a:off x="1074685" y="933450"/>
            <a:ext cx="1905000" cy="1428750"/>
          </a:xfrm>
          <a:prstGeom prst="rect">
            <a:avLst/>
          </a:prstGeom>
        </p:spPr>
      </p:pic>
      <p:pic>
        <p:nvPicPr>
          <p:cNvPr id="13" name="Boobytrap.wmv">
            <a:hlinkClick r:id="" action="ppaction://media"/>
          </p:cNvPr>
          <p:cNvPicPr>
            <a:picLocks noRot="1" noChangeAspect="1"/>
          </p:cNvPicPr>
          <p:nvPr>
            <a:videoFile r:link="rId2"/>
          </p:nvPr>
        </p:nvPicPr>
        <p:blipFill>
          <a:blip r:embed="rId11"/>
          <a:stretch>
            <a:fillRect/>
          </a:stretch>
        </p:blipFill>
        <p:spPr>
          <a:xfrm>
            <a:off x="3215148" y="914400"/>
            <a:ext cx="1930400" cy="1447800"/>
          </a:xfrm>
          <a:prstGeom prst="rect">
            <a:avLst/>
          </a:prstGeom>
        </p:spPr>
      </p:pic>
      <p:pic>
        <p:nvPicPr>
          <p:cNvPr id="14" name="RoadsideIED.wmv">
            <a:hlinkClick r:id="" action="ppaction://media"/>
          </p:cNvPr>
          <p:cNvPicPr>
            <a:picLocks noRot="1" noChangeAspect="1"/>
          </p:cNvPicPr>
          <p:nvPr>
            <a:videoFile r:link="rId3"/>
          </p:nvPr>
        </p:nvPicPr>
        <p:blipFill>
          <a:blip r:embed="rId12"/>
          <a:stretch>
            <a:fillRect/>
          </a:stretch>
        </p:blipFill>
        <p:spPr>
          <a:xfrm>
            <a:off x="5504118" y="933450"/>
            <a:ext cx="1930400" cy="1447800"/>
          </a:xfrm>
          <a:prstGeom prst="rect">
            <a:avLst/>
          </a:prstGeom>
        </p:spPr>
      </p:pic>
      <p:sp>
        <p:nvSpPr>
          <p:cNvPr id="2" name="TextBox 1"/>
          <p:cNvSpPr txBox="1"/>
          <p:nvPr/>
        </p:nvSpPr>
        <p:spPr>
          <a:xfrm>
            <a:off x="492715" y="3276600"/>
            <a:ext cx="8768170" cy="830997"/>
          </a:xfrm>
          <a:prstGeom prst="rect">
            <a:avLst/>
          </a:prstGeom>
          <a:noFill/>
        </p:spPr>
        <p:txBody>
          <a:bodyPr wrap="none" rtlCol="0">
            <a:spAutoFit/>
          </a:bodyPr>
          <a:lstStyle/>
          <a:p>
            <a:pPr marL="285750" indent="-285750">
              <a:buFont typeface="Arial" panose="020B0604020202020204" pitchFamily="34" charset="0"/>
              <a:buChar char="•"/>
            </a:pPr>
            <a:r>
              <a:rPr lang="en-US" sz="1600" dirty="0"/>
              <a:t>Provides the most realistic and objective training scenarios</a:t>
            </a:r>
          </a:p>
          <a:p>
            <a:pPr marL="285750" indent="-285750">
              <a:buFont typeface="Arial" panose="020B0604020202020204" pitchFamily="34" charset="0"/>
              <a:buChar char="•"/>
            </a:pPr>
            <a:r>
              <a:rPr lang="en-US" sz="1600" dirty="0" smtClean="0"/>
              <a:t>Detonation </a:t>
            </a:r>
            <a:r>
              <a:rPr lang="en-US" sz="1600" dirty="0"/>
              <a:t>and </a:t>
            </a:r>
            <a:r>
              <a:rPr lang="en-US" sz="1600" dirty="0" smtClean="0"/>
              <a:t>arming </a:t>
            </a:r>
            <a:r>
              <a:rPr lang="en-US" sz="1600" dirty="0"/>
              <a:t>on </a:t>
            </a:r>
            <a:r>
              <a:rPr lang="en-US" sz="1600" dirty="0" smtClean="0"/>
              <a:t>command provides instructors complete control</a:t>
            </a:r>
            <a:endParaRPr lang="en-US" sz="1600" dirty="0"/>
          </a:p>
          <a:p>
            <a:pPr marL="285750" indent="-285750">
              <a:buFont typeface="Arial" panose="020B0604020202020204" pitchFamily="34" charset="0"/>
              <a:buChar char="•"/>
            </a:pPr>
            <a:r>
              <a:rPr lang="en-US" sz="1600" dirty="0"/>
              <a:t>Instructors may also </a:t>
            </a:r>
            <a:r>
              <a:rPr lang="en-US" sz="1600" dirty="0" smtClean="0"/>
              <a:t>remotely detonate </a:t>
            </a:r>
            <a:r>
              <a:rPr lang="en-US" sz="1600" dirty="0"/>
              <a:t>and </a:t>
            </a:r>
            <a:r>
              <a:rPr lang="en-US" sz="1600" dirty="0" smtClean="0"/>
              <a:t>disarm </a:t>
            </a:r>
            <a:r>
              <a:rPr lang="en-US" sz="1600" dirty="0"/>
              <a:t>even when using </a:t>
            </a:r>
            <a:r>
              <a:rPr lang="en-US" sz="1600" dirty="0" smtClean="0"/>
              <a:t>automatic triggers </a:t>
            </a:r>
            <a:r>
              <a:rPr lang="en-US" sz="1600" dirty="0"/>
              <a:t>and </a:t>
            </a:r>
            <a:r>
              <a:rPr lang="en-US" sz="1600" dirty="0" smtClean="0"/>
              <a:t>sensors</a:t>
            </a:r>
            <a:endParaRPr lang="en-US" sz="1600" dirty="0"/>
          </a:p>
        </p:txBody>
      </p:sp>
      <p:pic>
        <p:nvPicPr>
          <p:cNvPr id="11" name="Artillery.wmv">
            <a:hlinkClick r:id="" action="ppaction://media"/>
          </p:cNvPr>
          <p:cNvPicPr>
            <a:picLocks noRot="1" noChangeAspect="1"/>
          </p:cNvPicPr>
          <p:nvPr>
            <a:videoFile r:link="rId4"/>
          </p:nvPr>
        </p:nvPicPr>
        <p:blipFill>
          <a:blip r:embed="rId13"/>
          <a:stretch>
            <a:fillRect/>
          </a:stretch>
        </p:blipFill>
        <p:spPr>
          <a:xfrm>
            <a:off x="1295400" y="4499128"/>
            <a:ext cx="2396613" cy="1797460"/>
          </a:xfrm>
          <a:prstGeom prst="rect">
            <a:avLst/>
          </a:prstGeom>
        </p:spPr>
      </p:pic>
      <p:pic>
        <p:nvPicPr>
          <p:cNvPr id="15" name="Checkpoint.wmv">
            <a:hlinkClick r:id="" action="ppaction://media"/>
          </p:cNvPr>
          <p:cNvPicPr>
            <a:picLocks noRot="1" noChangeAspect="1"/>
          </p:cNvPicPr>
          <p:nvPr>
            <a:videoFile r:link="rId5"/>
          </p:nvPr>
        </p:nvPicPr>
        <p:blipFill>
          <a:blip r:embed="rId14"/>
          <a:stretch>
            <a:fillRect/>
          </a:stretch>
        </p:blipFill>
        <p:spPr>
          <a:xfrm>
            <a:off x="5337277" y="4529853"/>
            <a:ext cx="2355646" cy="1766735"/>
          </a:xfrm>
          <a:prstGeom prst="rect">
            <a:avLst/>
          </a:prstGeom>
        </p:spPr>
      </p:pic>
      <p:sp>
        <p:nvSpPr>
          <p:cNvPr id="16" name="Text Box 8">
            <a:hlinkClick r:id="rId15" action="ppaction://hlinkpres?slideindex=1&amp;slidetitle="/>
          </p:cNvPr>
          <p:cNvSpPr txBox="1">
            <a:spLocks noChangeArrowheads="1"/>
          </p:cNvSpPr>
          <p:nvPr/>
        </p:nvSpPr>
        <p:spPr bwMode="auto">
          <a:xfrm>
            <a:off x="606321" y="6332562"/>
            <a:ext cx="3581400" cy="366712"/>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effectLst>
                  <a:outerShdw blurRad="38100" dist="38100" dir="2700000" algn="tl">
                    <a:srgbClr val="C0C0C0"/>
                  </a:outerShdw>
                </a:effectLst>
              </a:rPr>
              <a:t>Artillery Simulation Scenario</a:t>
            </a:r>
          </a:p>
        </p:txBody>
      </p:sp>
      <p:sp>
        <p:nvSpPr>
          <p:cNvPr id="17" name="Text Box 9">
            <a:hlinkClick r:id="rId16" action="ppaction://hlinkpres?slideindex=1&amp;slidetitle="/>
          </p:cNvPr>
          <p:cNvSpPr txBox="1">
            <a:spLocks noChangeArrowheads="1"/>
          </p:cNvSpPr>
          <p:nvPr/>
        </p:nvSpPr>
        <p:spPr bwMode="auto">
          <a:xfrm>
            <a:off x="4716718" y="6332638"/>
            <a:ext cx="3505200" cy="366712"/>
          </a:xfrm>
          <a:prstGeom prst="rect">
            <a:avLst/>
          </a:prstGeom>
          <a:noFill/>
          <a:ln w="9525">
            <a:noFill/>
            <a:miter lim="800000"/>
            <a:headEnd/>
            <a:tailEnd/>
          </a:ln>
          <a:effectLst/>
        </p:spPr>
        <p:txBody>
          <a:bodyPr>
            <a:spAutoFit/>
          </a:bodyPr>
          <a:lstStyle/>
          <a:p>
            <a:pPr algn="ctr">
              <a:spcBef>
                <a:spcPct val="50000"/>
              </a:spcBef>
            </a:pPr>
            <a:r>
              <a:rPr lang="en-US" b="1" dirty="0">
                <a:solidFill>
                  <a:srgbClr val="FF0000"/>
                </a:solidFill>
                <a:effectLst>
                  <a:outerShdw blurRad="38100" dist="38100" dir="2700000" algn="tl">
                    <a:srgbClr val="C0C0C0"/>
                  </a:outerShdw>
                </a:effectLst>
              </a:rPr>
              <a:t>Security Checkpoint Scenario</a:t>
            </a:r>
          </a:p>
        </p:txBody>
      </p:sp>
    </p:spTree>
    <p:extLst>
      <p:ext uri="{BB962C8B-B14F-4D97-AF65-F5344CB8AC3E}">
        <p14:creationId xmlns:p14="http://schemas.microsoft.com/office/powerpoint/2010/main" val="17415325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fullScrn="1">
              <p:cMediaNode>
                <p:cTn id="7" fill="remove" display="0">
                  <p:stCondLst>
                    <p:cond delay="indefinite"/>
                  </p:stCondLst>
                  <p:endCondLst>
                    <p:cond evt="onNext" delay="0">
                      <p:tgtEl>
                        <p:sldTgt/>
                      </p:tgtEl>
                    </p:cond>
                    <p:cond evt="onPrev" delay="0">
                      <p:tgtEl>
                        <p:sldTgt/>
                      </p:tgtEl>
                    </p:cond>
                  </p:endCondLst>
                </p:cTn>
                <p:tgtEl>
                  <p:spTgt spid="12"/>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video fullScrn="1">
              <p:cMediaNode>
                <p:cTn id="13" fill="remove" display="0">
                  <p:stCondLst>
                    <p:cond delay="indefinite"/>
                  </p:stCondLst>
                  <p:endCondLst>
                    <p:cond evt="onNext" delay="0">
                      <p:tgtEl>
                        <p:sldTgt/>
                      </p:tgtEl>
                    </p:cond>
                    <p:cond evt="onPrev" delay="0">
                      <p:tgtEl>
                        <p:sldTgt/>
                      </p:tgtEl>
                    </p:cond>
                  </p:endCondLst>
                </p:cTn>
                <p:tgtEl>
                  <p:spTgt spid="13"/>
                </p:tgtEl>
              </p:cMediaNode>
            </p:video>
            <p:seq concurrent="1" nextAc="seek">
              <p:cTn id="14" restart="whenNotActive" fill="hold" evtFilter="cancelBubble" nodeType="interactiveSeq">
                <p:stCondLst>
                  <p:cond evt="onClick" delay="0">
                    <p:tgtEl>
                      <p:spTgt spid="14"/>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4"/>
                                        </p:tgtEl>
                                      </p:cBhvr>
                                    </p:cmd>
                                  </p:childTnLst>
                                </p:cTn>
                              </p:par>
                            </p:childTnLst>
                          </p:cTn>
                        </p:par>
                      </p:childTnLst>
                    </p:cTn>
                  </p:par>
                </p:childTnLst>
              </p:cTn>
              <p:nextCondLst>
                <p:cond evt="onClick" delay="0">
                  <p:tgtEl>
                    <p:spTgt spid="14"/>
                  </p:tgtEl>
                </p:cond>
              </p:nextCondLst>
            </p:seq>
            <p:video fullScrn="1">
              <p:cMediaNode vol="80000">
                <p:cTn id="19" fill="remove" display="0">
                  <p:stCondLst>
                    <p:cond delay="indefinite"/>
                  </p:stCondLst>
                  <p:endCondLst>
                    <p:cond evt="onNext" delay="0">
                      <p:tgtEl>
                        <p:sldTgt/>
                      </p:tgtEl>
                    </p:cond>
                    <p:cond evt="onPrev" delay="0">
                      <p:tgtEl>
                        <p:sldTgt/>
                      </p:tgtEl>
                    </p:cond>
                  </p:endCondLst>
                </p:cTn>
                <p:tgtEl>
                  <p:spTgt spid="14"/>
                </p:tgtEl>
              </p:cMediaNode>
            </p:video>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2" presetClass="mediacall" presetSubtype="0" fill="hold" nodeType="clickEffect">
                                  <p:stCondLst>
                                    <p:cond delay="0"/>
                                  </p:stCondLst>
                                  <p:childTnLst>
                                    <p:cmd type="call" cmd="togglePause">
                                      <p:cBhvr>
                                        <p:cTn id="24" dur="1" fill="hold"/>
                                        <p:tgtEl>
                                          <p:spTgt spid="11"/>
                                        </p:tgtEl>
                                      </p:cBhvr>
                                    </p:cmd>
                                  </p:childTnLst>
                                </p:cTn>
                              </p:par>
                            </p:childTnLst>
                          </p:cTn>
                        </p:par>
                      </p:childTnLst>
                    </p:cTn>
                  </p:par>
                </p:childTnLst>
              </p:cTn>
              <p:nextCondLst>
                <p:cond evt="onClick" delay="0">
                  <p:tgtEl>
                    <p:spTgt spid="11"/>
                  </p:tgtEl>
                </p:cond>
              </p:nextCondLst>
            </p:seq>
            <p:seq concurrent="1" nextAc="seek">
              <p:cTn id="25" restart="whenNotActive" fill="hold" evtFilter="cancelBubble" nodeType="interactiveSeq">
                <p:stCondLst>
                  <p:cond evt="onClick" delay="0">
                    <p:tgtEl>
                      <p:spTgt spid="15"/>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15"/>
                                        </p:tgtEl>
                                      </p:cBhvr>
                                    </p:cmd>
                                  </p:childTnLst>
                                </p:cTn>
                              </p:par>
                            </p:childTnLst>
                          </p:cTn>
                        </p:par>
                      </p:childTnLst>
                    </p:cTn>
                  </p:par>
                </p:childTnLst>
              </p:cTn>
              <p:nextCondLst>
                <p:cond evt="onClick" delay="0">
                  <p:tgtEl>
                    <p:spTgt spid="15"/>
                  </p:tgtEl>
                </p:cond>
              </p:nextCondLst>
            </p:seq>
            <p:video fullScrn="1">
              <p:cMediaNode>
                <p:cTn id="30" fill="remove" display="0">
                  <p:stCondLst>
                    <p:cond delay="indefinite"/>
                  </p:stCondLst>
                  <p:endCondLst>
                    <p:cond evt="onNext" delay="0">
                      <p:tgtEl>
                        <p:sldTgt/>
                      </p:tgtEl>
                    </p:cond>
                    <p:cond evt="onPrev" delay="0">
                      <p:tgtEl>
                        <p:sldTgt/>
                      </p:tgtEl>
                    </p:cond>
                  </p:endCondLst>
                </p:cTn>
                <p:tgtEl>
                  <p:spTgt spid="11"/>
                </p:tgtEl>
              </p:cMediaNode>
            </p:video>
            <p:video fullScrn="1">
              <p:cMediaNode>
                <p:cTn id="31" fill="remove" display="0">
                  <p:stCondLst>
                    <p:cond delay="indefinite"/>
                  </p:stCondLst>
                  <p:endCondLst>
                    <p:cond evt="onNext" delay="0">
                      <p:tgtEl>
                        <p:sldTgt/>
                      </p:tgtEl>
                    </p:cond>
                    <p:cond evt="onPrev" delay="0">
                      <p:tgtEl>
                        <p:sldTgt/>
                      </p:tgtEl>
                    </p:cond>
                  </p:endCondLst>
                </p:cTn>
                <p:tgtEl>
                  <p:spTgt spid="1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42507" y="890531"/>
            <a:ext cx="4081585" cy="2585323"/>
          </a:xfrm>
          <a:prstGeom prst="rect">
            <a:avLst/>
          </a:prstGeom>
          <a:noFill/>
        </p:spPr>
        <p:txBody>
          <a:bodyPr wrap="square" rtlCol="0">
            <a:spAutoFit/>
          </a:bodyPr>
          <a:lstStyle/>
          <a:p>
            <a:r>
              <a:rPr lang="en-US" dirty="0" smtClean="0"/>
              <a:t>The Badger is a remotely operated simulation of an AK 47 assault rifle. It uses combustion of oxygen and propane mixture. To simulate the flash, noise, and percussive effects of the  AK-47.</a:t>
            </a:r>
          </a:p>
          <a:p>
            <a:endParaRPr lang="en-US" dirty="0"/>
          </a:p>
          <a:p>
            <a:r>
              <a:rPr lang="en-US" dirty="0" smtClean="0"/>
              <a:t>Capable of firing either single shots or 6 round bursts at a 600 rounds per minute cyclic rate of fire. </a:t>
            </a:r>
            <a:endParaRPr lang="en-US" dirty="0"/>
          </a:p>
        </p:txBody>
      </p:sp>
      <p:pic>
        <p:nvPicPr>
          <p:cNvPr id="4" name="Picture 3"/>
          <p:cNvPicPr>
            <a:picLocks noChangeAspect="1"/>
          </p:cNvPicPr>
          <p:nvPr/>
        </p:nvPicPr>
        <p:blipFill>
          <a:blip r:embed="rId2"/>
          <a:stretch>
            <a:fillRect/>
          </a:stretch>
        </p:blipFill>
        <p:spPr>
          <a:xfrm>
            <a:off x="147484" y="244200"/>
            <a:ext cx="2138516" cy="2503606"/>
          </a:xfrm>
          <a:prstGeom prst="ellipse">
            <a:avLst/>
          </a:prstGeom>
          <a:ln>
            <a:noFill/>
          </a:ln>
          <a:effectLst>
            <a:softEdge rad="112500"/>
          </a:effec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0200" y="3664545"/>
            <a:ext cx="4413892" cy="305936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p:cNvSpPr txBox="1"/>
          <p:nvPr/>
        </p:nvSpPr>
        <p:spPr>
          <a:xfrm>
            <a:off x="2682474" y="244201"/>
            <a:ext cx="5289461" cy="646331"/>
          </a:xfrm>
          <a:prstGeom prst="rect">
            <a:avLst/>
          </a:prstGeom>
          <a:noFill/>
        </p:spPr>
        <p:txBody>
          <a:bodyPr wrap="none" rtlCol="0">
            <a:spAutoFit/>
          </a:bodyPr>
          <a:lstStyle/>
          <a:p>
            <a:r>
              <a:rPr lang="en-US" sz="3600" dirty="0" smtClean="0"/>
              <a:t>BADGER AK-47 SIMULATOR</a:t>
            </a:r>
            <a:endParaRPr lang="en-US" sz="3600" dirty="0"/>
          </a:p>
        </p:txBody>
      </p:sp>
      <p:sp>
        <p:nvSpPr>
          <p:cNvPr id="2" name="TextBox 1"/>
          <p:cNvSpPr txBox="1"/>
          <p:nvPr/>
        </p:nvSpPr>
        <p:spPr>
          <a:xfrm>
            <a:off x="332500" y="3635970"/>
            <a:ext cx="3479958" cy="2985433"/>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Badger Weight: 36 </a:t>
            </a:r>
            <a:r>
              <a:rPr lang="en-US" dirty="0" err="1" smtClean="0"/>
              <a:t>lbs</a:t>
            </a:r>
            <a:endParaRPr lang="en-US" dirty="0"/>
          </a:p>
          <a:p>
            <a:pPr marL="285750" indent="-285750">
              <a:buFont typeface="Arial" panose="020B0604020202020204" pitchFamily="34" charset="0"/>
              <a:buChar char="•"/>
            </a:pPr>
            <a:r>
              <a:rPr lang="en-US" dirty="0" smtClean="0"/>
              <a:t>Large Oxygen Tank: 146 </a:t>
            </a:r>
            <a:r>
              <a:rPr lang="en-US" dirty="0" err="1" smtClean="0"/>
              <a:t>lbs</a:t>
            </a:r>
            <a:endParaRPr lang="en-US" dirty="0"/>
          </a:p>
          <a:p>
            <a:pPr marL="285750" indent="-285750">
              <a:buFont typeface="Arial" panose="020B0604020202020204" pitchFamily="34" charset="0"/>
              <a:buChar char="•"/>
            </a:pPr>
            <a:r>
              <a:rPr lang="en-US" dirty="0" smtClean="0"/>
              <a:t>Large Propane: 35lbs</a:t>
            </a:r>
          </a:p>
          <a:p>
            <a:pPr lvl="1"/>
            <a:r>
              <a:rPr lang="en-US" sz="1000" dirty="0">
                <a:solidFill>
                  <a:prstClr val="black"/>
                </a:solidFill>
              </a:rPr>
              <a:t>(Full tanks together will last up to 10 hours of continue use. Approximately 2000+ rounds)</a:t>
            </a:r>
            <a:endParaRPr lang="en-US" dirty="0">
              <a:solidFill>
                <a:prstClr val="black"/>
              </a:solidFill>
            </a:endParaRPr>
          </a:p>
          <a:p>
            <a:pPr marL="285750" indent="-285750">
              <a:buFont typeface="Arial" panose="020B0604020202020204" pitchFamily="34" charset="0"/>
              <a:buChar char="•"/>
            </a:pPr>
            <a:r>
              <a:rPr lang="en-US" dirty="0" smtClean="0"/>
              <a:t>Battery: 27lb</a:t>
            </a:r>
          </a:p>
          <a:p>
            <a:pPr lvl="1"/>
            <a:r>
              <a:rPr lang="en-US" sz="1000" dirty="0" smtClean="0"/>
              <a:t>(</a:t>
            </a:r>
            <a:r>
              <a:rPr lang="en-US" sz="1000" dirty="0"/>
              <a:t>A fully charged battery will last up to 10 hours of continue use</a:t>
            </a:r>
            <a:r>
              <a:rPr lang="en-US" sz="1000" dirty="0" smtClean="0"/>
              <a:t>.)</a:t>
            </a:r>
          </a:p>
          <a:p>
            <a:pPr lvl="1"/>
            <a:endParaRPr lang="en-US" sz="1000" dirty="0"/>
          </a:p>
          <a:p>
            <a:pPr lvl="1"/>
            <a:endParaRPr lang="en-US" sz="1000" dirty="0" smtClean="0"/>
          </a:p>
          <a:p>
            <a:pPr lvl="1"/>
            <a:endParaRPr lang="en-US" sz="1000" dirty="0" smtClean="0"/>
          </a:p>
          <a:p>
            <a:pPr lvl="1"/>
            <a:endParaRPr lang="en-US" dirty="0" smtClean="0"/>
          </a:p>
          <a:p>
            <a:pPr marL="4763" lvl="1"/>
            <a:r>
              <a:rPr lang="en-US" sz="1400" dirty="0" smtClean="0"/>
              <a:t>** Containers should be strapped down to prevent rolling.</a:t>
            </a:r>
          </a:p>
        </p:txBody>
      </p:sp>
    </p:spTree>
    <p:extLst>
      <p:ext uri="{BB962C8B-B14F-4D97-AF65-F5344CB8AC3E}">
        <p14:creationId xmlns:p14="http://schemas.microsoft.com/office/powerpoint/2010/main" val="17529165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685800"/>
            <a:ext cx="8458200" cy="1470025"/>
          </a:xfrm>
        </p:spPr>
        <p:txBody>
          <a:bodyPr>
            <a:normAutofit fontScale="90000"/>
          </a:bodyPr>
          <a:lstStyle/>
          <a:p>
            <a:pPr>
              <a:defRPr/>
            </a:pPr>
            <a:r>
              <a:rPr lang="en-US" sz="3100" dirty="0">
                <a:latin typeface="+mn-lt"/>
                <a:ea typeface="+mn-ea"/>
                <a:cs typeface="+mn-cs"/>
              </a:rPr>
              <a:t>Range Training and Instrumentation Systems Support (</a:t>
            </a:r>
            <a:r>
              <a:rPr lang="en-US" sz="3100" dirty="0" err="1">
                <a:latin typeface="+mn-lt"/>
                <a:ea typeface="+mn-ea"/>
                <a:cs typeface="+mn-cs"/>
              </a:rPr>
              <a:t>RTISS</a:t>
            </a:r>
            <a:r>
              <a:rPr lang="en-US" sz="3100" dirty="0">
                <a:latin typeface="+mn-lt"/>
                <a:ea typeface="+mn-ea"/>
                <a:cs typeface="+mn-cs"/>
              </a:rPr>
              <a:t>)</a:t>
            </a:r>
            <a:br>
              <a:rPr lang="en-US" sz="3100" dirty="0">
                <a:latin typeface="+mn-lt"/>
                <a:ea typeface="+mn-ea"/>
                <a:cs typeface="+mn-cs"/>
              </a:rPr>
            </a:br>
            <a:r>
              <a:rPr lang="en-US" sz="1300" dirty="0" err="1">
                <a:latin typeface="+mn-lt"/>
                <a:ea typeface="+mn-ea"/>
                <a:cs typeface="+mn-cs"/>
              </a:rPr>
              <a:t>Bldg</a:t>
            </a:r>
            <a:r>
              <a:rPr lang="en-US" sz="1300" dirty="0">
                <a:latin typeface="+mn-lt"/>
                <a:ea typeface="+mn-ea"/>
                <a:cs typeface="+mn-cs"/>
              </a:rPr>
              <a:t> 2238, Hatch 19</a:t>
            </a:r>
            <a:r>
              <a:rPr lang="en-US" sz="4000" dirty="0">
                <a:latin typeface="+mn-lt"/>
                <a:ea typeface="+mn-ea"/>
                <a:cs typeface="+mn-cs"/>
              </a:rPr>
              <a:t/>
            </a:r>
            <a:br>
              <a:rPr lang="en-US" sz="4000" dirty="0">
                <a:latin typeface="+mn-lt"/>
                <a:ea typeface="+mn-ea"/>
                <a:cs typeface="+mn-cs"/>
              </a:rPr>
            </a:br>
            <a:r>
              <a:rPr lang="en-US" dirty="0">
                <a:solidFill>
                  <a:schemeClr val="tx1"/>
                </a:solidFill>
              </a:rPr>
              <a:t/>
            </a:r>
            <a:br>
              <a:rPr lang="en-US" dirty="0">
                <a:solidFill>
                  <a:schemeClr val="tx1"/>
                </a:solidFill>
              </a:rPr>
            </a:br>
            <a:endParaRPr lang="en-US" dirty="0"/>
          </a:p>
        </p:txBody>
      </p:sp>
      <p:pic>
        <p:nvPicPr>
          <p:cNvPr id="47108" name="Picture 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90600" y="1371600"/>
            <a:ext cx="7010400" cy="5177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556234"/>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want to order</a:t>
            </a:r>
            <a:endParaRPr lang="en-US" dirty="0"/>
          </a:p>
        </p:txBody>
      </p:sp>
      <p:sp>
        <p:nvSpPr>
          <p:cNvPr id="3" name="Content Placeholder 2"/>
          <p:cNvSpPr>
            <a:spLocks noGrp="1"/>
          </p:cNvSpPr>
          <p:nvPr>
            <p:ph sz="half" idx="1"/>
          </p:nvPr>
        </p:nvSpPr>
        <p:spPr>
          <a:xfrm>
            <a:off x="914400" y="1600201"/>
            <a:ext cx="4038600" cy="2133600"/>
          </a:xfrm>
        </p:spPr>
        <p:txBody>
          <a:bodyPr>
            <a:normAutofit fontScale="92500"/>
          </a:bodyPr>
          <a:lstStyle/>
          <a:p>
            <a:r>
              <a:rPr lang="en-US" dirty="0" smtClean="0"/>
              <a:t>Badger Simulators</a:t>
            </a:r>
          </a:p>
          <a:p>
            <a:r>
              <a:rPr lang="en-US" dirty="0" smtClean="0"/>
              <a:t>XO 2 Simulators</a:t>
            </a:r>
          </a:p>
          <a:p>
            <a:r>
              <a:rPr lang="en-US" dirty="0" smtClean="0"/>
              <a:t>Portable </a:t>
            </a:r>
            <a:r>
              <a:rPr lang="en-US" dirty="0"/>
              <a:t>I</a:t>
            </a:r>
            <a:r>
              <a:rPr lang="en-US" dirty="0" smtClean="0"/>
              <a:t>nfantry Targets</a:t>
            </a:r>
          </a:p>
          <a:p>
            <a:r>
              <a:rPr lang="en-US" dirty="0" err="1" smtClean="0"/>
              <a:t>LaRues</a:t>
            </a:r>
            <a:endParaRPr lang="en-US" dirty="0"/>
          </a:p>
        </p:txBody>
      </p:sp>
      <p:sp>
        <p:nvSpPr>
          <p:cNvPr id="4" name="Content Placeholder 3"/>
          <p:cNvSpPr>
            <a:spLocks noGrp="1"/>
          </p:cNvSpPr>
          <p:nvPr>
            <p:ph sz="half" idx="2"/>
          </p:nvPr>
        </p:nvSpPr>
        <p:spPr>
          <a:xfrm>
            <a:off x="5105400" y="1600201"/>
            <a:ext cx="4038600" cy="2133600"/>
          </a:xfrm>
        </p:spPr>
        <p:txBody>
          <a:bodyPr>
            <a:normAutofit fontScale="92500"/>
          </a:bodyPr>
          <a:lstStyle/>
          <a:p>
            <a:r>
              <a:rPr lang="en-US" dirty="0" smtClean="0"/>
              <a:t>SESAMS</a:t>
            </a:r>
          </a:p>
          <a:p>
            <a:r>
              <a:rPr lang="en-US" dirty="0" smtClean="0"/>
              <a:t>T-IED Simulators</a:t>
            </a:r>
          </a:p>
          <a:p>
            <a:r>
              <a:rPr lang="en-US" dirty="0" smtClean="0"/>
              <a:t>ITESS Equipment</a:t>
            </a:r>
          </a:p>
          <a:p>
            <a:r>
              <a:rPr lang="en-US" dirty="0" smtClean="0"/>
              <a:t>Training</a:t>
            </a:r>
            <a:endParaRPr lang="en-US" dirty="0"/>
          </a:p>
        </p:txBody>
      </p:sp>
      <p:sp>
        <p:nvSpPr>
          <p:cNvPr id="5" name="Title 1"/>
          <p:cNvSpPr txBox="1">
            <a:spLocks/>
          </p:cNvSpPr>
          <p:nvPr/>
        </p:nvSpPr>
        <p:spPr>
          <a:xfrm>
            <a:off x="1752600" y="4255532"/>
            <a:ext cx="5638800" cy="7297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solidFill>
                  <a:srgbClr val="0070C0"/>
                </a:solidFill>
              </a:rPr>
              <a:t>http://gtssw-espinc1.com</a:t>
            </a:r>
          </a:p>
        </p:txBody>
      </p:sp>
      <p:sp>
        <p:nvSpPr>
          <p:cNvPr id="6" name="TextBox 5"/>
          <p:cNvSpPr txBox="1"/>
          <p:nvPr/>
        </p:nvSpPr>
        <p:spPr>
          <a:xfrm>
            <a:off x="4097867" y="3886200"/>
            <a:ext cx="764312" cy="369332"/>
          </a:xfrm>
          <a:prstGeom prst="rect">
            <a:avLst/>
          </a:prstGeom>
          <a:noFill/>
        </p:spPr>
        <p:txBody>
          <a:bodyPr wrap="none" rtlCol="0">
            <a:spAutoFit/>
          </a:bodyPr>
          <a:lstStyle/>
          <a:p>
            <a:r>
              <a:rPr lang="en-US" dirty="0" smtClean="0"/>
              <a:t>Go to:</a:t>
            </a:r>
            <a:endParaRPr lang="en-US" dirty="0"/>
          </a:p>
        </p:txBody>
      </p:sp>
      <p:sp>
        <p:nvSpPr>
          <p:cNvPr id="7" name="Title 1"/>
          <p:cNvSpPr txBox="1">
            <a:spLocks/>
          </p:cNvSpPr>
          <p:nvPr/>
        </p:nvSpPr>
        <p:spPr>
          <a:xfrm>
            <a:off x="1828800" y="5442466"/>
            <a:ext cx="5638800" cy="72973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760-385-5120 / 760-725-4805</a:t>
            </a:r>
            <a:endParaRPr lang="en-US" sz="3200" dirty="0"/>
          </a:p>
        </p:txBody>
      </p:sp>
      <p:sp>
        <p:nvSpPr>
          <p:cNvPr id="8" name="TextBox 7"/>
          <p:cNvSpPr txBox="1"/>
          <p:nvPr/>
        </p:nvSpPr>
        <p:spPr>
          <a:xfrm>
            <a:off x="4057631" y="4964667"/>
            <a:ext cx="844783" cy="369332"/>
          </a:xfrm>
          <a:prstGeom prst="rect">
            <a:avLst/>
          </a:prstGeom>
          <a:noFill/>
        </p:spPr>
        <p:txBody>
          <a:bodyPr wrap="none" rtlCol="0">
            <a:spAutoFit/>
          </a:bodyPr>
          <a:lstStyle/>
          <a:p>
            <a:r>
              <a:rPr lang="en-US" dirty="0" smtClean="0"/>
              <a:t>Or call:</a:t>
            </a:r>
            <a:endParaRPr lang="en-US" dirty="0"/>
          </a:p>
        </p:txBody>
      </p:sp>
    </p:spTree>
    <p:extLst>
      <p:ext uri="{BB962C8B-B14F-4D97-AF65-F5344CB8AC3E}">
        <p14:creationId xmlns:p14="http://schemas.microsoft.com/office/powerpoint/2010/main" val="17644850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400" y="609600"/>
            <a:ext cx="4410075" cy="520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smtClean="0"/>
              <a:t>Process</a:t>
            </a:r>
            <a:endParaRPr lang="en-US" dirty="0"/>
          </a:p>
        </p:txBody>
      </p:sp>
      <p:sp>
        <p:nvSpPr>
          <p:cNvPr id="6" name="Text Placeholder 5"/>
          <p:cNvSpPr>
            <a:spLocks noGrp="1"/>
          </p:cNvSpPr>
          <p:nvPr>
            <p:ph type="body" sz="half" idx="2"/>
          </p:nvPr>
        </p:nvSpPr>
        <p:spPr/>
        <p:txBody>
          <a:bodyPr/>
          <a:lstStyle/>
          <a:p>
            <a:pPr marL="342900" indent="-342900">
              <a:buAutoNum type="arabicPeriod"/>
            </a:pPr>
            <a:r>
              <a:rPr lang="en-US" dirty="0" smtClean="0"/>
              <a:t>Click Active/Reserve</a:t>
            </a:r>
          </a:p>
          <a:p>
            <a:pPr marL="342900" indent="-342900">
              <a:buAutoNum type="arabicPeriod"/>
            </a:pPr>
            <a:r>
              <a:rPr lang="en-US" dirty="0" smtClean="0"/>
              <a:t>Choose Location</a:t>
            </a:r>
          </a:p>
          <a:p>
            <a:pPr marL="342900" indent="-342900">
              <a:buAutoNum type="arabicPeriod"/>
            </a:pPr>
            <a:r>
              <a:rPr lang="en-US" dirty="0" smtClean="0"/>
              <a:t>Fill in information</a:t>
            </a:r>
          </a:p>
          <a:p>
            <a:pPr marL="342900" indent="-342900">
              <a:buAutoNum type="arabicPeriod"/>
            </a:pPr>
            <a:r>
              <a:rPr lang="en-US" dirty="0" smtClean="0"/>
              <a:t>Click type of systems wanted</a:t>
            </a:r>
          </a:p>
          <a:p>
            <a:pPr marL="800100" lvl="1" indent="-342900">
              <a:buAutoNum type="arabicPeriod"/>
            </a:pPr>
            <a:r>
              <a:rPr lang="en-US" dirty="0" smtClean="0"/>
              <a:t>More requested space will show</a:t>
            </a:r>
          </a:p>
          <a:p>
            <a:pPr marL="800100" lvl="1" indent="-342900">
              <a:buAutoNum type="arabicPeriod"/>
            </a:pPr>
            <a:r>
              <a:rPr lang="en-US" dirty="0" smtClean="0"/>
              <a:t>Fill in requirements</a:t>
            </a:r>
          </a:p>
          <a:p>
            <a:pPr marL="342900" lvl="0" indent="-342900">
              <a:buFont typeface="Arial" pitchFamily="34" charset="0"/>
              <a:buAutoNum type="arabicPeriod"/>
            </a:pPr>
            <a:r>
              <a:rPr lang="en-US" dirty="0" smtClean="0">
                <a:solidFill>
                  <a:prstClr val="black"/>
                </a:solidFill>
              </a:rPr>
              <a:t>Any other information place in the comments box: for example training needed, specific extra equipment not listed.</a:t>
            </a:r>
          </a:p>
          <a:p>
            <a:pPr marL="342900" lvl="0" indent="-342900">
              <a:buFont typeface="Arial" pitchFamily="34" charset="0"/>
              <a:buAutoNum type="arabicPeriod"/>
            </a:pPr>
            <a:r>
              <a:rPr lang="en-US" dirty="0" smtClean="0">
                <a:solidFill>
                  <a:prstClr val="black"/>
                </a:solidFill>
              </a:rPr>
              <a:t>Click submit</a:t>
            </a:r>
          </a:p>
          <a:p>
            <a:pPr marL="342900" lvl="0" indent="-342900">
              <a:buFont typeface="Arial" pitchFamily="34" charset="0"/>
              <a:buAutoNum type="arabicPeriod"/>
            </a:pPr>
            <a:r>
              <a:rPr lang="en-US" dirty="0" smtClean="0">
                <a:solidFill>
                  <a:prstClr val="black"/>
                </a:solidFill>
              </a:rPr>
              <a:t>A pop up will appear stating a successful transaction.</a:t>
            </a:r>
          </a:p>
          <a:p>
            <a:pPr marL="342900" lvl="0" indent="-342900">
              <a:buFont typeface="Arial" pitchFamily="34" charset="0"/>
              <a:buAutoNum type="arabicPeriod"/>
            </a:pPr>
            <a:r>
              <a:rPr lang="en-US" dirty="0" smtClean="0">
                <a:solidFill>
                  <a:prstClr val="black"/>
                </a:solidFill>
              </a:rPr>
              <a:t>Within 24 hours a tech will call you.</a:t>
            </a:r>
          </a:p>
          <a:p>
            <a:pPr marL="342900" lvl="0" indent="-342900">
              <a:buFont typeface="Arial" pitchFamily="34" charset="0"/>
              <a:buAutoNum type="arabicPeriod"/>
            </a:pPr>
            <a:endParaRPr lang="en-US" dirty="0">
              <a:solidFill>
                <a:prstClr val="black"/>
              </a:solidFill>
            </a:endParaRPr>
          </a:p>
          <a:p>
            <a:pPr marL="342900" lvl="0" indent="-342900">
              <a:buFont typeface="Wingdings" panose="05000000000000000000" pitchFamily="2" charset="2"/>
              <a:buChar char="v"/>
            </a:pPr>
            <a:r>
              <a:rPr lang="en-US" dirty="0" smtClean="0">
                <a:solidFill>
                  <a:prstClr val="black"/>
                </a:solidFill>
              </a:rPr>
              <a:t>Note there is a directory on the site incase of changes or if more information is needed. </a:t>
            </a:r>
            <a:endParaRPr lang="en-US" dirty="0">
              <a:solidFill>
                <a:prstClr val="black"/>
              </a:solidFill>
            </a:endParaRPr>
          </a:p>
          <a:p>
            <a:pPr marL="800100" lvl="1" indent="-342900">
              <a:buAutoNum type="arabicPeriod"/>
            </a:pPr>
            <a:endParaRPr lang="en-US" dirty="0" smtClean="0"/>
          </a:p>
          <a:p>
            <a:pPr marL="342900" indent="-342900">
              <a:buAutoNum type="arabicPeriod"/>
            </a:pPr>
            <a:endParaRPr lang="en-US" dirty="0" smtClean="0"/>
          </a:p>
          <a:p>
            <a:endParaRPr lang="en-US" dirty="0"/>
          </a:p>
        </p:txBody>
      </p:sp>
      <p:sp>
        <p:nvSpPr>
          <p:cNvPr id="2" name="TextBox 1"/>
          <p:cNvSpPr txBox="1"/>
          <p:nvPr/>
        </p:nvSpPr>
        <p:spPr>
          <a:xfrm>
            <a:off x="3124200" y="218533"/>
            <a:ext cx="2555828" cy="369332"/>
          </a:xfrm>
          <a:prstGeom prst="rect">
            <a:avLst/>
          </a:prstGeom>
          <a:noFill/>
        </p:spPr>
        <p:txBody>
          <a:bodyPr wrap="none" rtlCol="0">
            <a:spAutoFit/>
          </a:bodyPr>
          <a:lstStyle/>
          <a:p>
            <a:r>
              <a:rPr lang="en-US" dirty="0" smtClean="0"/>
              <a:t>ESP Website Step by Step</a:t>
            </a:r>
            <a:endParaRPr lang="en-US" dirty="0"/>
          </a:p>
        </p:txBody>
      </p:sp>
    </p:spTree>
    <p:extLst>
      <p:ext uri="{BB962C8B-B14F-4D97-AF65-F5344CB8AC3E}">
        <p14:creationId xmlns:p14="http://schemas.microsoft.com/office/powerpoint/2010/main" val="4199838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8935872" cy="7294305"/>
          </a:xfrm>
          <a:prstGeom prst="rect">
            <a:avLst/>
          </a:prstGeom>
        </p:spPr>
        <p:txBody>
          <a:bodyPr wrap="square">
            <a:spAutoFit/>
          </a:bodyPr>
          <a:lstStyle/>
          <a:p>
            <a:r>
              <a:rPr lang="en-US" dirty="0" smtClean="0">
                <a:latin typeface="Calibri" panose="020F0502020204030204" pitchFamily="34" charset="0"/>
                <a:ea typeface="Calibri" panose="020F0502020204030204" pitchFamily="34" charset="0"/>
                <a:cs typeface="Times New Roman" panose="02020603050405020304" pitchFamily="18" charset="0"/>
              </a:rPr>
              <a:t>ESP Requirements</a:t>
            </a:r>
            <a:r>
              <a:rPr lang="en-US" dirty="0">
                <a:latin typeface="Calibri" panose="020F0502020204030204" pitchFamily="34" charset="0"/>
                <a:ea typeface="Calibri" panose="020F0502020204030204" pitchFamily="34" charset="0"/>
                <a:cs typeface="Times New Roman" panose="02020603050405020304" pitchFamily="18" charset="0"/>
              </a:rPr>
              <a:t>: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latin typeface="Calibri" panose="020F0502020204030204" pitchFamily="34" charset="0"/>
                <a:ea typeface="Calibri" panose="020F0502020204030204" pitchFamily="34" charset="0"/>
                <a:cs typeface="Times New Roman" panose="02020603050405020304" pitchFamily="18" charset="0"/>
              </a:rPr>
              <a:t>1</a:t>
            </a:r>
            <a:r>
              <a:rPr lang="en-US" sz="1200" dirty="0">
                <a:latin typeface="Calibri" panose="020F0502020204030204" pitchFamily="34" charset="0"/>
                <a:ea typeface="Calibri" panose="020F0502020204030204" pitchFamily="34" charset="0"/>
                <a:cs typeface="Times New Roman" panose="02020603050405020304" pitchFamily="18" charset="0"/>
              </a:rPr>
              <a:t>. There is a 24 hour business day period needed to evaluate your request in order to see the availability and perform the equipment preparation process</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2. Individual requesting needs to be qualified in equipment operations and be listed as a qualified person who will pick up and operate the equipment during the training evolution (All Personnel can go through training and hold a Minor Training Device [MTD] card for equipment </a:t>
            </a:r>
            <a:r>
              <a:rPr lang="en-US" sz="1200" dirty="0" smtClean="0">
                <a:latin typeface="Calibri" panose="020F0502020204030204" pitchFamily="34" charset="0"/>
                <a:ea typeface="Calibri" panose="020F0502020204030204" pitchFamily="34" charset="0"/>
                <a:cs typeface="Times New Roman" panose="02020603050405020304" pitchFamily="18" charset="0"/>
              </a:rPr>
              <a:t>operations of all equipment except SAAB PITS**). The MTD card will expire one year from training.</a:t>
            </a:r>
          </a:p>
          <a:p>
            <a:r>
              <a:rPr lang="en-US" sz="1200" dirty="0" smtClean="0">
                <a:latin typeface="Calibri" panose="020F0502020204030204" pitchFamily="34" charset="0"/>
                <a:ea typeface="Calibri" panose="020F0502020204030204" pitchFamily="34" charset="0"/>
                <a:cs typeface="Times New Roman" panose="02020603050405020304" pitchFamily="18" charset="0"/>
              </a:rPr>
              <a:t>                                                                                   </a:t>
            </a:r>
          </a:p>
          <a:p>
            <a:r>
              <a:rPr lang="en-US" sz="1200" dirty="0" smtClean="0">
                <a:latin typeface="Calibri" panose="020F0502020204030204" pitchFamily="34" charset="0"/>
                <a:ea typeface="Calibri" panose="020F0502020204030204" pitchFamily="34" charset="0"/>
                <a:cs typeface="Times New Roman" panose="02020603050405020304" pitchFamily="18" charset="0"/>
              </a:rPr>
              <a:t>3</a:t>
            </a:r>
            <a:r>
              <a:rPr lang="en-US" sz="1200" dirty="0">
                <a:latin typeface="Calibri" panose="020F0502020204030204" pitchFamily="34" charset="0"/>
                <a:ea typeface="Calibri" panose="020F0502020204030204" pitchFamily="34" charset="0"/>
                <a:cs typeface="Times New Roman" panose="02020603050405020304" pitchFamily="18" charset="0"/>
              </a:rPr>
              <a:t>. Training courses to obtain an MTD card are scheduled as follows:  </a:t>
            </a:r>
            <a:r>
              <a:rPr lang="en-US" sz="1200" b="1" dirty="0">
                <a:latin typeface="Calibri" panose="020F0502020204030204" pitchFamily="34" charset="0"/>
                <a:ea typeface="Calibri" panose="020F0502020204030204" pitchFamily="34" charset="0"/>
                <a:cs typeface="Times New Roman" panose="02020603050405020304" pitchFamily="18" charset="0"/>
              </a:rPr>
              <a:t>Badger, X-02, and </a:t>
            </a:r>
            <a:r>
              <a:rPr lang="en-US" sz="1200" b="1" smtClean="0">
                <a:latin typeface="Calibri" panose="020F0502020204030204" pitchFamily="34" charset="0"/>
                <a:ea typeface="Calibri" panose="020F0502020204030204" pitchFamily="34" charset="0"/>
                <a:cs typeface="Times New Roman" panose="02020603050405020304" pitchFamily="18" charset="0"/>
              </a:rPr>
              <a:t>LaRue</a:t>
            </a:r>
            <a:r>
              <a:rPr lang="en-US" sz="1200" b="1" dirty="0" smtClean="0">
                <a:latin typeface="Calibri" panose="020F0502020204030204" pitchFamily="34" charset="0"/>
                <a:ea typeface="Calibri" panose="020F0502020204030204" pitchFamily="34" charset="0"/>
                <a:cs typeface="Times New Roman" panose="02020603050405020304" pitchFamily="18" charset="0"/>
              </a:rPr>
              <a:t> </a:t>
            </a:r>
            <a:r>
              <a:rPr lang="en-US" sz="1200" b="1" dirty="0">
                <a:latin typeface="Calibri" panose="020F0502020204030204" pitchFamily="34" charset="0"/>
                <a:ea typeface="Calibri" panose="020F0502020204030204" pitchFamily="34" charset="0"/>
                <a:cs typeface="Times New Roman" panose="02020603050405020304" pitchFamily="18" charset="0"/>
              </a:rPr>
              <a:t>Targetry</a:t>
            </a:r>
            <a:r>
              <a:rPr lang="en-US" sz="1200" dirty="0">
                <a:latin typeface="Calibri" panose="020F0502020204030204" pitchFamily="34" charset="0"/>
                <a:ea typeface="Calibri" panose="020F0502020204030204" pitchFamily="34" charset="0"/>
                <a:cs typeface="Times New Roman" panose="02020603050405020304" pitchFamily="18" charset="0"/>
              </a:rPr>
              <a:t> classes are held every Tuesday at 9:00.  </a:t>
            </a:r>
            <a:r>
              <a:rPr lang="en-US" sz="1200" b="1" dirty="0" smtClean="0">
                <a:latin typeface="Calibri" panose="020F0502020204030204" pitchFamily="34" charset="0"/>
                <a:ea typeface="Calibri" panose="020F0502020204030204" pitchFamily="34" charset="0"/>
                <a:cs typeface="Times New Roman" panose="02020603050405020304" pitchFamily="18" charset="0"/>
              </a:rPr>
              <a:t>SAAB PIT (general knowledge course) </a:t>
            </a:r>
            <a:r>
              <a:rPr lang="en-US" sz="1200" dirty="0" smtClean="0">
                <a:latin typeface="Calibri" panose="020F0502020204030204" pitchFamily="34" charset="0"/>
                <a:ea typeface="Calibri" panose="020F0502020204030204" pitchFamily="34" charset="0"/>
                <a:cs typeface="Times New Roman" panose="02020603050405020304" pitchFamily="18" charset="0"/>
              </a:rPr>
              <a:t>are </a:t>
            </a:r>
            <a:r>
              <a:rPr lang="en-US" sz="1200" dirty="0">
                <a:latin typeface="Calibri" panose="020F0502020204030204" pitchFamily="34" charset="0"/>
                <a:ea typeface="Calibri" panose="020F0502020204030204" pitchFamily="34" charset="0"/>
                <a:cs typeface="Times New Roman" panose="02020603050405020304" pitchFamily="18" charset="0"/>
              </a:rPr>
              <a:t>held every Wednesday at 9:00.      </a:t>
            </a:r>
            <a:endParaRPr lang="en-US" sz="12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latin typeface="Calibri" panose="020F0502020204030204" pitchFamily="34" charset="0"/>
                <a:ea typeface="Calibri" panose="020F0502020204030204" pitchFamily="34" charset="0"/>
                <a:cs typeface="Times New Roman" panose="02020603050405020304" pitchFamily="18" charset="0"/>
              </a:rPr>
              <a:t>4 </a:t>
            </a:r>
            <a:r>
              <a:rPr lang="en-US" sz="1200" dirty="0">
                <a:latin typeface="Calibri" panose="020F0502020204030204" pitchFamily="34" charset="0"/>
                <a:ea typeface="Calibri" panose="020F0502020204030204" pitchFamily="34" charset="0"/>
                <a:cs typeface="Times New Roman" panose="02020603050405020304" pitchFamily="18" charset="0"/>
              </a:rPr>
              <a:t>. Individual who is picking up equipment needs to be an </a:t>
            </a:r>
            <a:r>
              <a:rPr lang="en-US" sz="1200" b="1" dirty="0" smtClean="0">
                <a:latin typeface="Calibri" panose="020F0502020204030204" pitchFamily="34" charset="0"/>
                <a:ea typeface="Calibri" panose="020F0502020204030204" pitchFamily="34" charset="0"/>
                <a:cs typeface="Times New Roman" panose="02020603050405020304" pitchFamily="18" charset="0"/>
              </a:rPr>
              <a:t>E-5/SGT*</a:t>
            </a:r>
            <a:r>
              <a:rPr lang="en-US" sz="1200" dirty="0" smtClean="0">
                <a:latin typeface="Calibri" panose="020F0502020204030204" pitchFamily="34" charset="0"/>
                <a:ea typeface="Calibri" panose="020F0502020204030204" pitchFamily="34" charset="0"/>
                <a:cs typeface="Times New Roman" panose="02020603050405020304" pitchFamily="18" charset="0"/>
              </a:rPr>
              <a:t> </a:t>
            </a:r>
            <a:r>
              <a:rPr lang="en-US" sz="1200" dirty="0">
                <a:latin typeface="Calibri" panose="020F0502020204030204" pitchFamily="34" charset="0"/>
                <a:ea typeface="Calibri" panose="020F0502020204030204" pitchFamily="34" charset="0"/>
                <a:cs typeface="Times New Roman" panose="02020603050405020304" pitchFamily="18" charset="0"/>
              </a:rPr>
              <a:t>or above and hold an MTD card. (E-1 thru E-4 may place requests only and provide a qualified name in the </a:t>
            </a:r>
            <a:r>
              <a:rPr lang="en-US" sz="1200" dirty="0" smtClean="0">
                <a:latin typeface="Calibri" panose="020F0502020204030204" pitchFamily="34" charset="0"/>
                <a:ea typeface="Calibri" panose="020F0502020204030204" pitchFamily="34" charset="0"/>
                <a:cs typeface="Times New Roman" panose="02020603050405020304" pitchFamily="18" charset="0"/>
              </a:rPr>
              <a:t>comment’s </a:t>
            </a:r>
            <a:r>
              <a:rPr lang="en-US" sz="1200" dirty="0">
                <a:latin typeface="Calibri" panose="020F0502020204030204" pitchFamily="34" charset="0"/>
                <a:ea typeface="Calibri" panose="020F0502020204030204" pitchFamily="34" charset="0"/>
                <a:cs typeface="Times New Roman" panose="02020603050405020304" pitchFamily="18" charset="0"/>
              </a:rPr>
              <a:t>section for equipment pick-up</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5. If a civilian contractor or non-military end user is picking up he/she needs to be sponsored by a unit authorizing him/her to pick up the gear. That unit POC needs to place the request. (Civilian operator needs to be on the qualified MTD roster</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6. When returning the </a:t>
            </a:r>
            <a:r>
              <a:rPr lang="en-US" sz="1200" dirty="0" smtClean="0">
                <a:latin typeface="Calibri" panose="020F0502020204030204" pitchFamily="34" charset="0"/>
                <a:ea typeface="Calibri" panose="020F0502020204030204" pitchFamily="34" charset="0"/>
                <a:cs typeface="Times New Roman" panose="02020603050405020304" pitchFamily="18" charset="0"/>
              </a:rPr>
              <a:t>equipment, </a:t>
            </a:r>
            <a:r>
              <a:rPr lang="en-US" sz="1200" dirty="0">
                <a:latin typeface="Calibri" panose="020F0502020204030204" pitchFamily="34" charset="0"/>
                <a:ea typeface="Calibri" panose="020F0502020204030204" pitchFamily="34" charset="0"/>
                <a:cs typeface="Times New Roman" panose="02020603050405020304" pitchFamily="18" charset="0"/>
              </a:rPr>
              <a:t>the same individual who signed-out equipment needs to return the equipment</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7. During </a:t>
            </a:r>
            <a:r>
              <a:rPr lang="en-US" sz="1200" dirty="0" smtClean="0">
                <a:latin typeface="Calibri" panose="020F0502020204030204" pitchFamily="34" charset="0"/>
                <a:ea typeface="Calibri" panose="020F0502020204030204" pitchFamily="34" charset="0"/>
                <a:cs typeface="Times New Roman" panose="02020603050405020304" pitchFamily="18" charset="0"/>
              </a:rPr>
              <a:t>return, </a:t>
            </a:r>
            <a:r>
              <a:rPr lang="en-US" sz="1200" dirty="0">
                <a:latin typeface="Calibri" panose="020F0502020204030204" pitchFamily="34" charset="0"/>
                <a:ea typeface="Calibri" panose="020F0502020204030204" pitchFamily="34" charset="0"/>
                <a:cs typeface="Times New Roman" panose="02020603050405020304" pitchFamily="18" charset="0"/>
              </a:rPr>
              <a:t>if there is any missing or damaged equipment a DD 200 form will be filled out in order to begin the command investigation process</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dirty="0">
                <a:latin typeface="Calibri" panose="020F0502020204030204" pitchFamily="34" charset="0"/>
                <a:ea typeface="Calibri" panose="020F0502020204030204" pitchFamily="34" charset="0"/>
                <a:cs typeface="Times New Roman" panose="02020603050405020304" pitchFamily="18" charset="0"/>
              </a:rPr>
              <a:t>8. Working party and correct </a:t>
            </a:r>
            <a:r>
              <a:rPr lang="en-US" sz="1200" b="1" dirty="0">
                <a:latin typeface="Calibri" panose="020F0502020204030204" pitchFamily="34" charset="0"/>
                <a:ea typeface="Calibri" panose="020F0502020204030204" pitchFamily="34" charset="0"/>
                <a:cs typeface="Times New Roman" panose="02020603050405020304" pitchFamily="18" charset="0"/>
              </a:rPr>
              <a:t>Government</a:t>
            </a:r>
            <a:r>
              <a:rPr lang="en-US" sz="1200" dirty="0">
                <a:latin typeface="Calibri" panose="020F0502020204030204" pitchFamily="34" charset="0"/>
                <a:ea typeface="Calibri" panose="020F0502020204030204" pitchFamily="34" charset="0"/>
                <a:cs typeface="Times New Roman" panose="02020603050405020304" pitchFamily="18" charset="0"/>
              </a:rPr>
              <a:t> size vehicle for transportation is needed for pick up and drop off. For reservation questions call </a:t>
            </a:r>
            <a:r>
              <a:rPr lang="en-US" sz="1200" dirty="0" smtClean="0">
                <a:latin typeface="Calibri" panose="020F0502020204030204" pitchFamily="34" charset="0"/>
                <a:ea typeface="Calibri" panose="020F0502020204030204" pitchFamily="34" charset="0"/>
                <a:cs typeface="Times New Roman" panose="02020603050405020304" pitchFamily="18" charset="0"/>
              </a:rPr>
              <a:t>ESP </a:t>
            </a:r>
            <a:r>
              <a:rPr lang="en-US" sz="1200" dirty="0">
                <a:latin typeface="Calibri" panose="020F0502020204030204" pitchFamily="34" charset="0"/>
                <a:ea typeface="Calibri" panose="020F0502020204030204" pitchFamily="34" charset="0"/>
                <a:cs typeface="Times New Roman" panose="02020603050405020304" pitchFamily="18" charset="0"/>
              </a:rPr>
              <a:t>at 760-725-4805. For any maintenance issues contact the ESP contractor numbers on your form between the hours of (07:00-16:30) 760-725-4805 (For BES/Targets) or 760-385-5120 (For ITESS, AMTI, SESAMS, T-CREW, T-IED</a:t>
            </a:r>
            <a:r>
              <a:rPr lang="en-US" sz="1200" dirty="0" smtClean="0">
                <a:latin typeface="Calibri" panose="020F0502020204030204" pitchFamily="34" charset="0"/>
                <a:ea typeface="Calibri" panose="020F0502020204030204" pitchFamily="34" charset="0"/>
                <a:cs typeface="Times New Roman" panose="02020603050405020304" pitchFamily="18" charset="0"/>
              </a:rPr>
              <a:t>).</a:t>
            </a:r>
          </a:p>
          <a:p>
            <a:r>
              <a:rPr lang="en-US" sz="1200" dirty="0">
                <a:latin typeface="Calibri" panose="020F0502020204030204" pitchFamily="34" charset="0"/>
                <a:ea typeface="Calibri" panose="020F0502020204030204" pitchFamily="34" charset="0"/>
                <a:cs typeface="Times New Roman" panose="02020603050405020304" pitchFamily="18" charset="0"/>
              </a:rPr>
              <a:t/>
            </a:r>
            <a:br>
              <a:rPr lang="en-US" sz="1200" dirty="0">
                <a:latin typeface="Calibri" panose="020F0502020204030204" pitchFamily="34" charset="0"/>
                <a:ea typeface="Calibri" panose="020F0502020204030204" pitchFamily="34" charset="0"/>
                <a:cs typeface="Times New Roman" panose="02020603050405020304" pitchFamily="18" charset="0"/>
              </a:rPr>
            </a:br>
            <a:r>
              <a:rPr lang="en-US" sz="1200" b="1" dirty="0">
                <a:latin typeface="Calibri" panose="020F0502020204030204" pitchFamily="34" charset="0"/>
                <a:ea typeface="Calibri" panose="020F0502020204030204" pitchFamily="34" charset="0"/>
                <a:cs typeface="Times New Roman" panose="02020603050405020304" pitchFamily="18" charset="0"/>
              </a:rPr>
              <a:t>Special Notes: </a:t>
            </a:r>
            <a:endParaRPr lang="en-US" sz="1200" b="1" dirty="0" smtClean="0">
              <a:latin typeface="Calibri" panose="020F0502020204030204" pitchFamily="34" charset="0"/>
              <a:ea typeface="Calibri" panose="020F0502020204030204" pitchFamily="34" charset="0"/>
              <a:cs typeface="Times New Roman" panose="02020603050405020304" pitchFamily="18" charset="0"/>
            </a:endParaRPr>
          </a:p>
          <a:p>
            <a:r>
              <a:rPr lang="en-US" sz="1200" b="1" dirty="0">
                <a:latin typeface="Calibri" panose="020F0502020204030204" pitchFamily="34" charset="0"/>
                <a:ea typeface="Calibri" panose="020F0502020204030204" pitchFamily="34" charset="0"/>
                <a:cs typeface="Times New Roman" panose="02020603050405020304" pitchFamily="18" charset="0"/>
              </a:rPr>
              <a:t>*</a:t>
            </a:r>
            <a:r>
              <a:rPr lang="en-US" sz="1200" b="1" dirty="0" smtClean="0">
                <a:latin typeface="Calibri" panose="020F0502020204030204" pitchFamily="34" charset="0"/>
                <a:ea typeface="Calibri" panose="020F0502020204030204" pitchFamily="34" charset="0"/>
                <a:cs typeface="Times New Roman" panose="02020603050405020304" pitchFamily="18" charset="0"/>
              </a:rPr>
              <a:t>Requestor </a:t>
            </a:r>
            <a:r>
              <a:rPr lang="en-US" sz="1200" b="1" dirty="0">
                <a:latin typeface="Calibri" panose="020F0502020204030204" pitchFamily="34" charset="0"/>
                <a:ea typeface="Calibri" panose="020F0502020204030204" pitchFamily="34" charset="0"/>
                <a:cs typeface="Times New Roman" panose="02020603050405020304" pitchFamily="18" charset="0"/>
              </a:rPr>
              <a:t>and/or Operator name must be listed and hold an MTD card in order to pick up and operate the equipment. If the </a:t>
            </a:r>
            <a:r>
              <a:rPr lang="en-US" sz="1200" b="1" dirty="0" smtClean="0">
                <a:latin typeface="Calibri" panose="020F0502020204030204" pitchFamily="34" charset="0"/>
                <a:ea typeface="Calibri" panose="020F0502020204030204" pitchFamily="34" charset="0"/>
                <a:cs typeface="Times New Roman" panose="02020603050405020304" pitchFamily="18" charset="0"/>
              </a:rPr>
              <a:t>name of the operator </a:t>
            </a:r>
            <a:r>
              <a:rPr lang="en-US" sz="1200" b="1" dirty="0">
                <a:latin typeface="Calibri" panose="020F0502020204030204" pitchFamily="34" charset="0"/>
                <a:ea typeface="Calibri" panose="020F0502020204030204" pitchFamily="34" charset="0"/>
                <a:cs typeface="Times New Roman" panose="02020603050405020304" pitchFamily="18" charset="0"/>
              </a:rPr>
              <a:t>or </a:t>
            </a:r>
            <a:r>
              <a:rPr lang="en-US" sz="1200" b="1" dirty="0" smtClean="0">
                <a:latin typeface="Calibri" panose="020F0502020204030204" pitchFamily="34" charset="0"/>
                <a:ea typeface="Calibri" panose="020F0502020204030204" pitchFamily="34" charset="0"/>
                <a:cs typeface="Times New Roman" panose="02020603050405020304" pitchFamily="18" charset="0"/>
              </a:rPr>
              <a:t>person </a:t>
            </a:r>
            <a:r>
              <a:rPr lang="en-US" sz="1200" b="1" dirty="0">
                <a:latin typeface="Calibri" panose="020F0502020204030204" pitchFamily="34" charset="0"/>
                <a:ea typeface="Calibri" panose="020F0502020204030204" pitchFamily="34" charset="0"/>
                <a:cs typeface="Times New Roman" panose="02020603050405020304" pitchFamily="18" charset="0"/>
              </a:rPr>
              <a:t>picking-up equipment </a:t>
            </a:r>
            <a:r>
              <a:rPr lang="en-US" sz="1200" b="1" dirty="0" smtClean="0">
                <a:latin typeface="Calibri" panose="020F0502020204030204" pitchFamily="34" charset="0"/>
                <a:ea typeface="Calibri" panose="020F0502020204030204" pitchFamily="34" charset="0"/>
                <a:cs typeface="Times New Roman" panose="02020603050405020304" pitchFamily="18" charset="0"/>
              </a:rPr>
              <a:t>is </a:t>
            </a:r>
            <a:r>
              <a:rPr lang="en-US" sz="1200" b="1" dirty="0">
                <a:latin typeface="Calibri" panose="020F0502020204030204" pitchFamily="34" charset="0"/>
                <a:ea typeface="Calibri" panose="020F0502020204030204" pitchFamily="34" charset="0"/>
                <a:cs typeface="Times New Roman" panose="02020603050405020304" pitchFamily="18" charset="0"/>
              </a:rPr>
              <a:t>not on the qualified </a:t>
            </a:r>
            <a:r>
              <a:rPr lang="en-US" sz="1200" b="1" dirty="0" smtClean="0">
                <a:latin typeface="Calibri" panose="020F0502020204030204" pitchFamily="34" charset="0"/>
                <a:ea typeface="Calibri" panose="020F0502020204030204" pitchFamily="34" charset="0"/>
                <a:cs typeface="Times New Roman" panose="02020603050405020304" pitchFamily="18" charset="0"/>
              </a:rPr>
              <a:t>roster, </a:t>
            </a:r>
            <a:r>
              <a:rPr lang="en-US" sz="1200" b="1" dirty="0">
                <a:latin typeface="Calibri" panose="020F0502020204030204" pitchFamily="34" charset="0"/>
                <a:ea typeface="Calibri" panose="020F0502020204030204" pitchFamily="34" charset="0"/>
                <a:cs typeface="Times New Roman" panose="02020603050405020304" pitchFamily="18" charset="0"/>
              </a:rPr>
              <a:t>the request will be denied. If you believe your request is going to be denied please call 760-725-4805 or list on request remarks that training is needed for equipment being checked out in order to add training dates and times to your request</a:t>
            </a:r>
            <a:r>
              <a:rPr lang="en-US" sz="1200" b="1" dirty="0" smtClean="0">
                <a:latin typeface="Calibri" panose="020F0502020204030204" pitchFamily="34" charset="0"/>
                <a:ea typeface="Calibri" panose="020F0502020204030204" pitchFamily="34" charset="0"/>
                <a:cs typeface="Times New Roman" panose="02020603050405020304" pitchFamily="18" charset="0"/>
              </a:rPr>
              <a:t>.</a:t>
            </a:r>
          </a:p>
          <a:p>
            <a:endParaRPr lang="en-US" sz="1200" b="1" dirty="0">
              <a:latin typeface="Calibri" panose="020F0502020204030204" pitchFamily="34" charset="0"/>
              <a:ea typeface="Calibri" panose="020F0502020204030204" pitchFamily="34" charset="0"/>
              <a:cs typeface="Times New Roman" panose="02020603050405020304" pitchFamily="18" charset="0"/>
            </a:endParaRPr>
          </a:p>
          <a:p>
            <a:r>
              <a:rPr lang="en-US" sz="1200" b="1" dirty="0"/>
              <a:t>**Beginning 20 January 2015, PIT operator and emplacement support will be provided by Training Support Division. Prior coordination between the requesting unit and TSD must be accomplished in order to ensure support is provided on the required dates/times. Feel free to contact 760-725-4444 for assistance with obtaining the PIT operator support. </a:t>
            </a:r>
          </a:p>
          <a:p>
            <a:r>
              <a:rPr lang="en-US" sz="1200" b="1" dirty="0">
                <a:latin typeface="Calibri" panose="020F0502020204030204" pitchFamily="34" charset="0"/>
                <a:ea typeface="Calibri" panose="020F0502020204030204" pitchFamily="34" charset="0"/>
                <a:cs typeface="Times New Roman" panose="02020603050405020304" pitchFamily="18" charset="0"/>
              </a:rPr>
              <a:t/>
            </a:r>
            <a:br>
              <a:rPr lang="en-US" sz="1200" b="1" dirty="0">
                <a:latin typeface="Calibri" panose="020F0502020204030204" pitchFamily="34" charset="0"/>
                <a:ea typeface="Calibri" panose="020F0502020204030204" pitchFamily="34" charset="0"/>
                <a:cs typeface="Times New Roman" panose="02020603050405020304" pitchFamily="18" charset="0"/>
              </a:rPr>
            </a:br>
            <a:endParaRPr lang="en-US" sz="1200" b="1" dirty="0"/>
          </a:p>
        </p:txBody>
      </p:sp>
    </p:spTree>
    <p:extLst>
      <p:ext uri="{BB962C8B-B14F-4D97-AF65-F5344CB8AC3E}">
        <p14:creationId xmlns:p14="http://schemas.microsoft.com/office/powerpoint/2010/main" val="40483272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Afghanistan Clothing</a:t>
            </a:r>
            <a:endParaRPr lang="en-US" dirty="0"/>
          </a:p>
        </p:txBody>
      </p:sp>
      <p:pic>
        <p:nvPicPr>
          <p:cNvPr id="7" name="Content Placeholder 6" descr="Afghan%20Army%20Uniform%20%20(woodland%20cammies).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 y="1447800"/>
            <a:ext cx="2057400" cy="2679405"/>
          </a:xfrm>
        </p:spPr>
      </p:pic>
      <p:pic>
        <p:nvPicPr>
          <p:cNvPr id="4" name="Content Placeholder 3" descr="Afghan%20Police%20Unifor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62200" y="1460205"/>
            <a:ext cx="2214966" cy="2667000"/>
          </a:xfrm>
          <a:prstGeom prst="rect">
            <a:avLst/>
          </a:prstGeom>
        </p:spPr>
      </p:pic>
      <p:pic>
        <p:nvPicPr>
          <p:cNvPr id="5" name="Content Placeholder 5" descr="Dishadasha%20(White,%20Tan,%20Gray).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1460205"/>
            <a:ext cx="1963155" cy="2667000"/>
          </a:xfrm>
          <a:prstGeom prst="rect">
            <a:avLst/>
          </a:prstGeom>
        </p:spPr>
      </p:pic>
      <p:sp>
        <p:nvSpPr>
          <p:cNvPr id="3" name="TextBox 2"/>
          <p:cNvSpPr txBox="1"/>
          <p:nvPr/>
        </p:nvSpPr>
        <p:spPr>
          <a:xfrm>
            <a:off x="762000" y="4278868"/>
            <a:ext cx="682110" cy="369332"/>
          </a:xfrm>
          <a:prstGeom prst="rect">
            <a:avLst/>
          </a:prstGeom>
          <a:noFill/>
        </p:spPr>
        <p:txBody>
          <a:bodyPr wrap="none" rtlCol="0">
            <a:spAutoFit/>
          </a:bodyPr>
          <a:lstStyle/>
          <a:p>
            <a:r>
              <a:rPr lang="en-US" dirty="0" smtClean="0"/>
              <a:t>Army</a:t>
            </a:r>
            <a:endParaRPr lang="en-US" dirty="0"/>
          </a:p>
        </p:txBody>
      </p:sp>
      <p:sp>
        <p:nvSpPr>
          <p:cNvPr id="8" name="TextBox 7"/>
          <p:cNvSpPr txBox="1"/>
          <p:nvPr/>
        </p:nvSpPr>
        <p:spPr>
          <a:xfrm>
            <a:off x="5122323" y="4261935"/>
            <a:ext cx="1277914" cy="369332"/>
          </a:xfrm>
          <a:prstGeom prst="rect">
            <a:avLst/>
          </a:prstGeom>
          <a:noFill/>
        </p:spPr>
        <p:txBody>
          <a:bodyPr wrap="none" rtlCol="0">
            <a:spAutoFit/>
          </a:bodyPr>
          <a:lstStyle/>
          <a:p>
            <a:r>
              <a:rPr lang="en-US" dirty="0" err="1" smtClean="0"/>
              <a:t>DishaDasha</a:t>
            </a:r>
            <a:endParaRPr lang="en-US" dirty="0"/>
          </a:p>
        </p:txBody>
      </p:sp>
      <p:sp>
        <p:nvSpPr>
          <p:cNvPr id="10" name="TextBox 9"/>
          <p:cNvSpPr txBox="1"/>
          <p:nvPr/>
        </p:nvSpPr>
        <p:spPr>
          <a:xfrm>
            <a:off x="3128628" y="4278868"/>
            <a:ext cx="739498" cy="369332"/>
          </a:xfrm>
          <a:prstGeom prst="rect">
            <a:avLst/>
          </a:prstGeom>
          <a:noFill/>
        </p:spPr>
        <p:txBody>
          <a:bodyPr wrap="none" rtlCol="0">
            <a:spAutoFit/>
          </a:bodyPr>
          <a:lstStyle/>
          <a:p>
            <a:r>
              <a:rPr lang="en-US" dirty="0" smtClean="0"/>
              <a:t>Police</a:t>
            </a:r>
            <a:endParaRPr lang="en-US" dirty="0"/>
          </a:p>
        </p:txBody>
      </p:sp>
      <p:pic>
        <p:nvPicPr>
          <p:cNvPr id="11" name="Content Placeholder 3" descr="Pakol.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62800" y="1460204"/>
            <a:ext cx="1524000" cy="1446509"/>
          </a:xfrm>
          <a:prstGeom prst="rect">
            <a:avLst/>
          </a:prstGeom>
        </p:spPr>
      </p:pic>
      <p:sp>
        <p:nvSpPr>
          <p:cNvPr id="12" name="TextBox 11"/>
          <p:cNvSpPr txBox="1"/>
          <p:nvPr/>
        </p:nvSpPr>
        <p:spPr>
          <a:xfrm>
            <a:off x="7583745" y="3048000"/>
            <a:ext cx="680123" cy="369332"/>
          </a:xfrm>
          <a:prstGeom prst="rect">
            <a:avLst/>
          </a:prstGeom>
          <a:noFill/>
        </p:spPr>
        <p:txBody>
          <a:bodyPr wrap="none" rtlCol="0">
            <a:spAutoFit/>
          </a:bodyPr>
          <a:lstStyle/>
          <a:p>
            <a:r>
              <a:rPr lang="en-US" dirty="0" err="1" smtClean="0"/>
              <a:t>Pakol</a:t>
            </a:r>
            <a:endParaRPr lang="en-US" dirty="0"/>
          </a:p>
        </p:txBody>
      </p:sp>
      <p:pic>
        <p:nvPicPr>
          <p:cNvPr id="13" name="Content Placeholder 5" descr="Shimagh%20(headscarf).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99" y="3680840"/>
            <a:ext cx="1524001" cy="1450849"/>
          </a:xfrm>
          <a:prstGeom prst="rect">
            <a:avLst/>
          </a:prstGeom>
        </p:spPr>
      </p:pic>
      <p:sp>
        <p:nvSpPr>
          <p:cNvPr id="14" name="TextBox 13"/>
          <p:cNvSpPr txBox="1"/>
          <p:nvPr/>
        </p:nvSpPr>
        <p:spPr>
          <a:xfrm>
            <a:off x="7543800" y="5271532"/>
            <a:ext cx="990977" cy="369332"/>
          </a:xfrm>
          <a:prstGeom prst="rect">
            <a:avLst/>
          </a:prstGeom>
          <a:noFill/>
        </p:spPr>
        <p:txBody>
          <a:bodyPr wrap="none" rtlCol="0">
            <a:spAutoFit/>
          </a:bodyPr>
          <a:lstStyle/>
          <a:p>
            <a:r>
              <a:rPr lang="en-US" dirty="0" err="1" smtClean="0"/>
              <a:t>Shimagh</a:t>
            </a:r>
            <a:endParaRPr lang="en-US" dirty="0"/>
          </a:p>
        </p:txBody>
      </p:sp>
      <p:graphicFrame>
        <p:nvGraphicFramePr>
          <p:cNvPr id="18" name="Table 17"/>
          <p:cNvGraphicFramePr>
            <a:graphicFrameLocks noGrp="1"/>
          </p:cNvGraphicFramePr>
          <p:nvPr>
            <p:extLst>
              <p:ext uri="{D42A27DB-BD31-4B8C-83A1-F6EECF244321}">
                <p14:modId xmlns:p14="http://schemas.microsoft.com/office/powerpoint/2010/main" val="1796976949"/>
              </p:ext>
            </p:extLst>
          </p:nvPr>
        </p:nvGraphicFramePr>
        <p:xfrm>
          <a:off x="457200" y="5131689"/>
          <a:ext cx="1625600" cy="952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a:effectLst/>
                        </a:rPr>
                        <a:t>DishaDasha Tops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99</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DishaDasha Bottoms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45</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Shimagh</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79</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Pakols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27</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Police Tops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38</a:t>
                      </a:r>
                      <a:endParaRPr lang="en-US" sz="1100" b="0" i="0" u="none" strike="noStrike" dirty="0">
                        <a:solidFill>
                          <a:srgbClr val="000000"/>
                        </a:solidFill>
                        <a:effectLst/>
                        <a:latin typeface="Calibri"/>
                      </a:endParaRPr>
                    </a:p>
                  </a:txBody>
                  <a:tcPr marL="0" marR="0" marT="0" marB="0" anchor="b"/>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067901185"/>
              </p:ext>
            </p:extLst>
          </p:nvPr>
        </p:nvGraphicFramePr>
        <p:xfrm>
          <a:off x="2590800" y="5131689"/>
          <a:ext cx="1625600" cy="952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a:effectLst/>
                        </a:rPr>
                        <a:t>Police Bottoms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38</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Police Hats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44</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Afghan Army Tops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27</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Afghan Army Bottoms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27</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Afghan Army Barret</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49</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Afghanistan Clothing</a:t>
            </a:r>
          </a:p>
        </p:txBody>
      </p:sp>
      <p:pic>
        <p:nvPicPr>
          <p:cNvPr id="4" name="Content Placeholder 3" descr="Burqa.jpg"/>
          <p:cNvPicPr>
            <a:picLocks noGrp="1" noChangeAspect="1"/>
          </p:cNvPicPr>
          <p:nvPr>
            <p:ph idx="1"/>
          </p:nvPr>
        </p:nvPicPr>
        <p:blipFill>
          <a:blip r:embed="rId2" cstate="email"/>
          <a:stretch>
            <a:fillRect/>
          </a:stretch>
        </p:blipFill>
        <p:spPr>
          <a:xfrm>
            <a:off x="304800" y="1295400"/>
            <a:ext cx="2418735" cy="3124200"/>
          </a:xfrm>
        </p:spPr>
      </p:pic>
      <p:pic>
        <p:nvPicPr>
          <p:cNvPr id="5" name="Content Placeholder 3" descr="Hijab.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600" y="1295400"/>
            <a:ext cx="2697602" cy="3124200"/>
          </a:xfrm>
          <a:prstGeom prst="rect">
            <a:avLst/>
          </a:prstGeom>
        </p:spPr>
      </p:pic>
      <p:pic>
        <p:nvPicPr>
          <p:cNvPr id="6" name="Content Placeholder 3" descr="Ega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6463" y="1905000"/>
            <a:ext cx="1931518" cy="1661319"/>
          </a:xfrm>
          <a:prstGeom prst="rect">
            <a:avLst/>
          </a:prstGeom>
        </p:spPr>
      </p:pic>
      <p:sp>
        <p:nvSpPr>
          <p:cNvPr id="7" name="TextBox 6"/>
          <p:cNvSpPr txBox="1"/>
          <p:nvPr/>
        </p:nvSpPr>
        <p:spPr>
          <a:xfrm>
            <a:off x="6989676" y="3655999"/>
            <a:ext cx="565091" cy="369332"/>
          </a:xfrm>
          <a:prstGeom prst="rect">
            <a:avLst/>
          </a:prstGeom>
          <a:noFill/>
        </p:spPr>
        <p:txBody>
          <a:bodyPr wrap="none" rtlCol="0">
            <a:spAutoFit/>
          </a:bodyPr>
          <a:lstStyle/>
          <a:p>
            <a:r>
              <a:rPr lang="en-US" dirty="0" err="1" smtClean="0"/>
              <a:t>Egal</a:t>
            </a:r>
            <a:endParaRPr lang="en-US" dirty="0"/>
          </a:p>
        </p:txBody>
      </p:sp>
      <p:sp>
        <p:nvSpPr>
          <p:cNvPr id="8" name="TextBox 7"/>
          <p:cNvSpPr txBox="1"/>
          <p:nvPr/>
        </p:nvSpPr>
        <p:spPr>
          <a:xfrm>
            <a:off x="3962400" y="4572000"/>
            <a:ext cx="668773" cy="369332"/>
          </a:xfrm>
          <a:prstGeom prst="rect">
            <a:avLst/>
          </a:prstGeom>
          <a:noFill/>
        </p:spPr>
        <p:txBody>
          <a:bodyPr wrap="none" rtlCol="0">
            <a:spAutoFit/>
          </a:bodyPr>
          <a:lstStyle/>
          <a:p>
            <a:r>
              <a:rPr lang="en-US" dirty="0" smtClean="0"/>
              <a:t>Hijab</a:t>
            </a:r>
            <a:endParaRPr lang="en-US" dirty="0"/>
          </a:p>
        </p:txBody>
      </p:sp>
      <p:sp>
        <p:nvSpPr>
          <p:cNvPr id="9" name="TextBox 8"/>
          <p:cNvSpPr txBox="1"/>
          <p:nvPr/>
        </p:nvSpPr>
        <p:spPr>
          <a:xfrm>
            <a:off x="1143000" y="4572000"/>
            <a:ext cx="740972" cy="369332"/>
          </a:xfrm>
          <a:prstGeom prst="rect">
            <a:avLst/>
          </a:prstGeom>
          <a:noFill/>
        </p:spPr>
        <p:txBody>
          <a:bodyPr wrap="none" rtlCol="0">
            <a:spAutoFit/>
          </a:bodyPr>
          <a:lstStyle/>
          <a:p>
            <a:r>
              <a:rPr lang="en-US" dirty="0" err="1" smtClean="0"/>
              <a:t>Burqa</a:t>
            </a:r>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912538721"/>
              </p:ext>
            </p:extLst>
          </p:nvPr>
        </p:nvGraphicFramePr>
        <p:xfrm>
          <a:off x="3483986" y="5638800"/>
          <a:ext cx="1625600" cy="571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dirty="0" err="1">
                          <a:effectLst/>
                        </a:rPr>
                        <a:t>Burqas</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Hijab</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8</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dirty="0" err="1">
                          <a:effectLst/>
                        </a:rPr>
                        <a:t>Egal</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40</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IED/Mines/Ammunition</a:t>
            </a:r>
            <a:endParaRPr lang="en-US" dirty="0"/>
          </a:p>
        </p:txBody>
      </p:sp>
      <p:pic>
        <p:nvPicPr>
          <p:cNvPr id="6" name="Content Placeholder 5" descr="Replica%20Briefcase%20Bomb.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17086" y="1600200"/>
            <a:ext cx="2334780" cy="2743200"/>
          </a:xfrm>
        </p:spPr>
      </p:pic>
      <p:pic>
        <p:nvPicPr>
          <p:cNvPr id="4" name="Content Placeholder 3" descr="Replica%20Suicide%20Bomber%20Ves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75620" y="1600200"/>
            <a:ext cx="2334780" cy="2743200"/>
          </a:xfrm>
          <a:prstGeom prst="rect">
            <a:avLst/>
          </a:prstGeom>
        </p:spPr>
      </p:pic>
      <p:sp>
        <p:nvSpPr>
          <p:cNvPr id="5" name="TextBox 4"/>
          <p:cNvSpPr txBox="1"/>
          <p:nvPr/>
        </p:nvSpPr>
        <p:spPr>
          <a:xfrm>
            <a:off x="5181600" y="4419600"/>
            <a:ext cx="1287532" cy="369332"/>
          </a:xfrm>
          <a:prstGeom prst="rect">
            <a:avLst/>
          </a:prstGeom>
          <a:noFill/>
        </p:spPr>
        <p:txBody>
          <a:bodyPr wrap="none" rtlCol="0">
            <a:spAutoFit/>
          </a:bodyPr>
          <a:lstStyle/>
          <a:p>
            <a:r>
              <a:rPr lang="en-US" dirty="0" smtClean="0"/>
              <a:t>Suicide vest</a:t>
            </a:r>
            <a:endParaRPr lang="en-US" dirty="0"/>
          </a:p>
        </p:txBody>
      </p:sp>
      <p:sp>
        <p:nvSpPr>
          <p:cNvPr id="7" name="TextBox 6"/>
          <p:cNvSpPr txBox="1"/>
          <p:nvPr/>
        </p:nvSpPr>
        <p:spPr>
          <a:xfrm>
            <a:off x="2362200" y="4419600"/>
            <a:ext cx="1724703" cy="369332"/>
          </a:xfrm>
          <a:prstGeom prst="rect">
            <a:avLst/>
          </a:prstGeom>
          <a:noFill/>
        </p:spPr>
        <p:txBody>
          <a:bodyPr wrap="none" rtlCol="0">
            <a:spAutoFit/>
          </a:bodyPr>
          <a:lstStyle/>
          <a:p>
            <a:r>
              <a:rPr lang="en-US" dirty="0" smtClean="0"/>
              <a:t>Brief Case Bomb</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168859209"/>
              </p:ext>
            </p:extLst>
          </p:nvPr>
        </p:nvGraphicFramePr>
        <p:xfrm>
          <a:off x="3886200" y="5715000"/>
          <a:ext cx="1384300" cy="381000"/>
        </p:xfrm>
        <a:graphic>
          <a:graphicData uri="http://schemas.openxmlformats.org/drawingml/2006/table">
            <a:tbl>
              <a:tblPr>
                <a:tableStyleId>{5C22544A-7EE6-4342-B048-85BDC9FD1C3A}</a:tableStyleId>
              </a:tblPr>
              <a:tblGrid>
                <a:gridCol w="1051688"/>
                <a:gridCol w="332612"/>
              </a:tblGrid>
              <a:tr h="190500">
                <a:tc>
                  <a:txBody>
                    <a:bodyPr/>
                    <a:lstStyle/>
                    <a:p>
                      <a:pPr algn="l" fontAlgn="b"/>
                      <a:r>
                        <a:rPr lang="en-US" sz="1100" u="none" strike="noStrike">
                          <a:effectLst/>
                        </a:rPr>
                        <a:t>Suicide Vest</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21</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Briefcase Bombs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8</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IED/Mines/Ammunition</a:t>
            </a:r>
          </a:p>
        </p:txBody>
      </p:sp>
      <p:pic>
        <p:nvPicPr>
          <p:cNvPr id="5" name="Content Placeholder 3" descr="Replica%20Iraqi%20mine%20kits.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967828" y="1143000"/>
            <a:ext cx="2820416" cy="3657600"/>
          </a:xfrm>
        </p:spPr>
      </p:pic>
      <p:pic>
        <p:nvPicPr>
          <p:cNvPr id="6" name="Content Placeholder 3" descr="Replica%20Mine%20anti%20tank%20TM62M%20USSR.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24800" y="5029200"/>
            <a:ext cx="1059007" cy="660602"/>
          </a:xfrm>
          <a:prstGeom prst="rect">
            <a:avLst/>
          </a:prstGeom>
        </p:spPr>
      </p:pic>
      <p:pic>
        <p:nvPicPr>
          <p:cNvPr id="7" name="Content Placeholder 3" descr="Replica%20Mortar,%20M56,%20120MM,%20HE,%20Yugoslavia.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10200" y="4495800"/>
            <a:ext cx="511594" cy="1828800"/>
          </a:xfrm>
          <a:prstGeom prst="rect">
            <a:avLst/>
          </a:prstGeom>
        </p:spPr>
      </p:pic>
      <p:pic>
        <p:nvPicPr>
          <p:cNvPr id="8" name="Content Placeholder 3" descr="Replica%20Projectile,%20HE,%20fragmenting,%20OF412,%20100MM%20USSR.gif"/>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52600" y="4495800"/>
            <a:ext cx="1230640" cy="1828800"/>
          </a:xfrm>
          <a:prstGeom prst="rect">
            <a:avLst/>
          </a:prstGeom>
        </p:spPr>
      </p:pic>
      <p:pic>
        <p:nvPicPr>
          <p:cNvPr id="9" name="Picture 8" descr="Replica%20Projectile,%20HE,%20fragmenting,%20OF482,%20130MM,%20USSR.gif"/>
          <p:cNvPicPr>
            <a:picLocks noChangeAspect="1"/>
          </p:cNvPicPr>
          <p:nvPr/>
        </p:nvPicPr>
        <p:blipFill>
          <a:blip r:embed="rId6" cstate="email"/>
          <a:stretch>
            <a:fillRect/>
          </a:stretch>
        </p:blipFill>
        <p:spPr>
          <a:xfrm>
            <a:off x="533400" y="4495800"/>
            <a:ext cx="742950" cy="1828800"/>
          </a:xfrm>
          <a:prstGeom prst="rect">
            <a:avLst/>
          </a:prstGeom>
        </p:spPr>
      </p:pic>
      <p:pic>
        <p:nvPicPr>
          <p:cNvPr id="10" name="Picture 9" descr="Replica%20Projectile,%20HE,%20RAP,%20OF-23,%20180%20MM.gif"/>
          <p:cNvPicPr>
            <a:picLocks noChangeAspect="1"/>
          </p:cNvPicPr>
          <p:nvPr/>
        </p:nvPicPr>
        <p:blipFill>
          <a:blip r:embed="rId7" cstate="email"/>
          <a:stretch>
            <a:fillRect/>
          </a:stretch>
        </p:blipFill>
        <p:spPr>
          <a:xfrm>
            <a:off x="3505200" y="4495800"/>
            <a:ext cx="872836" cy="1828800"/>
          </a:xfrm>
          <a:prstGeom prst="rect">
            <a:avLst/>
          </a:prstGeom>
        </p:spPr>
      </p:pic>
      <p:sp>
        <p:nvSpPr>
          <p:cNvPr id="11" name="TextBox 10"/>
          <p:cNvSpPr txBox="1"/>
          <p:nvPr/>
        </p:nvSpPr>
        <p:spPr>
          <a:xfrm>
            <a:off x="5198753" y="6400800"/>
            <a:ext cx="934487" cy="369332"/>
          </a:xfrm>
          <a:prstGeom prst="rect">
            <a:avLst/>
          </a:prstGeom>
          <a:noFill/>
        </p:spPr>
        <p:txBody>
          <a:bodyPr wrap="none" rtlCol="0">
            <a:spAutoFit/>
          </a:bodyPr>
          <a:lstStyle/>
          <a:p>
            <a:r>
              <a:rPr lang="en-US" dirty="0" smtClean="0"/>
              <a:t>Mortars</a:t>
            </a:r>
            <a:endParaRPr lang="en-US" dirty="0"/>
          </a:p>
        </p:txBody>
      </p:sp>
      <p:sp>
        <p:nvSpPr>
          <p:cNvPr id="12" name="TextBox 11"/>
          <p:cNvSpPr txBox="1"/>
          <p:nvPr/>
        </p:nvSpPr>
        <p:spPr>
          <a:xfrm>
            <a:off x="1789332" y="6324600"/>
            <a:ext cx="1157176" cy="369332"/>
          </a:xfrm>
          <a:prstGeom prst="rect">
            <a:avLst/>
          </a:prstGeom>
          <a:noFill/>
        </p:spPr>
        <p:txBody>
          <a:bodyPr wrap="none" rtlCol="0">
            <a:spAutoFit/>
          </a:bodyPr>
          <a:lstStyle/>
          <a:p>
            <a:r>
              <a:rPr lang="en-US" dirty="0" smtClean="0"/>
              <a:t>Projectiles</a:t>
            </a:r>
            <a:endParaRPr lang="en-US" dirty="0"/>
          </a:p>
        </p:txBody>
      </p:sp>
      <p:sp>
        <p:nvSpPr>
          <p:cNvPr id="13" name="TextBox 12"/>
          <p:cNvSpPr txBox="1"/>
          <p:nvPr/>
        </p:nvSpPr>
        <p:spPr>
          <a:xfrm>
            <a:off x="6705600" y="6353664"/>
            <a:ext cx="2197140" cy="369332"/>
          </a:xfrm>
          <a:prstGeom prst="rect">
            <a:avLst/>
          </a:prstGeom>
          <a:noFill/>
        </p:spPr>
        <p:txBody>
          <a:bodyPr wrap="none" rtlCol="0">
            <a:spAutoFit/>
          </a:bodyPr>
          <a:lstStyle/>
          <a:p>
            <a:r>
              <a:rPr lang="en-US" dirty="0" smtClean="0"/>
              <a:t>Mines and Claymores</a:t>
            </a:r>
            <a:endParaRPr lang="en-US" dirty="0"/>
          </a:p>
        </p:txBody>
      </p:sp>
      <p:pic>
        <p:nvPicPr>
          <p:cNvPr id="1026" name="Picture 2"/>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77000" y="4893733"/>
            <a:ext cx="1201425" cy="1032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5" name="Table 14"/>
          <p:cNvGraphicFramePr>
            <a:graphicFrameLocks noGrp="1"/>
          </p:cNvGraphicFramePr>
          <p:nvPr>
            <p:extLst>
              <p:ext uri="{D42A27DB-BD31-4B8C-83A1-F6EECF244321}">
                <p14:modId xmlns:p14="http://schemas.microsoft.com/office/powerpoint/2010/main" val="574325906"/>
              </p:ext>
            </p:extLst>
          </p:nvPr>
        </p:nvGraphicFramePr>
        <p:xfrm>
          <a:off x="6991370" y="2286000"/>
          <a:ext cx="1625600" cy="571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a:effectLst/>
                        </a:rPr>
                        <a:t>Mines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102</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Projectiles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188</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Claymore</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34</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3" descr="IED Component Board.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86267" y="1105853"/>
            <a:ext cx="2937888" cy="2194560"/>
          </a:xfrm>
        </p:spPr>
      </p:pic>
      <p:pic>
        <p:nvPicPr>
          <p:cNvPr id="45059" name="Picture 4" descr="Pressure Plate Display.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1105853"/>
            <a:ext cx="2794824"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5"/>
          <p:cNvSpPr txBox="1">
            <a:spLocks noChangeArrowheads="1"/>
          </p:cNvSpPr>
          <p:nvPr/>
        </p:nvSpPr>
        <p:spPr bwMode="auto">
          <a:xfrm>
            <a:off x="3429000" y="3808274"/>
            <a:ext cx="5105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dirty="0">
                <a:latin typeface="+mn-lt"/>
              </a:rPr>
              <a:t>IED’s </a:t>
            </a:r>
            <a:r>
              <a:rPr lang="en-US" sz="1800" dirty="0" smtClean="0">
                <a:latin typeface="+mn-lt"/>
              </a:rPr>
              <a:t>available </a:t>
            </a:r>
            <a:r>
              <a:rPr lang="en-US" sz="1800" dirty="0">
                <a:latin typeface="+mn-lt"/>
              </a:rPr>
              <a:t>at the </a:t>
            </a:r>
            <a:r>
              <a:rPr lang="en-US" sz="1800" dirty="0" smtClean="0">
                <a:latin typeface="+mn-lt"/>
              </a:rPr>
              <a:t>MTD warehouse </a:t>
            </a:r>
            <a:r>
              <a:rPr lang="en-US" sz="1800" dirty="0" err="1">
                <a:latin typeface="+mn-lt"/>
              </a:rPr>
              <a:t>Bldg</a:t>
            </a:r>
            <a:r>
              <a:rPr lang="en-US" sz="1800" dirty="0">
                <a:latin typeface="+mn-lt"/>
              </a:rPr>
              <a:t> 2238 using current enemy TTPs. High, medium, and low metallic, command wire, pressure plate, and radio controlled devices.  </a:t>
            </a:r>
            <a:endParaRPr lang="en-US" sz="1800" dirty="0" smtClean="0">
              <a:latin typeface="+mn-lt"/>
            </a:endParaRPr>
          </a:p>
        </p:txBody>
      </p:sp>
      <p:sp>
        <p:nvSpPr>
          <p:cNvPr id="45061" name="Title 1"/>
          <p:cNvSpPr>
            <a:spLocks noGrp="1"/>
          </p:cNvSpPr>
          <p:nvPr>
            <p:ph type="title"/>
          </p:nvPr>
        </p:nvSpPr>
        <p:spPr>
          <a:xfrm>
            <a:off x="1676400" y="152400"/>
            <a:ext cx="5562600" cy="762000"/>
          </a:xfrm>
        </p:spPr>
        <p:txBody>
          <a:bodyPr>
            <a:normAutofit/>
          </a:bodyPr>
          <a:lstStyle/>
          <a:p>
            <a:r>
              <a:rPr lang="en-US" sz="3600" dirty="0"/>
              <a:t>IED/Mines/Ammunition</a:t>
            </a:r>
            <a:endParaRPr lang="en-US" sz="3600" dirty="0">
              <a:latin typeface="+mn-lt"/>
              <a:ea typeface="+mn-ea"/>
              <a:cs typeface="+mn-cs"/>
            </a:endParaRPr>
          </a:p>
        </p:txBody>
      </p:sp>
      <p:pic>
        <p:nvPicPr>
          <p:cNvPr id="45062" name="Picture 8" descr="IED Deployable Box.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1" y="3437467"/>
            <a:ext cx="2879973" cy="2203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9" descr="Powered Pressure Plates with LED lighted Blasting Cap.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4228" y="1105853"/>
            <a:ext cx="2750880" cy="2194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1352615"/>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pic>
        <p:nvPicPr>
          <p:cNvPr id="6" name="Content Placeholder 5" descr="Replica%20SA7%20Grail.g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2400" y="1447800"/>
            <a:ext cx="3192861" cy="1581944"/>
          </a:xfrm>
        </p:spPr>
      </p:pic>
      <p:sp>
        <p:nvSpPr>
          <p:cNvPr id="5" name="TextBox 4"/>
          <p:cNvSpPr txBox="1"/>
          <p:nvPr/>
        </p:nvSpPr>
        <p:spPr>
          <a:xfrm>
            <a:off x="4833329" y="3225800"/>
            <a:ext cx="476412" cy="369332"/>
          </a:xfrm>
          <a:prstGeom prst="rect">
            <a:avLst/>
          </a:prstGeom>
          <a:noFill/>
        </p:spPr>
        <p:txBody>
          <a:bodyPr wrap="none" rtlCol="0">
            <a:spAutoFit/>
          </a:bodyPr>
          <a:lstStyle/>
          <a:p>
            <a:r>
              <a:rPr lang="en-US" dirty="0" smtClean="0"/>
              <a:t>Uzi</a:t>
            </a:r>
            <a:endParaRPr lang="en-US" dirty="0"/>
          </a:p>
        </p:txBody>
      </p:sp>
      <p:sp>
        <p:nvSpPr>
          <p:cNvPr id="7" name="TextBox 6"/>
          <p:cNvSpPr txBox="1"/>
          <p:nvPr/>
        </p:nvSpPr>
        <p:spPr>
          <a:xfrm>
            <a:off x="1176201" y="5486400"/>
            <a:ext cx="708848" cy="369332"/>
          </a:xfrm>
          <a:prstGeom prst="rect">
            <a:avLst/>
          </a:prstGeom>
          <a:noFill/>
        </p:spPr>
        <p:txBody>
          <a:bodyPr wrap="none" rtlCol="0">
            <a:spAutoFit/>
          </a:bodyPr>
          <a:lstStyle/>
          <a:p>
            <a:r>
              <a:rPr lang="en-US" dirty="0" err="1" smtClean="0"/>
              <a:t>Ak</a:t>
            </a:r>
            <a:r>
              <a:rPr lang="en-US" dirty="0" smtClean="0"/>
              <a:t> 47</a:t>
            </a:r>
            <a:endParaRPr lang="en-US" dirty="0"/>
          </a:p>
        </p:txBody>
      </p:sp>
      <p:sp>
        <p:nvSpPr>
          <p:cNvPr id="8" name="TextBox 7"/>
          <p:cNvSpPr txBox="1"/>
          <p:nvPr/>
        </p:nvSpPr>
        <p:spPr>
          <a:xfrm>
            <a:off x="7772400" y="3065335"/>
            <a:ext cx="954107" cy="369332"/>
          </a:xfrm>
          <a:prstGeom prst="rect">
            <a:avLst/>
          </a:prstGeom>
          <a:noFill/>
        </p:spPr>
        <p:txBody>
          <a:bodyPr wrap="none" rtlCol="0">
            <a:spAutoFit/>
          </a:bodyPr>
          <a:lstStyle/>
          <a:p>
            <a:r>
              <a:rPr lang="en-US" dirty="0" smtClean="0"/>
              <a:t>Mini Uzi</a:t>
            </a:r>
            <a:endParaRPr lang="en-US" dirty="0"/>
          </a:p>
        </p:txBody>
      </p:sp>
      <p:sp>
        <p:nvSpPr>
          <p:cNvPr id="9" name="TextBox 8"/>
          <p:cNvSpPr txBox="1"/>
          <p:nvPr/>
        </p:nvSpPr>
        <p:spPr>
          <a:xfrm>
            <a:off x="1066800" y="3225800"/>
            <a:ext cx="1099981" cy="369332"/>
          </a:xfrm>
          <a:prstGeom prst="rect">
            <a:avLst/>
          </a:prstGeom>
          <a:noFill/>
        </p:spPr>
        <p:txBody>
          <a:bodyPr wrap="none" rtlCol="0">
            <a:spAutoFit/>
          </a:bodyPr>
          <a:lstStyle/>
          <a:p>
            <a:r>
              <a:rPr lang="en-US" dirty="0" smtClean="0"/>
              <a:t>SA-7 Grail</a:t>
            </a:r>
            <a:endParaRPr lang="en-US" dirty="0"/>
          </a:p>
        </p:txBody>
      </p:sp>
      <p:pic>
        <p:nvPicPr>
          <p:cNvPr id="10" name="Content Placeholder 5" descr="Replica%20UZI.gi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57600" y="1447800"/>
            <a:ext cx="3222834" cy="1600602"/>
          </a:xfrm>
          <a:prstGeom prst="rect">
            <a:avLst/>
          </a:prstGeom>
        </p:spPr>
      </p:pic>
      <p:pic>
        <p:nvPicPr>
          <p:cNvPr id="11" name="Content Placeholder 3" descr="miniuzi.jpg"/>
          <p:cNvPicPr>
            <a:picLocks noChangeAspect="1"/>
          </p:cNvPicPr>
          <p:nvPr/>
        </p:nvPicPr>
        <p:blipFill>
          <a:blip r:embed="rId4" cstate="email"/>
          <a:stretch>
            <a:fillRect/>
          </a:stretch>
        </p:blipFill>
        <p:spPr>
          <a:xfrm>
            <a:off x="7239000" y="1447800"/>
            <a:ext cx="1739685" cy="1439069"/>
          </a:xfrm>
          <a:prstGeom prst="rect">
            <a:avLst/>
          </a:prstGeom>
        </p:spPr>
      </p:pic>
      <p:pic>
        <p:nvPicPr>
          <p:cNvPr id="12" name="Content Placeholder 3" descr="Replica%20weapon%20(AK-47).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851" y="3733800"/>
            <a:ext cx="1815549" cy="1693807"/>
          </a:xfrm>
          <a:prstGeom prst="rect">
            <a:avLst/>
          </a:prstGeom>
        </p:spPr>
      </p:pic>
      <p:pic>
        <p:nvPicPr>
          <p:cNvPr id="13" name="Content Placeholder 3" descr="Replica%20weapon%20(RPG).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10000" y="3763622"/>
            <a:ext cx="2108720" cy="1494178"/>
          </a:xfrm>
          <a:prstGeom prst="rect">
            <a:avLst/>
          </a:prstGeom>
        </p:spPr>
      </p:pic>
      <p:sp>
        <p:nvSpPr>
          <p:cNvPr id="14" name="TextBox 13"/>
          <p:cNvSpPr txBox="1"/>
          <p:nvPr/>
        </p:nvSpPr>
        <p:spPr>
          <a:xfrm>
            <a:off x="4577262" y="5486400"/>
            <a:ext cx="574196" cy="369332"/>
          </a:xfrm>
          <a:prstGeom prst="rect">
            <a:avLst/>
          </a:prstGeom>
          <a:noFill/>
        </p:spPr>
        <p:txBody>
          <a:bodyPr wrap="none" rtlCol="0">
            <a:spAutoFit/>
          </a:bodyPr>
          <a:lstStyle/>
          <a:p>
            <a:r>
              <a:rPr lang="en-US" dirty="0" smtClean="0"/>
              <a:t>RPG</a:t>
            </a:r>
            <a:endParaRPr lang="en-US" dirty="0"/>
          </a:p>
        </p:txBody>
      </p:sp>
      <p:pic>
        <p:nvPicPr>
          <p:cNvPr id="2051"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307667" y="4316309"/>
            <a:ext cx="2779248" cy="941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p:cNvSpPr txBox="1"/>
          <p:nvPr/>
        </p:nvSpPr>
        <p:spPr>
          <a:xfrm>
            <a:off x="7594161" y="5403713"/>
            <a:ext cx="548548" cy="369332"/>
          </a:xfrm>
          <a:prstGeom prst="rect">
            <a:avLst/>
          </a:prstGeom>
          <a:noFill/>
        </p:spPr>
        <p:txBody>
          <a:bodyPr wrap="none" rtlCol="0">
            <a:spAutoFit/>
          </a:bodyPr>
          <a:lstStyle/>
          <a:p>
            <a:r>
              <a:rPr lang="en-US" dirty="0" smtClean="0"/>
              <a:t>RPK</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609173560"/>
              </p:ext>
            </p:extLst>
          </p:nvPr>
        </p:nvGraphicFramePr>
        <p:xfrm>
          <a:off x="1753150" y="6248400"/>
          <a:ext cx="1562100" cy="381000"/>
        </p:xfrm>
        <a:graphic>
          <a:graphicData uri="http://schemas.openxmlformats.org/drawingml/2006/table">
            <a:tbl>
              <a:tblPr>
                <a:tableStyleId>{5C22544A-7EE6-4342-B048-85BDC9FD1C3A}</a:tableStyleId>
              </a:tblPr>
              <a:tblGrid>
                <a:gridCol w="1359312"/>
                <a:gridCol w="202788"/>
              </a:tblGrid>
              <a:tr h="190500">
                <a:tc>
                  <a:txBody>
                    <a:bodyPr/>
                    <a:lstStyle/>
                    <a:p>
                      <a:pPr algn="l" fontAlgn="b"/>
                      <a:r>
                        <a:rPr lang="en-US" sz="1100" u="none" strike="noStrike">
                          <a:effectLst/>
                        </a:rPr>
                        <a:t>SA7</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22</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RPG</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38</a:t>
                      </a:r>
                      <a:endParaRPr lang="en-US" sz="1100" b="0" i="0" u="none" strike="noStrike" dirty="0">
                        <a:solidFill>
                          <a:srgbClr val="000000"/>
                        </a:solidFill>
                        <a:effectLst/>
                        <a:latin typeface="Calibri"/>
                      </a:endParaRPr>
                    </a:p>
                  </a:txBody>
                  <a:tcPr marL="0" marR="0" marT="0" marB="0" anchor="b"/>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85442705"/>
              </p:ext>
            </p:extLst>
          </p:nvPr>
        </p:nvGraphicFramePr>
        <p:xfrm>
          <a:off x="3943625" y="6248400"/>
          <a:ext cx="1562100" cy="381000"/>
        </p:xfrm>
        <a:graphic>
          <a:graphicData uri="http://schemas.openxmlformats.org/drawingml/2006/table">
            <a:tbl>
              <a:tblPr>
                <a:tableStyleId>{5C22544A-7EE6-4342-B048-85BDC9FD1C3A}</a:tableStyleId>
              </a:tblPr>
              <a:tblGrid>
                <a:gridCol w="1359312"/>
                <a:gridCol w="202788"/>
              </a:tblGrid>
              <a:tr h="190500">
                <a:tc>
                  <a:txBody>
                    <a:bodyPr/>
                    <a:lstStyle/>
                    <a:p>
                      <a:pPr algn="l" fontAlgn="b"/>
                      <a:r>
                        <a:rPr lang="en-US" sz="1100" u="none" strike="noStrike">
                          <a:effectLst/>
                        </a:rPr>
                        <a:t>Mini Uzi</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Uzi</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a:endParaRPr>
                    </a:p>
                  </a:txBody>
                  <a:tcPr marL="0" marR="0" marT="0" marB="0" anchor="b"/>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555398612"/>
              </p:ext>
            </p:extLst>
          </p:nvPr>
        </p:nvGraphicFramePr>
        <p:xfrm>
          <a:off x="6134100" y="6248400"/>
          <a:ext cx="1562100" cy="381000"/>
        </p:xfrm>
        <a:graphic>
          <a:graphicData uri="http://schemas.openxmlformats.org/drawingml/2006/table">
            <a:tbl>
              <a:tblPr>
                <a:tableStyleId>{5C22544A-7EE6-4342-B048-85BDC9FD1C3A}</a:tableStyleId>
              </a:tblPr>
              <a:tblGrid>
                <a:gridCol w="1359312"/>
                <a:gridCol w="202788"/>
              </a:tblGrid>
              <a:tr h="190500">
                <a:tc>
                  <a:txBody>
                    <a:bodyPr/>
                    <a:lstStyle/>
                    <a:p>
                      <a:pPr algn="l" fontAlgn="b"/>
                      <a:r>
                        <a:rPr lang="en-US" sz="1100" u="none" strike="noStrike">
                          <a:effectLst/>
                        </a:rPr>
                        <a:t>RPK</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21</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AK-47</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dirty="0">
                          <a:effectLst/>
                        </a:rPr>
                        <a:t>69</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Weapons</a:t>
            </a:r>
            <a:endParaRPr lang="en-US" dirty="0"/>
          </a:p>
        </p:txBody>
      </p:sp>
      <p:pic>
        <p:nvPicPr>
          <p:cNvPr id="4" name="Content Placeholder 3" descr="Replica%209MM%20Pistol.gif"/>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1001" y="1295401"/>
            <a:ext cx="2781090" cy="1371600"/>
          </a:xfrm>
        </p:spPr>
      </p:pic>
      <p:sp>
        <p:nvSpPr>
          <p:cNvPr id="5" name="TextBox 4"/>
          <p:cNvSpPr txBox="1"/>
          <p:nvPr/>
        </p:nvSpPr>
        <p:spPr>
          <a:xfrm>
            <a:off x="1371600" y="2819400"/>
            <a:ext cx="670376" cy="369332"/>
          </a:xfrm>
          <a:prstGeom prst="rect">
            <a:avLst/>
          </a:prstGeom>
          <a:noFill/>
        </p:spPr>
        <p:txBody>
          <a:bodyPr wrap="none" rtlCol="0">
            <a:spAutoFit/>
          </a:bodyPr>
          <a:lstStyle/>
          <a:p>
            <a:r>
              <a:rPr lang="en-US" dirty="0" smtClean="0"/>
              <a:t>9mm</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81400" y="1303867"/>
            <a:ext cx="3139518"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89993" y="2787134"/>
            <a:ext cx="1722331" cy="369332"/>
          </a:xfrm>
          <a:prstGeom prst="rect">
            <a:avLst/>
          </a:prstGeom>
          <a:noFill/>
        </p:spPr>
        <p:txBody>
          <a:bodyPr wrap="none" rtlCol="0">
            <a:spAutoFit/>
          </a:bodyPr>
          <a:lstStyle/>
          <a:p>
            <a:r>
              <a:rPr lang="en-US" dirty="0" smtClean="0"/>
              <a:t>Pistol w/silencer</a:t>
            </a:r>
            <a:endParaRPr lang="en-US" dirty="0"/>
          </a:p>
        </p:txBody>
      </p:sp>
      <p:pic>
        <p:nvPicPr>
          <p:cNvPr id="7" name="Content Placeholder 5" descr="m162.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29737" y="3276600"/>
            <a:ext cx="2785063" cy="2088798"/>
          </a:xfrm>
          <a:prstGeom prst="rect">
            <a:avLst/>
          </a:prstGeom>
        </p:spPr>
      </p:pic>
      <p:sp>
        <p:nvSpPr>
          <p:cNvPr id="8" name="TextBox 7"/>
          <p:cNvSpPr txBox="1"/>
          <p:nvPr/>
        </p:nvSpPr>
        <p:spPr>
          <a:xfrm>
            <a:off x="2414331" y="5523720"/>
            <a:ext cx="615874" cy="369332"/>
          </a:xfrm>
          <a:prstGeom prst="rect">
            <a:avLst/>
          </a:prstGeom>
          <a:noFill/>
        </p:spPr>
        <p:txBody>
          <a:bodyPr wrap="none" rtlCol="0">
            <a:spAutoFit/>
          </a:bodyPr>
          <a:lstStyle/>
          <a:p>
            <a:r>
              <a:rPr lang="en-US" dirty="0" smtClean="0"/>
              <a:t>M16</a:t>
            </a:r>
            <a:endParaRPr lang="en-US" dirty="0"/>
          </a:p>
        </p:txBody>
      </p:sp>
      <p:pic>
        <p:nvPicPr>
          <p:cNvPr id="9" name="Content Placeholder 3" descr="m4.jpg"/>
          <p:cNvPicPr>
            <a:picLocks noChangeAspect="1"/>
          </p:cNvPicPr>
          <p:nvPr/>
        </p:nvPicPr>
        <p:blipFill>
          <a:blip r:embed="rId5" cstate="email"/>
          <a:stretch>
            <a:fillRect/>
          </a:stretch>
        </p:blipFill>
        <p:spPr>
          <a:xfrm>
            <a:off x="4572000" y="3639961"/>
            <a:ext cx="3810000" cy="1362075"/>
          </a:xfrm>
          <a:prstGeom prst="rect">
            <a:avLst/>
          </a:prstGeom>
        </p:spPr>
      </p:pic>
      <p:sp>
        <p:nvSpPr>
          <p:cNvPr id="10" name="TextBox 9"/>
          <p:cNvSpPr txBox="1"/>
          <p:nvPr/>
        </p:nvSpPr>
        <p:spPr>
          <a:xfrm>
            <a:off x="6618787" y="5365398"/>
            <a:ext cx="498855" cy="369332"/>
          </a:xfrm>
          <a:prstGeom prst="rect">
            <a:avLst/>
          </a:prstGeom>
          <a:noFill/>
        </p:spPr>
        <p:txBody>
          <a:bodyPr wrap="none" rtlCol="0">
            <a:spAutoFit/>
          </a:bodyPr>
          <a:lstStyle/>
          <a:p>
            <a:r>
              <a:rPr lang="en-US" dirty="0" smtClean="0"/>
              <a:t>M4</a:t>
            </a:r>
            <a:endParaRPr lang="en-US" dirty="0"/>
          </a:p>
        </p:txBody>
      </p:sp>
      <p:pic>
        <p:nvPicPr>
          <p:cNvPr id="11" name="Content Placeholder 3" descr="Replica%20weapon%20(KABAR).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39000" y="1303867"/>
            <a:ext cx="1794933" cy="1346200"/>
          </a:xfrm>
          <a:prstGeom prst="rect">
            <a:avLst/>
          </a:prstGeom>
        </p:spPr>
      </p:pic>
      <p:sp>
        <p:nvSpPr>
          <p:cNvPr id="12" name="TextBox 11"/>
          <p:cNvSpPr txBox="1"/>
          <p:nvPr/>
        </p:nvSpPr>
        <p:spPr>
          <a:xfrm>
            <a:off x="7887038" y="2819400"/>
            <a:ext cx="620683" cy="369332"/>
          </a:xfrm>
          <a:prstGeom prst="rect">
            <a:avLst/>
          </a:prstGeom>
          <a:noFill/>
        </p:spPr>
        <p:txBody>
          <a:bodyPr wrap="none" rtlCol="0">
            <a:spAutoFit/>
          </a:bodyPr>
          <a:lstStyle/>
          <a:p>
            <a:r>
              <a:rPr lang="en-US" dirty="0" err="1" smtClean="0"/>
              <a:t>KBar</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282504098"/>
              </p:ext>
            </p:extLst>
          </p:nvPr>
        </p:nvGraphicFramePr>
        <p:xfrm>
          <a:off x="381000" y="6096000"/>
          <a:ext cx="1625600" cy="571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dirty="0">
                          <a:effectLst/>
                        </a:rPr>
                        <a:t>M16</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a:effectLst/>
                        </a:rPr>
                        <a:t>165</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M4 Carbines</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44</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9MM</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16</a:t>
                      </a:r>
                      <a:endParaRPr lang="en-US" sz="1100" b="0" i="0" u="none" strike="noStrike" dirty="0">
                        <a:solidFill>
                          <a:srgbClr val="000000"/>
                        </a:solidFill>
                        <a:effectLst/>
                        <a:latin typeface="Calibri"/>
                      </a:endParaRPr>
                    </a:p>
                  </a:txBody>
                  <a:tcPr marL="0" marR="0" marT="0" marB="0" anchor="b"/>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57037527"/>
              </p:ext>
            </p:extLst>
          </p:nvPr>
        </p:nvGraphicFramePr>
        <p:xfrm>
          <a:off x="7117642" y="6096000"/>
          <a:ext cx="1625600" cy="571500"/>
        </p:xfrm>
        <a:graphic>
          <a:graphicData uri="http://schemas.openxmlformats.org/drawingml/2006/table">
            <a:tbl>
              <a:tblPr>
                <a:tableStyleId>{5C22544A-7EE6-4342-B048-85BDC9FD1C3A}</a:tableStyleId>
              </a:tblPr>
              <a:tblGrid>
                <a:gridCol w="1359420"/>
                <a:gridCol w="266180"/>
              </a:tblGrid>
              <a:tr h="190500">
                <a:tc>
                  <a:txBody>
                    <a:bodyPr/>
                    <a:lstStyle/>
                    <a:p>
                      <a:pPr algn="l" fontAlgn="b"/>
                      <a:r>
                        <a:rPr lang="en-US" sz="1100" u="none" strike="noStrike" dirty="0">
                          <a:effectLst/>
                        </a:rPr>
                        <a:t>K-bars</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a:effectLst/>
                        </a:rPr>
                        <a:t>100</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a:effectLst/>
                        </a:rPr>
                        <a:t>Silencer Pistol</a:t>
                      </a:r>
                      <a:endParaRPr lang="en-US" sz="1100" b="0" i="0" u="none" strike="noStrike">
                        <a:solidFill>
                          <a:srgbClr val="000000"/>
                        </a:solidFill>
                        <a:effectLst/>
                        <a:latin typeface="Calibri"/>
                      </a:endParaRPr>
                    </a:p>
                  </a:txBody>
                  <a:tcPr marL="0" marR="0" marT="0" marB="0" anchor="b"/>
                </a:tc>
                <a:tc>
                  <a:txBody>
                    <a:bodyPr/>
                    <a:lstStyle/>
                    <a:p>
                      <a:pPr algn="r" fontAlgn="b"/>
                      <a:r>
                        <a:rPr lang="en-US" sz="1100" u="none" strike="noStrike">
                          <a:effectLst/>
                        </a:rPr>
                        <a:t>13</a:t>
                      </a:r>
                      <a:endParaRPr lang="en-US" sz="1100" b="0" i="0" u="none" strike="noStrike">
                        <a:solidFill>
                          <a:srgbClr val="000000"/>
                        </a:solidFill>
                        <a:effectLst/>
                        <a:latin typeface="Calibri"/>
                      </a:endParaRPr>
                    </a:p>
                  </a:txBody>
                  <a:tcPr marL="0" marR="0" marT="0" marB="0" anchor="b"/>
                </a:tc>
              </a:tr>
              <a:tr h="190500">
                <a:tc>
                  <a:txBody>
                    <a:bodyPr/>
                    <a:lstStyle/>
                    <a:p>
                      <a:pPr algn="l" fontAlgn="b"/>
                      <a:r>
                        <a:rPr lang="en-US" sz="1100" u="none" strike="noStrike" dirty="0">
                          <a:effectLst/>
                        </a:rPr>
                        <a:t>Small Pistol</a:t>
                      </a:r>
                      <a:endParaRPr lang="en-US" sz="1100" b="0" i="0" u="none" strike="noStrike" dirty="0">
                        <a:solidFill>
                          <a:srgbClr val="000000"/>
                        </a:solidFill>
                        <a:effectLst/>
                        <a:latin typeface="Calibri"/>
                      </a:endParaRPr>
                    </a:p>
                  </a:txBody>
                  <a:tcPr marL="0" marR="0" marT="0" marB="0" anchor="b"/>
                </a:tc>
                <a:tc>
                  <a:txBody>
                    <a:bodyPr/>
                    <a:lstStyle/>
                    <a:p>
                      <a:pPr algn="r" fontAlgn="b"/>
                      <a:r>
                        <a:rPr lang="en-US" sz="1100" u="none" strike="noStrike" dirty="0">
                          <a:effectLst/>
                        </a:rPr>
                        <a:t>28</a:t>
                      </a:r>
                      <a:endParaRPr lang="en-US" sz="1100" b="0" i="0" u="none" strike="noStrike" dirty="0">
                        <a:solidFill>
                          <a:srgbClr val="000000"/>
                        </a:solidFill>
                        <a:effectLst/>
                        <a:latin typeface="Calibri"/>
                      </a:endParaRPr>
                    </a:p>
                  </a:txBody>
                  <a:tcPr marL="0" marR="0" marT="0" marB="0" anchor="b"/>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611</TotalTime>
  <Words>1372</Words>
  <Application>Microsoft Office PowerPoint</Application>
  <PresentationFormat>On-screen Show (4:3)</PresentationFormat>
  <Paragraphs>269</Paragraphs>
  <Slides>26</Slides>
  <Notes>3</Notes>
  <HiddenSlides>0</HiddenSlides>
  <MMClips>5</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Training Support Division</vt:lpstr>
      <vt:lpstr>Warehouse Location</vt:lpstr>
      <vt:lpstr>Afghanistan Clothing</vt:lpstr>
      <vt:lpstr>Afghanistan Clothing</vt:lpstr>
      <vt:lpstr>IED/Mines/Ammunition</vt:lpstr>
      <vt:lpstr>IED/Mines/Ammunition</vt:lpstr>
      <vt:lpstr>IED/Mines/Ammunition</vt:lpstr>
      <vt:lpstr>Weapons</vt:lpstr>
      <vt:lpstr>Weapons</vt:lpstr>
      <vt:lpstr>IED Kit </vt:lpstr>
      <vt:lpstr>Weapons Cache</vt:lpstr>
      <vt:lpstr>Weapons Cache</vt:lpstr>
      <vt:lpstr>Weapons Cache</vt:lpstr>
      <vt:lpstr>Travel Kit</vt:lpstr>
      <vt:lpstr>I want to order</vt:lpstr>
      <vt:lpstr>Target Systems Provided by ESP Contractors  725-4805/760-385-5120</vt:lpstr>
      <vt:lpstr>PowerPoint Presentation</vt:lpstr>
      <vt:lpstr>PowerPoint Presentation</vt:lpstr>
      <vt:lpstr>PowerPoint Presentation</vt:lpstr>
      <vt:lpstr>PowerPoint Presentation</vt:lpstr>
      <vt:lpstr>XO2- Scenarios and Command Detonations</vt:lpstr>
      <vt:lpstr>PowerPoint Presentation</vt:lpstr>
      <vt:lpstr>Range Training and Instrumentation Systems Support (RTISS) Bldg 2238, Hatch 19  </vt:lpstr>
      <vt:lpstr>I want to order</vt:lpstr>
      <vt:lpstr>Process</vt:lpstr>
      <vt:lpstr>PowerPoint Presentation</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 Miranda</dc:creator>
  <cp:lastModifiedBy>Miranda CIV Jose R</cp:lastModifiedBy>
  <cp:revision>67</cp:revision>
  <dcterms:created xsi:type="dcterms:W3CDTF">2012-10-18T16:18:13Z</dcterms:created>
  <dcterms:modified xsi:type="dcterms:W3CDTF">2016-03-01T19:23:04Z</dcterms:modified>
</cp:coreProperties>
</file>