
<file path=[Content_Types].xml><?xml version="1.0" encoding="utf-8"?>
<Types xmlns="http://schemas.openxmlformats.org/package/2006/content-types">
  <Default Extension="bin" ContentType="audio/unknown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tmp" ContentType="image/png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notesMasterIdLst>
    <p:notesMasterId r:id="rId32"/>
  </p:notesMasterIdLst>
  <p:handoutMasterIdLst>
    <p:handoutMasterId r:id="rId33"/>
  </p:handoutMasterIdLst>
  <p:sldIdLst>
    <p:sldId id="257" r:id="rId5"/>
    <p:sldId id="260" r:id="rId6"/>
    <p:sldId id="258" r:id="rId7"/>
    <p:sldId id="259" r:id="rId8"/>
    <p:sldId id="261" r:id="rId9"/>
    <p:sldId id="284" r:id="rId10"/>
    <p:sldId id="275" r:id="rId11"/>
    <p:sldId id="286" r:id="rId12"/>
    <p:sldId id="281" r:id="rId13"/>
    <p:sldId id="296" r:id="rId14"/>
    <p:sldId id="301" r:id="rId15"/>
    <p:sldId id="266" r:id="rId16"/>
    <p:sldId id="292" r:id="rId17"/>
    <p:sldId id="291" r:id="rId18"/>
    <p:sldId id="269" r:id="rId19"/>
    <p:sldId id="280" r:id="rId20"/>
    <p:sldId id="271" r:id="rId21"/>
    <p:sldId id="276" r:id="rId22"/>
    <p:sldId id="294" r:id="rId23"/>
    <p:sldId id="300" r:id="rId24"/>
    <p:sldId id="283" r:id="rId25"/>
    <p:sldId id="299" r:id="rId26"/>
    <p:sldId id="263" r:id="rId27"/>
    <p:sldId id="279" r:id="rId28"/>
    <p:sldId id="289" r:id="rId29"/>
    <p:sldId id="302" r:id="rId30"/>
    <p:sldId id="274" r:id="rId31"/>
  </p:sldIdLst>
  <p:sldSz cx="12192000" cy="6858000"/>
  <p:notesSz cx="9309100" cy="7023100"/>
  <p:defaultTextStyle>
    <a:defPPr>
      <a:defRPr lang="en-US"/>
    </a:defPPr>
    <a:lvl1pPr marL="0" algn="l" defTabSz="91436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82" algn="l" defTabSz="91436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363" algn="l" defTabSz="91436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545" algn="l" defTabSz="91436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727" algn="l" defTabSz="91436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909" algn="l" defTabSz="91436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090" algn="l" defTabSz="91436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272" algn="l" defTabSz="91436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454" algn="l" defTabSz="91436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AEC2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756FE4E-E48D-4CD6-9003-A5F72703AB16}" v="2" dt="2024-02-26T23:35:49.296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50" autoAdjust="0"/>
    <p:restoredTop sz="94660"/>
  </p:normalViewPr>
  <p:slideViewPr>
    <p:cSldViewPr snapToGrid="0">
      <p:cViewPr varScale="1">
        <p:scale>
          <a:sx n="111" d="100"/>
          <a:sy n="111" d="100"/>
        </p:scale>
        <p:origin x="666" y="102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microsoft.com/office/2015/10/relationships/revisionInfo" Target="revisionInfo.xml"/><Relationship Id="rId21" Type="http://schemas.openxmlformats.org/officeDocument/2006/relationships/slide" Target="slides/slide17.xml"/><Relationship Id="rId34" Type="http://schemas.openxmlformats.org/officeDocument/2006/relationships/presProps" Target="pres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handoutMaster" Target="handoutMasters/handoutMaster1.xml"/><Relationship Id="rId38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notesMaster" Target="notesMasters/notesMaster1.xml"/><Relationship Id="rId37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viewProps" Target="viewProps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oto Otero SSgt Gloria A" userId="1298bb52-6013-4361-80f5-d03e9792b172" providerId="ADAL" clId="{9756FE4E-E48D-4CD6-9003-A5F72703AB16}"/>
    <pc:docChg chg="custSel modSld">
      <pc:chgData name="Soto Otero SSgt Gloria A" userId="1298bb52-6013-4361-80f5-d03e9792b172" providerId="ADAL" clId="{9756FE4E-E48D-4CD6-9003-A5F72703AB16}" dt="2024-02-26T23:35:56.903" v="16" actId="1076"/>
      <pc:docMkLst>
        <pc:docMk/>
      </pc:docMkLst>
      <pc:sldChg chg="addSp delSp modSp mod">
        <pc:chgData name="Soto Otero SSgt Gloria A" userId="1298bb52-6013-4361-80f5-d03e9792b172" providerId="ADAL" clId="{9756FE4E-E48D-4CD6-9003-A5F72703AB16}" dt="2024-02-26T23:34:37.234" v="10" actId="1076"/>
        <pc:sldMkLst>
          <pc:docMk/>
          <pc:sldMk cId="2517608776" sldId="275"/>
        </pc:sldMkLst>
        <pc:spChg chg="add del mod">
          <ac:chgData name="Soto Otero SSgt Gloria A" userId="1298bb52-6013-4361-80f5-d03e9792b172" providerId="ADAL" clId="{9756FE4E-E48D-4CD6-9003-A5F72703AB16}" dt="2024-02-26T23:34:28.612" v="6" actId="478"/>
          <ac:spMkLst>
            <pc:docMk/>
            <pc:sldMk cId="2517608776" sldId="275"/>
            <ac:spMk id="3" creationId="{A7D36585-631C-3914-637D-27E8083DDF06}"/>
          </ac:spMkLst>
        </pc:spChg>
        <pc:graphicFrameChg chg="del">
          <ac:chgData name="Soto Otero SSgt Gloria A" userId="1298bb52-6013-4361-80f5-d03e9792b172" providerId="ADAL" clId="{9756FE4E-E48D-4CD6-9003-A5F72703AB16}" dt="2024-02-26T23:34:05.462" v="0" actId="478"/>
          <ac:graphicFrameMkLst>
            <pc:docMk/>
            <pc:sldMk cId="2517608776" sldId="275"/>
            <ac:graphicFrameMk id="19" creationId="{00000000-0000-0000-0000-000000000000}"/>
          </ac:graphicFrameMkLst>
        </pc:graphicFrameChg>
        <pc:picChg chg="add del mod">
          <ac:chgData name="Soto Otero SSgt Gloria A" userId="1298bb52-6013-4361-80f5-d03e9792b172" providerId="ADAL" clId="{9756FE4E-E48D-4CD6-9003-A5F72703AB16}" dt="2024-02-26T23:34:24.019" v="5" actId="478"/>
          <ac:picMkLst>
            <pc:docMk/>
            <pc:sldMk cId="2517608776" sldId="275"/>
            <ac:picMk id="7" creationId="{0A85E450-0D6E-B782-D90E-3440BB30ABF6}"/>
          </ac:picMkLst>
        </pc:picChg>
        <pc:picChg chg="add mod">
          <ac:chgData name="Soto Otero SSgt Gloria A" userId="1298bb52-6013-4361-80f5-d03e9792b172" providerId="ADAL" clId="{9756FE4E-E48D-4CD6-9003-A5F72703AB16}" dt="2024-02-26T23:34:37.234" v="10" actId="1076"/>
          <ac:picMkLst>
            <pc:docMk/>
            <pc:sldMk cId="2517608776" sldId="275"/>
            <ac:picMk id="12" creationId="{883CAE72-D6FA-A838-A8C3-A624CC6A30CA}"/>
          </ac:picMkLst>
        </pc:picChg>
      </pc:sldChg>
      <pc:sldChg chg="addSp delSp modSp mod">
        <pc:chgData name="Soto Otero SSgt Gloria A" userId="1298bb52-6013-4361-80f5-d03e9792b172" providerId="ADAL" clId="{9756FE4E-E48D-4CD6-9003-A5F72703AB16}" dt="2024-02-26T23:35:56.903" v="16" actId="1076"/>
        <pc:sldMkLst>
          <pc:docMk/>
          <pc:sldMk cId="2635092658" sldId="286"/>
        </pc:sldMkLst>
        <pc:picChg chg="add mod">
          <ac:chgData name="Soto Otero SSgt Gloria A" userId="1298bb52-6013-4361-80f5-d03e9792b172" providerId="ADAL" clId="{9756FE4E-E48D-4CD6-9003-A5F72703AB16}" dt="2024-02-26T23:35:56.903" v="16" actId="1076"/>
          <ac:picMkLst>
            <pc:docMk/>
            <pc:sldMk cId="2635092658" sldId="286"/>
            <ac:picMk id="2" creationId="{C674CD5F-CE89-CC59-6FF4-11EAD5765A16}"/>
          </ac:picMkLst>
        </pc:picChg>
        <pc:picChg chg="del">
          <ac:chgData name="Soto Otero SSgt Gloria A" userId="1298bb52-6013-4361-80f5-d03e9792b172" providerId="ADAL" clId="{9756FE4E-E48D-4CD6-9003-A5F72703AB16}" dt="2024-02-26T23:35:45.274" v="11" actId="478"/>
          <ac:picMkLst>
            <pc:docMk/>
            <pc:sldMk cId="2635092658" sldId="286"/>
            <ac:picMk id="11" creationId="{00000000-0000-0000-0000-000000000000}"/>
          </ac:picMkLst>
        </pc:picChg>
        <pc:picChg chg="del">
          <ac:chgData name="Soto Otero SSgt Gloria A" userId="1298bb52-6013-4361-80f5-d03e9792b172" providerId="ADAL" clId="{9756FE4E-E48D-4CD6-9003-A5F72703AB16}" dt="2024-02-26T23:35:47.663" v="12" actId="478"/>
          <ac:picMkLst>
            <pc:docMk/>
            <pc:sldMk cId="2635092658" sldId="286"/>
            <ac:picMk id="12" creationId="{00000000-0000-0000-0000-000000000000}"/>
          </ac:picMkLst>
        </pc:picChg>
      </pc:sldChg>
    </pc:docChg>
  </pc:docChgLst>
  <pc:docChgLst>
    <pc:chgData name="Shawn" userId="3c33da46-d3c0-440e-b9d5-8c7146b3b867" providerId="ADAL" clId="{28882C96-9F91-4B0E-A5BD-7C61979D63E3}"/>
    <pc:docChg chg="custSel modSld">
      <pc:chgData name="Shawn" userId="3c33da46-d3c0-440e-b9d5-8c7146b3b867" providerId="ADAL" clId="{28882C96-9F91-4B0E-A5BD-7C61979D63E3}" dt="2023-03-24T15:32:11.160" v="9" actId="167"/>
      <pc:docMkLst>
        <pc:docMk/>
      </pc:docMkLst>
      <pc:sldChg chg="addSp delSp modSp mod">
        <pc:chgData name="Shawn" userId="3c33da46-d3c0-440e-b9d5-8c7146b3b867" providerId="ADAL" clId="{28882C96-9F91-4B0E-A5BD-7C61979D63E3}" dt="2023-03-24T15:32:11.160" v="9" actId="167"/>
        <pc:sldMkLst>
          <pc:docMk/>
          <pc:sldMk cId="3464393697" sldId="257"/>
        </pc:sldMkLst>
        <pc:spChg chg="add mod ord">
          <ac:chgData name="Shawn" userId="3c33da46-d3c0-440e-b9d5-8c7146b3b867" providerId="ADAL" clId="{28882C96-9F91-4B0E-A5BD-7C61979D63E3}" dt="2023-03-24T15:32:11.160" v="9" actId="167"/>
          <ac:spMkLst>
            <pc:docMk/>
            <pc:sldMk cId="3464393697" sldId="257"/>
            <ac:spMk id="5" creationId="{0731A974-E2A4-2D08-3899-C6C0AA597BCA}"/>
          </ac:spMkLst>
        </pc:spChg>
        <pc:picChg chg="add del">
          <ac:chgData name="Shawn" userId="3c33da46-d3c0-440e-b9d5-8c7146b3b867" providerId="ADAL" clId="{28882C96-9F91-4B0E-A5BD-7C61979D63E3}" dt="2023-03-24T15:31:03.561" v="1" actId="478"/>
          <ac:picMkLst>
            <pc:docMk/>
            <pc:sldMk cId="3464393697" sldId="257"/>
            <ac:picMk id="3" creationId="{71CFEF17-6D6C-D025-59CD-5134089C46A6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033804" cy="3521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5273193" y="0"/>
            <a:ext cx="4033804" cy="3521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EBB1F37-0503-40B4-882E-122CBA481632}" type="datetimeFigureOut">
              <a:rPr lang="en-US" smtClean="0"/>
              <a:t>2/26/2024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6670987"/>
            <a:ext cx="4033804" cy="3521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5273193" y="6670987"/>
            <a:ext cx="4033804" cy="3521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C2D99A2-4C6D-415E-9A87-0BAAB462BD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860328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033838" cy="3524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273675" y="0"/>
            <a:ext cx="4033838" cy="3524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FD3A30-6BE7-4738-B49E-B907D8F6A536}" type="datetimeFigureOut">
              <a:rPr lang="en-US" smtClean="0"/>
              <a:t>2/26/2024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547938" y="877888"/>
            <a:ext cx="4213225" cy="237013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30275" y="3379788"/>
            <a:ext cx="7448550" cy="27654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670675"/>
            <a:ext cx="4033838" cy="3524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273675" y="6670675"/>
            <a:ext cx="4033838" cy="3524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AF65555-532D-414E-9A94-A958479472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48852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363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182" algn="l" defTabSz="914363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363" algn="l" defTabSz="914363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545" algn="l" defTabSz="914363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727" algn="l" defTabSz="914363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5909" algn="l" defTabSz="914363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090" algn="l" defTabSz="914363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272" algn="l" defTabSz="914363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454" algn="l" defTabSz="914363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7"/>
          <p:cNvSpPr>
            <a:spLocks noGrp="1" noChangeArrowheads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50602" indent="-288693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54773" indent="-230955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16682" indent="-230955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78591" indent="-230955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40500" indent="-2309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3002410" indent="-2309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64319" indent="-2309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926228" indent="-2309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D929B9B3-F604-4227-960E-CED9FDDF5236}" type="slidenum">
              <a:rPr lang="en-US" smtClean="0"/>
              <a:pPr eaLnBrk="1" hangingPunct="1"/>
              <a:t>26</a:t>
            </a:fld>
            <a:endParaRPr lang="en-US"/>
          </a:p>
        </p:txBody>
      </p:sp>
      <p:sp>
        <p:nvSpPr>
          <p:cNvPr id="163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547938" y="877888"/>
            <a:ext cx="4213225" cy="2370137"/>
          </a:xfrm>
          <a:ln/>
        </p:spPr>
      </p:sp>
      <p:sp>
        <p:nvSpPr>
          <p:cNvPr id="1638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26254" y="4379595"/>
            <a:ext cx="5094393" cy="414909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/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30203090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32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1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48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64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80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29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12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2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9/14/2017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02D0DF-5805-4F60-B53C-4F4425A1F41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99431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9/14/2017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02D0DF-5805-4F60-B53C-4F4425A1F41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13053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46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46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9/14/2017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02D0DF-5805-4F60-B53C-4F4425A1F41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806190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497340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9/14/2017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02D0DF-5805-4F60-B53C-4F4425A1F41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55655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4"/>
            <a:ext cx="10363200" cy="136207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163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32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48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645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80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296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128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291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9/14/2017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02D0DF-5805-4F60-B53C-4F4425A1F41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29435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6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6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9/14/2017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02D0DF-5805-4F60-B53C-4F4425A1F41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73503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5"/>
            <a:ext cx="5386917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63" indent="0">
              <a:buNone/>
              <a:defRPr sz="2000" b="1"/>
            </a:lvl2pPr>
            <a:lvl3pPr marL="914322" indent="0">
              <a:buNone/>
              <a:defRPr sz="1800" b="1"/>
            </a:lvl3pPr>
            <a:lvl4pPr marL="1371484" indent="0">
              <a:buNone/>
              <a:defRPr sz="1600" b="1"/>
            </a:lvl4pPr>
            <a:lvl5pPr marL="1828645" indent="0">
              <a:buNone/>
              <a:defRPr sz="1600" b="1"/>
            </a:lvl5pPr>
            <a:lvl6pPr marL="2285806" indent="0">
              <a:buNone/>
              <a:defRPr sz="1600" b="1"/>
            </a:lvl6pPr>
            <a:lvl7pPr marL="2742966" indent="0">
              <a:buNone/>
              <a:defRPr sz="1600" b="1"/>
            </a:lvl7pPr>
            <a:lvl8pPr marL="3200128" indent="0">
              <a:buNone/>
              <a:defRPr sz="1600" b="1"/>
            </a:lvl8pPr>
            <a:lvl9pPr marL="3657291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74" y="1535115"/>
            <a:ext cx="5389033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63" indent="0">
              <a:buNone/>
              <a:defRPr sz="2000" b="1"/>
            </a:lvl2pPr>
            <a:lvl3pPr marL="914322" indent="0">
              <a:buNone/>
              <a:defRPr sz="1800" b="1"/>
            </a:lvl3pPr>
            <a:lvl4pPr marL="1371484" indent="0">
              <a:buNone/>
              <a:defRPr sz="1600" b="1"/>
            </a:lvl4pPr>
            <a:lvl5pPr marL="1828645" indent="0">
              <a:buNone/>
              <a:defRPr sz="1600" b="1"/>
            </a:lvl5pPr>
            <a:lvl6pPr marL="2285806" indent="0">
              <a:buNone/>
              <a:defRPr sz="1600" b="1"/>
            </a:lvl6pPr>
            <a:lvl7pPr marL="2742966" indent="0">
              <a:buNone/>
              <a:defRPr sz="1600" b="1"/>
            </a:lvl7pPr>
            <a:lvl8pPr marL="3200128" indent="0">
              <a:buNone/>
              <a:defRPr sz="1600" b="1"/>
            </a:lvl8pPr>
            <a:lvl9pPr marL="3657291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74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9/14/2017</a:t>
            </a: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02D0DF-5805-4F60-B53C-4F4425A1F41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93955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9/14/2017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02D0DF-5805-4F60-B53C-4F4425A1F41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01688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9/14/2017</a:t>
            </a: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02D0DF-5805-4F60-B53C-4F4425A1F41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09462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7" y="273053"/>
            <a:ext cx="4011084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6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7" y="1435104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163" indent="0">
              <a:buNone/>
              <a:defRPr sz="1200"/>
            </a:lvl2pPr>
            <a:lvl3pPr marL="914322" indent="0">
              <a:buNone/>
              <a:defRPr sz="1000"/>
            </a:lvl3pPr>
            <a:lvl4pPr marL="1371484" indent="0">
              <a:buNone/>
              <a:defRPr sz="901"/>
            </a:lvl4pPr>
            <a:lvl5pPr marL="1828645" indent="0">
              <a:buNone/>
              <a:defRPr sz="901"/>
            </a:lvl5pPr>
            <a:lvl6pPr marL="2285806" indent="0">
              <a:buNone/>
              <a:defRPr sz="901"/>
            </a:lvl6pPr>
            <a:lvl7pPr marL="2742966" indent="0">
              <a:buNone/>
              <a:defRPr sz="901"/>
            </a:lvl7pPr>
            <a:lvl8pPr marL="3200128" indent="0">
              <a:buNone/>
              <a:defRPr sz="901"/>
            </a:lvl8pPr>
            <a:lvl9pPr marL="3657291" indent="0">
              <a:buNone/>
              <a:defRPr sz="90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9/14/2017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02D0DF-5805-4F60-B53C-4F4425A1F41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58905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163" indent="0">
              <a:buNone/>
              <a:defRPr sz="2800"/>
            </a:lvl2pPr>
            <a:lvl3pPr marL="914322" indent="0">
              <a:buNone/>
              <a:defRPr sz="2400"/>
            </a:lvl3pPr>
            <a:lvl4pPr marL="1371484" indent="0">
              <a:buNone/>
              <a:defRPr sz="2000"/>
            </a:lvl4pPr>
            <a:lvl5pPr marL="1828645" indent="0">
              <a:buNone/>
              <a:defRPr sz="2000"/>
            </a:lvl5pPr>
            <a:lvl6pPr marL="2285806" indent="0">
              <a:buNone/>
              <a:defRPr sz="2000"/>
            </a:lvl6pPr>
            <a:lvl7pPr marL="2742966" indent="0">
              <a:buNone/>
              <a:defRPr sz="2000"/>
            </a:lvl7pPr>
            <a:lvl8pPr marL="3200128" indent="0">
              <a:buNone/>
              <a:defRPr sz="2000"/>
            </a:lvl8pPr>
            <a:lvl9pPr marL="3657291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163" indent="0">
              <a:buNone/>
              <a:defRPr sz="1200"/>
            </a:lvl2pPr>
            <a:lvl3pPr marL="914322" indent="0">
              <a:buNone/>
              <a:defRPr sz="1000"/>
            </a:lvl3pPr>
            <a:lvl4pPr marL="1371484" indent="0">
              <a:buNone/>
              <a:defRPr sz="901"/>
            </a:lvl4pPr>
            <a:lvl5pPr marL="1828645" indent="0">
              <a:buNone/>
              <a:defRPr sz="901"/>
            </a:lvl5pPr>
            <a:lvl6pPr marL="2285806" indent="0">
              <a:buNone/>
              <a:defRPr sz="901"/>
            </a:lvl6pPr>
            <a:lvl7pPr marL="2742966" indent="0">
              <a:buNone/>
              <a:defRPr sz="901"/>
            </a:lvl7pPr>
            <a:lvl8pPr marL="3200128" indent="0">
              <a:buNone/>
              <a:defRPr sz="901"/>
            </a:lvl8pPr>
            <a:lvl9pPr marL="3657291" indent="0">
              <a:buNone/>
              <a:defRPr sz="90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9/14/2017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02D0DF-5805-4F60-B53C-4F4425A1F41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26594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6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6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/>
              <a:t>9/14/2017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6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6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602D0DF-5805-4F60-B53C-4F4425A1F41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73359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hf hdr="0" ftr="0" dt="0"/>
  <p:txStyles>
    <p:titleStyle>
      <a:lvl1pPr algn="ctr" defTabSz="914322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870" indent="-342870" algn="l" defTabSz="914322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87" indent="-285728" algn="l" defTabSz="914322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02" indent="-228581" algn="l" defTabSz="914322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64" indent="-228581" algn="l" defTabSz="914322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227" indent="-228581" algn="l" defTabSz="914322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86" indent="-228581" algn="l" defTabSz="914322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548" indent="-228581" algn="l" defTabSz="914322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709" indent="-228581" algn="l" defTabSz="914322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870" indent="-228581" algn="l" defTabSz="914322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2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63" algn="l" defTabSz="91432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22" algn="l" defTabSz="91432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84" algn="l" defTabSz="91432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645" algn="l" defTabSz="91432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06" algn="l" defTabSz="91432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966" algn="l" defTabSz="91432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128" algn="l" defTabSz="91432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291" algn="l" defTabSz="91432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microsoft.com/office/2007/relationships/hdphoto" Target="../media/hdphoto2.wdp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microsoft.com/office/2007/relationships/hdphoto" Target="../media/hdphoto2.wdp"/><Relationship Id="rId4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image" Target="../media/image7.png"/><Relationship Id="rId7" Type="http://schemas.microsoft.com/office/2007/relationships/hdphoto" Target="../media/hdphoto1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png"/><Relationship Id="rId5" Type="http://schemas.openxmlformats.org/officeDocument/2006/relationships/image" Target="../media/image9.png"/><Relationship Id="rId4" Type="http://schemas.openxmlformats.org/officeDocument/2006/relationships/image" Target="../media/image8.png"/><Relationship Id="rId9" Type="http://schemas.microsoft.com/office/2007/relationships/hdphoto" Target="../media/hdphoto2.wdp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microsoft.com/office/2007/relationships/hdphoto" Target="../media/hdphoto2.wdp"/><Relationship Id="rId4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microsoft.com/office/2007/relationships/hdphoto" Target="../media/hdphoto2.wdp"/><Relationship Id="rId4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microsoft.com/office/2007/relationships/hdphoto" Target="../media/hdphoto3.wdp"/><Relationship Id="rId7" Type="http://schemas.microsoft.com/office/2007/relationships/hdphoto" Target="../media/hdphoto5.wdp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11" Type="http://schemas.microsoft.com/office/2007/relationships/hdphoto" Target="../media/hdphoto2.wdp"/><Relationship Id="rId5" Type="http://schemas.microsoft.com/office/2007/relationships/hdphoto" Target="../media/hdphoto4.wdp"/><Relationship Id="rId10" Type="http://schemas.openxmlformats.org/officeDocument/2006/relationships/image" Target="../media/image3.png"/><Relationship Id="rId4" Type="http://schemas.openxmlformats.org/officeDocument/2006/relationships/image" Target="../media/image11.png"/><Relationship Id="rId9" Type="http://schemas.microsoft.com/office/2007/relationships/hdphoto" Target="../media/hdphoto1.wdp"/></Relationships>
</file>

<file path=ppt/slides/_rels/slide1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microsoft.com/office/2007/relationships/hdphoto" Target="../media/hdphoto2.wdp"/><Relationship Id="rId4" Type="http://schemas.openxmlformats.org/officeDocument/2006/relationships/image" Target="../media/image3.png"/></Relationships>
</file>

<file path=ppt/slides/_rels/slide1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microsoft.com/office/2007/relationships/hdphoto" Target="../media/hdphoto2.wdp"/><Relationship Id="rId4" Type="http://schemas.openxmlformats.org/officeDocument/2006/relationships/image" Target="../media/image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tmp"/><Relationship Id="rId7" Type="http://schemas.microsoft.com/office/2007/relationships/hdphoto" Target="../media/hdphoto2.wdp"/><Relationship Id="rId2" Type="http://schemas.openxmlformats.org/officeDocument/2006/relationships/image" Target="../media/image13.tmp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png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s/_rels/slide1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microsoft.com/office/2007/relationships/hdphoto" Target="../media/hdphoto2.wdp"/><Relationship Id="rId4" Type="http://schemas.openxmlformats.org/officeDocument/2006/relationships/image" Target="../media/image3.png"/></Relationships>
</file>

<file path=ppt/slides/_rels/slide1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microsoft.com/office/2007/relationships/hdphoto" Target="../media/hdphoto2.wdp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microsoft.com/office/2007/relationships/hdphoto" Target="../media/hdphoto2.wdp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Relationship Id="rId6" Type="http://schemas.microsoft.com/office/2007/relationships/hdphoto" Target="../media/hdphoto2.wdp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Relationship Id="rId6" Type="http://schemas.microsoft.com/office/2007/relationships/hdphoto" Target="../media/hdphoto2.wdp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7.tmp"/><Relationship Id="rId1" Type="http://schemas.openxmlformats.org/officeDocument/2006/relationships/slideLayout" Target="../slideLayouts/slideLayout2.xml"/><Relationship Id="rId6" Type="http://schemas.microsoft.com/office/2007/relationships/hdphoto" Target="../media/hdphoto2.wdp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s/_rels/slide2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microsoft.com/office/2007/relationships/hdphoto" Target="../media/hdphoto2.wdp"/><Relationship Id="rId4" Type="http://schemas.openxmlformats.org/officeDocument/2006/relationships/image" Target="../media/image3.png"/></Relationships>
</file>

<file path=ppt/slides/_rels/slide24.xml.rels><?xml version="1.0" encoding="UTF-8" standalone="yes"?>
<Relationships xmlns="http://schemas.openxmlformats.org/package/2006/relationships"><Relationship Id="rId3" Type="http://schemas.microsoft.com/office/2007/relationships/hdphoto" Target="../media/hdphoto6.wdp"/><Relationship Id="rId7" Type="http://schemas.microsoft.com/office/2007/relationships/hdphoto" Target="../media/hdphoto2.wdp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png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s/_rels/slide2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microsoft.com/office/2007/relationships/hdphoto" Target="../media/hdphoto2.wdp"/><Relationship Id="rId4" Type="http://schemas.openxmlformats.org/officeDocument/2006/relationships/image" Target="../media/image3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audio" Target="../media/audio1.bin"/><Relationship Id="rId7" Type="http://schemas.microsoft.com/office/2007/relationships/hdphoto" Target="../media/hdphoto7.wdp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9.png"/><Relationship Id="rId11" Type="http://schemas.microsoft.com/office/2007/relationships/hdphoto" Target="../media/hdphoto9.wdp"/><Relationship Id="rId5" Type="http://schemas.openxmlformats.org/officeDocument/2006/relationships/audio" Target="../media/audio3.bin"/><Relationship Id="rId10" Type="http://schemas.openxmlformats.org/officeDocument/2006/relationships/image" Target="../media/image21.png"/><Relationship Id="rId4" Type="http://schemas.openxmlformats.org/officeDocument/2006/relationships/audio" Target="../media/audio2.bin"/><Relationship Id="rId9" Type="http://schemas.microsoft.com/office/2007/relationships/hdphoto" Target="../media/hdphoto8.wdp"/></Relationships>
</file>

<file path=ppt/slides/_rels/slide2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microsoft.com/office/2007/relationships/hdphoto" Target="../media/hdphoto2.wdp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microsoft.com/office/2007/relationships/hdphoto" Target="../media/hdphoto2.wdp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microsoft.com/office/2007/relationships/hdphoto" Target="../media/hdphoto2.wdp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microsoft.com/office/2007/relationships/hdphoto" Target="../media/hdphoto2.wdp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microsoft.com/office/2007/relationships/hdphoto" Target="../media/hdphoto2.wdp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microsoft.com/office/2007/relationships/hdphoto" Target="../media/hdphoto2.wdp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microsoft.com/office/2007/relationships/hdphoto" Target="../media/hdphoto2.wdp"/><Relationship Id="rId4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microsoft.com/office/2007/relationships/hdphoto" Target="../media/hdphoto2.wdp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0731A974-E2A4-2D08-3899-C6C0AA597BCA}"/>
              </a:ext>
            </a:extLst>
          </p:cNvPr>
          <p:cNvSpPr/>
          <p:nvPr/>
        </p:nvSpPr>
        <p:spPr>
          <a:xfrm>
            <a:off x="0" y="0"/>
            <a:ext cx="12191998" cy="6858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0" y="44820"/>
            <a:ext cx="12192000" cy="1210732"/>
          </a:xfrm>
        </p:spPr>
        <p:txBody>
          <a:bodyPr>
            <a:noAutofit/>
          </a:bodyPr>
          <a:lstStyle/>
          <a:p>
            <a:r>
              <a:rPr lang="en-US" altLang="ja-JP" b="1" cap="small" dirty="0">
                <a:latin typeface="Cambria" panose="02040503050406030204" pitchFamily="18" charset="0"/>
                <a:ea typeface="Cambria" panose="02040503050406030204" pitchFamily="18" charset="0"/>
              </a:rPr>
              <a:t>Installation Official Mail Training</a:t>
            </a:r>
            <a:endParaRPr lang="en-US" cap="small" dirty="0"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5329740" y="0"/>
            <a:ext cx="1532517" cy="246221"/>
          </a:xfrm>
          <a:prstGeom prst="rect">
            <a:avLst/>
          </a:prstGeom>
          <a:solidFill>
            <a:srgbClr val="079D15"/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 defTabSz="914322">
              <a:defRPr/>
            </a:pPr>
            <a:r>
              <a:rPr lang="en-US" sz="10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ea typeface="Cambria" panose="02040503050406030204" pitchFamily="18" charset="0"/>
              </a:rPr>
              <a:t>UNCLASSIFIED//CUI</a:t>
            </a:r>
            <a:endParaRPr lang="en-US" sz="1000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24405" y="1944046"/>
            <a:ext cx="2968595" cy="288504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TextBox 7"/>
          <p:cNvSpPr txBox="1"/>
          <p:nvPr/>
        </p:nvSpPr>
        <p:spPr>
          <a:xfrm>
            <a:off x="10312400" y="6608366"/>
            <a:ext cx="187959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000" b="1" i="1" dirty="0">
                <a:latin typeface="Cambria" panose="02040503050406030204" pitchFamily="18" charset="0"/>
                <a:ea typeface="Cambria" panose="02040503050406030204" pitchFamily="18" charset="0"/>
              </a:rPr>
              <a:t>Updated: 26 Dec 2022</a:t>
            </a:r>
          </a:p>
        </p:txBody>
      </p:sp>
      <p:sp>
        <p:nvSpPr>
          <p:cNvPr id="11" name="Title 3">
            <a:extLst>
              <a:ext uri="{FF2B5EF4-FFF2-40B4-BE49-F238E27FC236}">
                <a16:creationId xmlns:a16="http://schemas.microsoft.com/office/drawing/2014/main" id="{30C05BDB-3F10-4323-B929-1B5EEC84B4D3}"/>
              </a:ext>
            </a:extLst>
          </p:cNvPr>
          <p:cNvSpPr txBox="1">
            <a:spLocks/>
          </p:cNvSpPr>
          <p:nvPr/>
        </p:nvSpPr>
        <p:spPr>
          <a:xfrm>
            <a:off x="0" y="4888091"/>
            <a:ext cx="12191999" cy="121073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322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ja-JP" sz="2800" b="1" cap="small" dirty="0">
                <a:latin typeface="Cambria" panose="02040503050406030204" pitchFamily="18" charset="0"/>
                <a:ea typeface="Cambria" panose="02040503050406030204" pitchFamily="18" charset="0"/>
              </a:rPr>
              <a:t>Unit Official Mail Manager Training</a:t>
            </a:r>
            <a:endParaRPr lang="en-US" sz="2800" cap="small" dirty="0"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44D479C9-1AB0-111E-3938-A0E161DFA57E}"/>
              </a:ext>
            </a:extLst>
          </p:cNvPr>
          <p:cNvCxnSpPr>
            <a:cxnSpLocks/>
          </p:cNvCxnSpPr>
          <p:nvPr/>
        </p:nvCxnSpPr>
        <p:spPr>
          <a:xfrm>
            <a:off x="0" y="1066800"/>
            <a:ext cx="12192000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Picture 15" descr="Logo&#10;&#10;Description automatically generated">
            <a:extLst>
              <a:ext uri="{FF2B5EF4-FFF2-40B4-BE49-F238E27FC236}">
                <a16:creationId xmlns:a16="http://schemas.microsoft.com/office/drawing/2014/main" id="{E9505B86-DA73-D0EC-C43D-D03A668EEAC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379" b="89982" l="2275" r="98127">
                        <a14:foregroundMark x1="12578" y1="14737" x2="34746" y2="4900"/>
                        <a14:foregroundMark x1="34746" y1="4900" x2="36039" y2="4791"/>
                        <a14:foregroundMark x1="1561" y1="36624" x2="2319" y2="28457"/>
                        <a14:foregroundMark x1="2319" y1="28457" x2="2319" y2="28457"/>
                        <a14:foregroundMark x1="13559" y1="51361" x2="13559" y2="51361"/>
                        <a14:foregroundMark x1="16503" y1="47768" x2="85950" y2="40581"/>
                        <a14:foregroundMark x1="31401" y1="15935" x2="71989" y2="56515"/>
                        <a14:foregroundMark x1="87422" y1="37604" x2="87913" y2="43593"/>
                        <a14:foregroundMark x1="60526" y1="25481" x2="62712" y2="46969"/>
                        <a14:foregroundMark x1="62712" y1="46969" x2="62712" y2="46969"/>
                        <a14:foregroundMark x1="47056" y1="20290" x2="58073" y2="25082"/>
                        <a14:foregroundMark x1="52186" y1="17132" x2="44871" y2="32450"/>
                        <a14:foregroundMark x1="28011" y1="29437" x2="24130" y2="38875"/>
                        <a14:foregroundMark x1="24130" y1="38875" x2="47279" y2="65154"/>
                        <a14:foregroundMark x1="47279" y1="65154" x2="62533" y2="49220"/>
                        <a14:foregroundMark x1="62533" y1="49220" x2="42462" y2="51506"/>
                        <a14:foregroundMark x1="42462" y1="51506" x2="74353" y2="38875"/>
                        <a14:foregroundMark x1="74353" y1="38875" x2="37377" y2="25590"/>
                        <a14:foregroundMark x1="37377" y1="25590" x2="41927" y2="40327"/>
                        <a14:foregroundMark x1="41927" y1="40327" x2="26271" y2="69764"/>
                        <a14:foregroundMark x1="26271" y1="69764" x2="34790" y2="50708"/>
                        <a14:foregroundMark x1="34790" y1="50708" x2="28724" y2="49546"/>
                        <a14:foregroundMark x1="2319" y1="39601" x2="5486" y2="56733"/>
                        <a14:foregroundMark x1="13336" y1="65880" x2="23327" y2="74410"/>
                        <a14:foregroundMark x1="32159" y1="76806" x2="45584" y2="79020"/>
                        <a14:foregroundMark x1="56111" y1="79201" x2="67841" y2="77822"/>
                        <a14:foregroundMark x1="67841" y1="77822" x2="68599" y2="77423"/>
                        <a14:foregroundMark x1="76673" y1="73031" x2="85192" y2="65662"/>
                        <a14:foregroundMark x1="85192" y1="65662" x2="85192" y2="65662"/>
                        <a14:foregroundMark x1="92061" y1="60690" x2="97458" y2="46969"/>
                        <a14:foregroundMark x1="98171" y1="39020" x2="93042" y2="29183"/>
                        <a14:foregroundMark x1="93042" y1="29183" x2="92774" y2="27477"/>
                        <a14:foregroundMark x1="92061" y1="20690" x2="71989" y2="9147"/>
                        <a14:foregroundMark x1="66860" y1="4392" x2="42908" y2="4174"/>
                        <a14:foregroundMark x1="41704" y1="2795" x2="37779" y2="2976"/>
                        <a14:foregroundMark x1="49777" y1="1379" x2="49777" y2="1379"/>
                        <a14:foregroundMark x1="70562" y1="32632" x2="74710" y2="29837"/>
                        <a14:foregroundMark x1="70562" y1="57314" x2="82516" y2="46751"/>
                        <a14:foregroundMark x1="64184" y1="63267" x2="44380" y2="64682"/>
                        <a14:foregroundMark x1="71053" y1="34229" x2="69804" y2="28457"/>
                        <a14:backgroundMark x1="23818" y1="97314" x2="35995" y2="97314"/>
                        <a14:backgroundMark x1="35995" y1="97314" x2="66191" y2="96951"/>
                        <a14:backgroundMark x1="66191" y1="96951" x2="72748" y2="97495"/>
                        <a14:backgroundMark x1="47547" y1="99093" x2="54416" y2="9869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17778"/>
          <a:stretch/>
        </p:blipFill>
        <p:spPr>
          <a:xfrm>
            <a:off x="181465" y="145369"/>
            <a:ext cx="823486" cy="83201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7" name="Picture 16" descr="Logo&#10;&#10;Description automatically generated">
            <a:extLst>
              <a:ext uri="{FF2B5EF4-FFF2-40B4-BE49-F238E27FC236}">
                <a16:creationId xmlns:a16="http://schemas.microsoft.com/office/drawing/2014/main" id="{89FA9001-4789-ADDB-095D-70BD5D216BAE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566" b="96768" l="1212" r="98153">
                        <a14:foregroundMark x1="10733" y1="9293" x2="67802" y2="5293"/>
                        <a14:foregroundMark x1="67802" y1="5293" x2="81362" y2="5576"/>
                        <a14:foregroundMark x1="81362" y1="5576" x2="87074" y2="7354"/>
                        <a14:foregroundMark x1="3578" y1="6384" x2="20716" y2="6384"/>
                        <a14:foregroundMark x1="20716" y1="6384" x2="52799" y2="6263"/>
                        <a14:foregroundMark x1="52799" y1="6263" x2="81073" y2="7960"/>
                        <a14:foregroundMark x1="81073" y1="7960" x2="94807" y2="6828"/>
                        <a14:foregroundMark x1="94807" y1="6828" x2="97980" y2="7636"/>
                        <a14:foregroundMark x1="74380" y1="848" x2="31852" y2="2747"/>
                        <a14:foregroundMark x1="31852" y1="2747" x2="21812" y2="566"/>
                        <a14:foregroundMark x1="21812" y1="566" x2="21812" y2="566"/>
                        <a14:foregroundMark x1="2020" y1="7798" x2="2020" y2="7798"/>
                        <a14:foregroundMark x1="9752" y1="57212" x2="17946" y2="43919"/>
                        <a14:foregroundMark x1="17946" y1="43919" x2="22043" y2="44727"/>
                        <a14:foregroundMark x1="11945" y1="52485" x2="41258" y2="38101"/>
                        <a14:foregroundMark x1="41258" y1="38101" x2="58338" y2="36162"/>
                        <a14:foregroundMark x1="58338" y1="36162" x2="70052" y2="38586"/>
                        <a14:foregroundMark x1="70052" y1="38586" x2="73976" y2="40404"/>
                        <a14:foregroundMark x1="75188" y1="42788" x2="89209" y2="53253"/>
                        <a14:foregroundMark x1="89209" y1="53253" x2="90883" y2="59434"/>
                        <a14:foregroundMark x1="87882" y1="77212" x2="71552" y2="91071"/>
                        <a14:foregroundMark x1="71552" y1="91071" x2="53549" y2="95960"/>
                        <a14:foregroundMark x1="53549" y1="95960" x2="40104" y2="95434"/>
                        <a14:foregroundMark x1="40104" y1="95434" x2="30352" y2="91232"/>
                        <a14:foregroundMark x1="30352" y1="91232" x2="13733" y2="77778"/>
                        <a14:foregroundMark x1="41662" y1="96808" x2="64859" y2="94990"/>
                        <a14:foregroundMark x1="98211" y1="64566" x2="98211" y2="64566"/>
                        <a14:foregroundMark x1="1212" y1="65293" x2="1212" y2="6529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1631" y="205162"/>
            <a:ext cx="543798" cy="77649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46439369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0" y="190501"/>
            <a:ext cx="12192000" cy="876299"/>
          </a:xfrm>
        </p:spPr>
        <p:txBody>
          <a:bodyPr>
            <a:noAutofit/>
          </a:bodyPr>
          <a:lstStyle/>
          <a:p>
            <a:r>
              <a:rPr lang="en-US" sz="4000" b="1" dirty="0">
                <a:solidFill>
                  <a:srgbClr val="1F497D">
                    <a:lumMod val="1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ea typeface="Cambria" panose="02040503050406030204" pitchFamily="18" charset="0"/>
              </a:rPr>
              <a:t>Command Official Mail Center</a:t>
            </a:r>
            <a:endParaRPr lang="en-US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322">
              <a:defRPr/>
            </a:pPr>
            <a:fld id="{8602D0DF-5805-4F60-B53C-4F4425A1F414}" type="slidenum">
              <a:rPr lang="en-US">
                <a:solidFill>
                  <a:prstClr val="black">
                    <a:tint val="75000"/>
                  </a:prstClr>
                </a:solidFill>
                <a:latin typeface="Calibri"/>
              </a:rPr>
              <a:pPr defTabSz="914322">
                <a:defRPr/>
              </a:pPr>
              <a:t>10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0" y="1152863"/>
            <a:ext cx="12192000" cy="5421867"/>
          </a:xfrm>
          <a:ln>
            <a:noFill/>
          </a:ln>
        </p:spPr>
        <p:txBody>
          <a:bodyPr>
            <a:noAutofit/>
          </a:bodyPr>
          <a:lstStyle/>
          <a:p>
            <a:pPr lvl="0"/>
            <a:r>
              <a:rPr lang="en-US" altLang="ja-JP" sz="2400" dirty="0">
                <a:solidFill>
                  <a:prstClr val="black"/>
                </a:solidFill>
                <a:latin typeface="Cambria" panose="02040503050406030204" pitchFamily="18" charset="0"/>
              </a:rPr>
              <a:t>The Official Mail Screening Point </a:t>
            </a:r>
            <a:r>
              <a:rPr lang="en-US" altLang="ja-JP" sz="2400" b="1" u="sng" dirty="0">
                <a:solidFill>
                  <a:prstClr val="black"/>
                </a:solidFill>
                <a:latin typeface="Cambria" panose="02040503050406030204" pitchFamily="18" charset="0"/>
              </a:rPr>
              <a:t>will not be </a:t>
            </a:r>
            <a:r>
              <a:rPr lang="en-US" altLang="ja-JP" sz="2400" dirty="0">
                <a:solidFill>
                  <a:prstClr val="black"/>
                </a:solidFill>
                <a:latin typeface="Cambria" panose="02040503050406030204" pitchFamily="18" charset="0"/>
              </a:rPr>
              <a:t>located inside the unit mailroom.</a:t>
            </a:r>
          </a:p>
          <a:p>
            <a:pPr lvl="0"/>
            <a:endParaRPr lang="en-US" altLang="ja-JP" sz="1800" dirty="0">
              <a:solidFill>
                <a:prstClr val="black"/>
              </a:solidFill>
              <a:latin typeface="Cambria" panose="02040503050406030204" pitchFamily="18" charset="0"/>
            </a:endParaRPr>
          </a:p>
          <a:p>
            <a:r>
              <a:rPr lang="en-US" altLang="ja-JP" sz="2400" dirty="0">
                <a:latin typeface="Cambria" panose="02040503050406030204" pitchFamily="18" charset="0"/>
              </a:rPr>
              <a:t>An Official Mail Screening Point is an area in the unit where all personnel know where to </a:t>
            </a:r>
            <a:r>
              <a:rPr lang="en-US" altLang="ja-JP" sz="2400" b="1" u="sng" dirty="0">
                <a:latin typeface="Cambria" panose="02040503050406030204" pitchFamily="18" charset="0"/>
              </a:rPr>
              <a:t>drop off outgoing official mail (typically the S-1 or admin section)</a:t>
            </a:r>
            <a:r>
              <a:rPr lang="en-US" altLang="ja-JP" sz="2400" dirty="0">
                <a:latin typeface="Cambria" panose="02040503050406030204" pitchFamily="18" charset="0"/>
              </a:rPr>
              <a:t>. </a:t>
            </a:r>
          </a:p>
          <a:p>
            <a:endParaRPr lang="en-US" altLang="ja-JP" sz="1800" dirty="0">
              <a:latin typeface="Cambria" panose="02040503050406030204" pitchFamily="18" charset="0"/>
            </a:endParaRPr>
          </a:p>
          <a:p>
            <a:r>
              <a:rPr lang="en-US" altLang="ja-JP" sz="2400" dirty="0">
                <a:latin typeface="Cambria" panose="02040503050406030204" pitchFamily="18" charset="0"/>
              </a:rPr>
              <a:t>A box, tray or tub marked as Official Mail Drop-off </a:t>
            </a:r>
            <a:r>
              <a:rPr lang="en-US" altLang="ja-JP" sz="2400" b="1" u="sng" dirty="0">
                <a:latin typeface="Cambria" panose="02040503050406030204" pitchFamily="18" charset="0"/>
              </a:rPr>
              <a:t>will suffice </a:t>
            </a:r>
            <a:r>
              <a:rPr lang="en-US" altLang="ja-JP" sz="2400" dirty="0">
                <a:latin typeface="Cambria" panose="02040503050406030204" pitchFamily="18" charset="0"/>
              </a:rPr>
              <a:t>as the official mail screening point.</a:t>
            </a:r>
          </a:p>
          <a:p>
            <a:endParaRPr lang="en-US" altLang="ja-JP" sz="1800" dirty="0">
              <a:latin typeface="Cambria" panose="02040503050406030204" pitchFamily="18" charset="0"/>
            </a:endParaRPr>
          </a:p>
          <a:p>
            <a:r>
              <a:rPr lang="en-US" altLang="ja-JP" sz="2400" dirty="0">
                <a:latin typeface="Cambria" panose="02040503050406030204" pitchFamily="18" charset="0"/>
              </a:rPr>
              <a:t>The OMM and AOMM </a:t>
            </a:r>
            <a:r>
              <a:rPr lang="en-US" altLang="ja-JP" sz="2400" b="1" u="sng" dirty="0">
                <a:latin typeface="Cambria" panose="02040503050406030204" pitchFamily="18" charset="0"/>
              </a:rPr>
              <a:t>are responsible </a:t>
            </a:r>
            <a:r>
              <a:rPr lang="en-US" altLang="ja-JP" sz="2400" dirty="0">
                <a:latin typeface="Cambria" panose="02040503050406030204" pitchFamily="18" charset="0"/>
              </a:rPr>
              <a:t>to ensure that matter is properly packaged, formatted and eligible for mailing before being taken to the post office.</a:t>
            </a:r>
          </a:p>
          <a:p>
            <a:endParaRPr lang="en-US" altLang="ja-JP" sz="1800" dirty="0">
              <a:latin typeface="Cambria" panose="02040503050406030204" pitchFamily="18" charset="0"/>
            </a:endParaRPr>
          </a:p>
          <a:p>
            <a:r>
              <a:rPr lang="en-US" altLang="ja-JP" sz="2400" dirty="0">
                <a:latin typeface="Cambria" panose="02040503050406030204" pitchFamily="18" charset="0"/>
              </a:rPr>
              <a:t>Official matter is not authorized to be deposited within mail collection boxes, and if found, </a:t>
            </a:r>
            <a:r>
              <a:rPr lang="en-US" altLang="ja-JP" sz="2400" b="1" u="sng" dirty="0">
                <a:latin typeface="Cambria" panose="02040503050406030204" pitchFamily="18" charset="0"/>
              </a:rPr>
              <a:t>must be returned </a:t>
            </a:r>
            <a:r>
              <a:rPr lang="en-US" altLang="ja-JP" sz="2400" dirty="0">
                <a:latin typeface="Cambria" panose="02040503050406030204" pitchFamily="18" charset="0"/>
              </a:rPr>
              <a:t>to the sending unit’s OMM for proper receipt, screening, and disposition to the IOMC. </a:t>
            </a: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51F7D2C3-8E4C-5A1A-B996-239707E7C985}"/>
              </a:ext>
            </a:extLst>
          </p:cNvPr>
          <p:cNvCxnSpPr>
            <a:cxnSpLocks/>
          </p:cNvCxnSpPr>
          <p:nvPr/>
        </p:nvCxnSpPr>
        <p:spPr>
          <a:xfrm>
            <a:off x="0" y="1066800"/>
            <a:ext cx="12192000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Picture 8" descr="Logo&#10;&#10;Description automatically generated">
            <a:extLst>
              <a:ext uri="{FF2B5EF4-FFF2-40B4-BE49-F238E27FC236}">
                <a16:creationId xmlns:a16="http://schemas.microsoft.com/office/drawing/2014/main" id="{2D4AD7DD-2B03-A7BE-5E4B-8FAD855EC35D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379" b="89982" l="2275" r="98127">
                        <a14:foregroundMark x1="12578" y1="14737" x2="34746" y2="4900"/>
                        <a14:foregroundMark x1="34746" y1="4900" x2="36039" y2="4791"/>
                        <a14:foregroundMark x1="1561" y1="36624" x2="2319" y2="28457"/>
                        <a14:foregroundMark x1="2319" y1="28457" x2="2319" y2="28457"/>
                        <a14:foregroundMark x1="13559" y1="51361" x2="13559" y2="51361"/>
                        <a14:foregroundMark x1="16503" y1="47768" x2="85950" y2="40581"/>
                        <a14:foregroundMark x1="31401" y1="15935" x2="71989" y2="56515"/>
                        <a14:foregroundMark x1="87422" y1="37604" x2="87913" y2="43593"/>
                        <a14:foregroundMark x1="60526" y1="25481" x2="62712" y2="46969"/>
                        <a14:foregroundMark x1="62712" y1="46969" x2="62712" y2="46969"/>
                        <a14:foregroundMark x1="47056" y1="20290" x2="58073" y2="25082"/>
                        <a14:foregroundMark x1="52186" y1="17132" x2="44871" y2="32450"/>
                        <a14:foregroundMark x1="28011" y1="29437" x2="24130" y2="38875"/>
                        <a14:foregroundMark x1="24130" y1="38875" x2="47279" y2="65154"/>
                        <a14:foregroundMark x1="47279" y1="65154" x2="62533" y2="49220"/>
                        <a14:foregroundMark x1="62533" y1="49220" x2="42462" y2="51506"/>
                        <a14:foregroundMark x1="42462" y1="51506" x2="74353" y2="38875"/>
                        <a14:foregroundMark x1="74353" y1="38875" x2="37377" y2="25590"/>
                        <a14:foregroundMark x1="37377" y1="25590" x2="41927" y2="40327"/>
                        <a14:foregroundMark x1="41927" y1="40327" x2="26271" y2="69764"/>
                        <a14:foregroundMark x1="26271" y1="69764" x2="34790" y2="50708"/>
                        <a14:foregroundMark x1="34790" y1="50708" x2="28724" y2="49546"/>
                        <a14:foregroundMark x1="2319" y1="39601" x2="5486" y2="56733"/>
                        <a14:foregroundMark x1="13336" y1="65880" x2="23327" y2="74410"/>
                        <a14:foregroundMark x1="32159" y1="76806" x2="45584" y2="79020"/>
                        <a14:foregroundMark x1="56111" y1="79201" x2="67841" y2="77822"/>
                        <a14:foregroundMark x1="67841" y1="77822" x2="68599" y2="77423"/>
                        <a14:foregroundMark x1="76673" y1="73031" x2="85192" y2="65662"/>
                        <a14:foregroundMark x1="85192" y1="65662" x2="85192" y2="65662"/>
                        <a14:foregroundMark x1="92061" y1="60690" x2="97458" y2="46969"/>
                        <a14:foregroundMark x1="98171" y1="39020" x2="93042" y2="29183"/>
                        <a14:foregroundMark x1="93042" y1="29183" x2="92774" y2="27477"/>
                        <a14:foregroundMark x1="92061" y1="20690" x2="71989" y2="9147"/>
                        <a14:foregroundMark x1="66860" y1="4392" x2="42908" y2="4174"/>
                        <a14:foregroundMark x1="41704" y1="2795" x2="37779" y2="2976"/>
                        <a14:foregroundMark x1="49777" y1="1379" x2="49777" y2="1379"/>
                        <a14:foregroundMark x1="70562" y1="32632" x2="74710" y2="29837"/>
                        <a14:foregroundMark x1="70562" y1="57314" x2="82516" y2="46751"/>
                        <a14:foregroundMark x1="64184" y1="63267" x2="44380" y2="64682"/>
                        <a14:foregroundMark x1="71053" y1="34229" x2="69804" y2="28457"/>
                        <a14:backgroundMark x1="23818" y1="97314" x2="35995" y2="97314"/>
                        <a14:backgroundMark x1="35995" y1="97314" x2="66191" y2="96951"/>
                        <a14:backgroundMark x1="66191" y1="96951" x2="72748" y2="97495"/>
                        <a14:backgroundMark x1="47547" y1="99093" x2="54416" y2="9869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17778"/>
          <a:stretch/>
        </p:blipFill>
        <p:spPr>
          <a:xfrm>
            <a:off x="181465" y="145369"/>
            <a:ext cx="823486" cy="83201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0" name="Picture 9" descr="Logo&#10;&#10;Description automatically generated">
            <a:extLst>
              <a:ext uri="{FF2B5EF4-FFF2-40B4-BE49-F238E27FC236}">
                <a16:creationId xmlns:a16="http://schemas.microsoft.com/office/drawing/2014/main" id="{E394A4CE-4C88-50E4-8AF9-CB0B6CA9F9A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566" b="96768" l="1212" r="98153">
                        <a14:foregroundMark x1="10733" y1="9293" x2="67802" y2="5293"/>
                        <a14:foregroundMark x1="67802" y1="5293" x2="81362" y2="5576"/>
                        <a14:foregroundMark x1="81362" y1="5576" x2="87074" y2="7354"/>
                        <a14:foregroundMark x1="3578" y1="6384" x2="20716" y2="6384"/>
                        <a14:foregroundMark x1="20716" y1="6384" x2="52799" y2="6263"/>
                        <a14:foregroundMark x1="52799" y1="6263" x2="81073" y2="7960"/>
                        <a14:foregroundMark x1="81073" y1="7960" x2="94807" y2="6828"/>
                        <a14:foregroundMark x1="94807" y1="6828" x2="97980" y2="7636"/>
                        <a14:foregroundMark x1="74380" y1="848" x2="31852" y2="2747"/>
                        <a14:foregroundMark x1="31852" y1="2747" x2="21812" y2="566"/>
                        <a14:foregroundMark x1="21812" y1="566" x2="21812" y2="566"/>
                        <a14:foregroundMark x1="2020" y1="7798" x2="2020" y2="7798"/>
                        <a14:foregroundMark x1="9752" y1="57212" x2="17946" y2="43919"/>
                        <a14:foregroundMark x1="17946" y1="43919" x2="22043" y2="44727"/>
                        <a14:foregroundMark x1="11945" y1="52485" x2="41258" y2="38101"/>
                        <a14:foregroundMark x1="41258" y1="38101" x2="58338" y2="36162"/>
                        <a14:foregroundMark x1="58338" y1="36162" x2="70052" y2="38586"/>
                        <a14:foregroundMark x1="70052" y1="38586" x2="73976" y2="40404"/>
                        <a14:foregroundMark x1="75188" y1="42788" x2="89209" y2="53253"/>
                        <a14:foregroundMark x1="89209" y1="53253" x2="90883" y2="59434"/>
                        <a14:foregroundMark x1="87882" y1="77212" x2="71552" y2="91071"/>
                        <a14:foregroundMark x1="71552" y1="91071" x2="53549" y2="95960"/>
                        <a14:foregroundMark x1="53549" y1="95960" x2="40104" y2="95434"/>
                        <a14:foregroundMark x1="40104" y1="95434" x2="30352" y2="91232"/>
                        <a14:foregroundMark x1="30352" y1="91232" x2="13733" y2="77778"/>
                        <a14:foregroundMark x1="41662" y1="96808" x2="64859" y2="94990"/>
                        <a14:foregroundMark x1="98211" y1="64566" x2="98211" y2="64566"/>
                        <a14:foregroundMark x1="1212" y1="65293" x2="1212" y2="6529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1631" y="205162"/>
            <a:ext cx="543798" cy="77649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87756707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590803" y="190501"/>
            <a:ext cx="7095244" cy="876299"/>
          </a:xfrm>
        </p:spPr>
        <p:txBody>
          <a:bodyPr>
            <a:normAutofit fontScale="90000"/>
          </a:bodyPr>
          <a:lstStyle/>
          <a:p>
            <a:r>
              <a:rPr lang="en-US" sz="40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ea typeface="Cambria" panose="02040503050406030204" pitchFamily="18" charset="0"/>
              </a:rPr>
              <a:t>Authorized Use of Official Mail</a:t>
            </a:r>
            <a:endParaRPr lang="en-US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322">
              <a:defRPr/>
            </a:pPr>
            <a:fld id="{8602D0DF-5805-4F60-B53C-4F4425A1F414}" type="slidenum">
              <a:rPr lang="en-US">
                <a:solidFill>
                  <a:prstClr val="black">
                    <a:tint val="75000"/>
                  </a:prstClr>
                </a:solidFill>
                <a:latin typeface="Calibri"/>
              </a:rPr>
              <a:pPr defTabSz="914322">
                <a:defRPr/>
              </a:pPr>
              <a:t>11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0" y="1239329"/>
            <a:ext cx="12192000" cy="3598333"/>
          </a:xfrm>
          <a:ln>
            <a:noFill/>
          </a:ln>
        </p:spPr>
        <p:txBody>
          <a:bodyPr>
            <a:normAutofit/>
          </a:bodyPr>
          <a:lstStyle/>
          <a:p>
            <a:r>
              <a:rPr lang="en-US" altLang="ja-JP" sz="2800" dirty="0">
                <a:latin typeface="Cambria" panose="02040503050406030204" pitchFamily="18" charset="0"/>
              </a:rPr>
              <a:t>Letters, large envelopes and packages mailed through the United States Postal Service </a:t>
            </a:r>
            <a:r>
              <a:rPr lang="en-US" altLang="ja-JP" sz="2800" b="1" u="sng" dirty="0">
                <a:latin typeface="Cambria" panose="02040503050406030204" pitchFamily="18" charset="0"/>
              </a:rPr>
              <a:t>exclusively as official government business only</a:t>
            </a:r>
            <a:r>
              <a:rPr lang="en-US" altLang="ja-JP" sz="2800" dirty="0">
                <a:latin typeface="Cambria" panose="02040503050406030204" pitchFamily="18" charset="0"/>
              </a:rPr>
              <a:t>.</a:t>
            </a:r>
          </a:p>
          <a:p>
            <a:r>
              <a:rPr lang="en-US" altLang="ja-JP" sz="2800" dirty="0">
                <a:latin typeface="Cambria" panose="02040503050406030204" pitchFamily="18" charset="0"/>
              </a:rPr>
              <a:t>STRs, change of command invitations, Fitness Reports, Training Equipment, Manuals, Urinalysis, Awards and Correspondence.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4489" y="3892089"/>
            <a:ext cx="2851103" cy="2594648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15532" y="3880052"/>
            <a:ext cx="2781072" cy="2596581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27548" y="3880054"/>
            <a:ext cx="2738685" cy="2572503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86552" y="3880054"/>
            <a:ext cx="2551051" cy="2572503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E6AE158E-A6DD-FBDA-104A-538FF9E79678}"/>
              </a:ext>
            </a:extLst>
          </p:cNvPr>
          <p:cNvCxnSpPr>
            <a:cxnSpLocks/>
          </p:cNvCxnSpPr>
          <p:nvPr/>
        </p:nvCxnSpPr>
        <p:spPr>
          <a:xfrm>
            <a:off x="0" y="1066800"/>
            <a:ext cx="12192000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Picture 10" descr="Logo&#10;&#10;Description automatically generated">
            <a:extLst>
              <a:ext uri="{FF2B5EF4-FFF2-40B4-BE49-F238E27FC236}">
                <a16:creationId xmlns:a16="http://schemas.microsoft.com/office/drawing/2014/main" id="{918030ED-F8C1-28AA-3465-EFFF285B8A70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379" b="89982" l="2275" r="98127">
                        <a14:foregroundMark x1="12578" y1="14737" x2="34746" y2="4900"/>
                        <a14:foregroundMark x1="34746" y1="4900" x2="36039" y2="4791"/>
                        <a14:foregroundMark x1="1561" y1="36624" x2="2319" y2="28457"/>
                        <a14:foregroundMark x1="2319" y1="28457" x2="2319" y2="28457"/>
                        <a14:foregroundMark x1="13559" y1="51361" x2="13559" y2="51361"/>
                        <a14:foregroundMark x1="16503" y1="47768" x2="85950" y2="40581"/>
                        <a14:foregroundMark x1="31401" y1="15935" x2="71989" y2="56515"/>
                        <a14:foregroundMark x1="87422" y1="37604" x2="87913" y2="43593"/>
                        <a14:foregroundMark x1="60526" y1="25481" x2="62712" y2="46969"/>
                        <a14:foregroundMark x1="62712" y1="46969" x2="62712" y2="46969"/>
                        <a14:foregroundMark x1="47056" y1="20290" x2="58073" y2="25082"/>
                        <a14:foregroundMark x1="52186" y1="17132" x2="44871" y2="32450"/>
                        <a14:foregroundMark x1="28011" y1="29437" x2="24130" y2="38875"/>
                        <a14:foregroundMark x1="24130" y1="38875" x2="47279" y2="65154"/>
                        <a14:foregroundMark x1="47279" y1="65154" x2="62533" y2="49220"/>
                        <a14:foregroundMark x1="62533" y1="49220" x2="42462" y2="51506"/>
                        <a14:foregroundMark x1="42462" y1="51506" x2="74353" y2="38875"/>
                        <a14:foregroundMark x1="74353" y1="38875" x2="37377" y2="25590"/>
                        <a14:foregroundMark x1="37377" y1="25590" x2="41927" y2="40327"/>
                        <a14:foregroundMark x1="41927" y1="40327" x2="26271" y2="69764"/>
                        <a14:foregroundMark x1="26271" y1="69764" x2="34790" y2="50708"/>
                        <a14:foregroundMark x1="34790" y1="50708" x2="28724" y2="49546"/>
                        <a14:foregroundMark x1="2319" y1="39601" x2="5486" y2="56733"/>
                        <a14:foregroundMark x1="13336" y1="65880" x2="23327" y2="74410"/>
                        <a14:foregroundMark x1="32159" y1="76806" x2="45584" y2="79020"/>
                        <a14:foregroundMark x1="56111" y1="79201" x2="67841" y2="77822"/>
                        <a14:foregroundMark x1="67841" y1="77822" x2="68599" y2="77423"/>
                        <a14:foregroundMark x1="76673" y1="73031" x2="85192" y2="65662"/>
                        <a14:foregroundMark x1="85192" y1="65662" x2="85192" y2="65662"/>
                        <a14:foregroundMark x1="92061" y1="60690" x2="97458" y2="46969"/>
                        <a14:foregroundMark x1="98171" y1="39020" x2="93042" y2="29183"/>
                        <a14:foregroundMark x1="93042" y1="29183" x2="92774" y2="27477"/>
                        <a14:foregroundMark x1="92061" y1="20690" x2="71989" y2="9147"/>
                        <a14:foregroundMark x1="66860" y1="4392" x2="42908" y2="4174"/>
                        <a14:foregroundMark x1="41704" y1="2795" x2="37779" y2="2976"/>
                        <a14:foregroundMark x1="49777" y1="1379" x2="49777" y2="1379"/>
                        <a14:foregroundMark x1="70562" y1="32632" x2="74710" y2="29837"/>
                        <a14:foregroundMark x1="70562" y1="57314" x2="82516" y2="46751"/>
                        <a14:foregroundMark x1="64184" y1="63267" x2="44380" y2="64682"/>
                        <a14:foregroundMark x1="71053" y1="34229" x2="69804" y2="28457"/>
                        <a14:backgroundMark x1="23818" y1="97314" x2="35995" y2="97314"/>
                        <a14:backgroundMark x1="35995" y1="97314" x2="66191" y2="96951"/>
                        <a14:backgroundMark x1="66191" y1="96951" x2="72748" y2="97495"/>
                        <a14:backgroundMark x1="47547" y1="99093" x2="54416" y2="9869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17778"/>
          <a:stretch/>
        </p:blipFill>
        <p:spPr>
          <a:xfrm>
            <a:off x="181465" y="145369"/>
            <a:ext cx="823486" cy="83201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2" name="Picture 11" descr="Logo&#10;&#10;Description automatically generated">
            <a:extLst>
              <a:ext uri="{FF2B5EF4-FFF2-40B4-BE49-F238E27FC236}">
                <a16:creationId xmlns:a16="http://schemas.microsoft.com/office/drawing/2014/main" id="{F5E7D855-86DA-D535-A467-C257038F0594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566" b="96768" l="1212" r="98153">
                        <a14:foregroundMark x1="10733" y1="9293" x2="67802" y2="5293"/>
                        <a14:foregroundMark x1="67802" y1="5293" x2="81362" y2="5576"/>
                        <a14:foregroundMark x1="81362" y1="5576" x2="87074" y2="7354"/>
                        <a14:foregroundMark x1="3578" y1="6384" x2="20716" y2="6384"/>
                        <a14:foregroundMark x1="20716" y1="6384" x2="52799" y2="6263"/>
                        <a14:foregroundMark x1="52799" y1="6263" x2="81073" y2="7960"/>
                        <a14:foregroundMark x1="81073" y1="7960" x2="94807" y2="6828"/>
                        <a14:foregroundMark x1="94807" y1="6828" x2="97980" y2="7636"/>
                        <a14:foregroundMark x1="74380" y1="848" x2="31852" y2="2747"/>
                        <a14:foregroundMark x1="31852" y1="2747" x2="21812" y2="566"/>
                        <a14:foregroundMark x1="21812" y1="566" x2="21812" y2="566"/>
                        <a14:foregroundMark x1="2020" y1="7798" x2="2020" y2="7798"/>
                        <a14:foregroundMark x1="9752" y1="57212" x2="17946" y2="43919"/>
                        <a14:foregroundMark x1="17946" y1="43919" x2="22043" y2="44727"/>
                        <a14:foregroundMark x1="11945" y1="52485" x2="41258" y2="38101"/>
                        <a14:foregroundMark x1="41258" y1="38101" x2="58338" y2="36162"/>
                        <a14:foregroundMark x1="58338" y1="36162" x2="70052" y2="38586"/>
                        <a14:foregroundMark x1="70052" y1="38586" x2="73976" y2="40404"/>
                        <a14:foregroundMark x1="75188" y1="42788" x2="89209" y2="53253"/>
                        <a14:foregroundMark x1="89209" y1="53253" x2="90883" y2="59434"/>
                        <a14:foregroundMark x1="87882" y1="77212" x2="71552" y2="91071"/>
                        <a14:foregroundMark x1="71552" y1="91071" x2="53549" y2="95960"/>
                        <a14:foregroundMark x1="53549" y1="95960" x2="40104" y2="95434"/>
                        <a14:foregroundMark x1="40104" y1="95434" x2="30352" y2="91232"/>
                        <a14:foregroundMark x1="30352" y1="91232" x2="13733" y2="77778"/>
                        <a14:foregroundMark x1="41662" y1="96808" x2="64859" y2="94990"/>
                        <a14:foregroundMark x1="98211" y1="64566" x2="98211" y2="64566"/>
                        <a14:foregroundMark x1="1212" y1="65293" x2="1212" y2="6529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1631" y="205162"/>
            <a:ext cx="543798" cy="77649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7443766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0" y="190501"/>
            <a:ext cx="12192000" cy="876299"/>
          </a:xfrm>
        </p:spPr>
        <p:txBody>
          <a:bodyPr>
            <a:noAutofit/>
          </a:bodyPr>
          <a:lstStyle/>
          <a:p>
            <a:r>
              <a:rPr lang="en-US" sz="40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ea typeface="Cambria" panose="02040503050406030204" pitchFamily="18" charset="0"/>
              </a:rPr>
              <a:t>Unauthorized Use of Official Mail</a:t>
            </a:r>
            <a:endParaRPr lang="en-US" sz="4000" b="1" dirty="0">
              <a:solidFill>
                <a:schemeClr val="tx2">
                  <a:lumMod val="1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322">
              <a:defRPr/>
            </a:pPr>
            <a:fld id="{8602D0DF-5805-4F60-B53C-4F4425A1F414}" type="slidenum">
              <a:rPr lang="en-US">
                <a:solidFill>
                  <a:prstClr val="black">
                    <a:tint val="75000"/>
                  </a:prstClr>
                </a:solidFill>
                <a:latin typeface="Calibri"/>
              </a:rPr>
              <a:pPr defTabSz="914322">
                <a:defRPr/>
              </a:pPr>
              <a:t>12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15" name="Rectangle 3"/>
          <p:cNvSpPr txBox="1">
            <a:spLocks noChangeArrowheads="1"/>
          </p:cNvSpPr>
          <p:nvPr/>
        </p:nvSpPr>
        <p:spPr>
          <a:xfrm>
            <a:off x="0" y="1387436"/>
            <a:ext cx="12192000" cy="5421867"/>
          </a:xfrm>
          <a:prstGeom prst="rect">
            <a:avLst/>
          </a:prstGeom>
          <a:ln>
            <a:noFill/>
          </a:ln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74297" indent="-274297">
              <a:buFont typeface="Wingdings 2"/>
              <a:buChar char=""/>
              <a:defRPr/>
            </a:pPr>
            <a:r>
              <a:rPr lang="en-US" altLang="en-US" sz="2400" dirty="0">
                <a:latin typeface="Cambria" panose="02040503050406030204" pitchFamily="18" charset="0"/>
                <a:ea typeface="Cambria" panose="02040503050406030204" pitchFamily="18" charset="0"/>
              </a:rPr>
              <a:t>For private use e.g.,  </a:t>
            </a:r>
            <a:r>
              <a:rPr lang="en-US" altLang="en-US" sz="2400" b="1" u="sng" dirty="0">
                <a:latin typeface="Cambria" panose="02040503050406030204" pitchFamily="18" charset="0"/>
                <a:ea typeface="Cambria" panose="02040503050406030204" pitchFamily="18" charset="0"/>
              </a:rPr>
              <a:t>holiday</a:t>
            </a:r>
            <a:r>
              <a:rPr lang="en-US" altLang="en-US" sz="2400" b="1" u="sng" dirty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cards</a:t>
            </a:r>
            <a:r>
              <a:rPr lang="en-US" altLang="en-US" sz="2400" dirty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, tax returns, or greeting cards.</a:t>
            </a:r>
          </a:p>
          <a:p>
            <a:pPr marL="274297" indent="-274297">
              <a:buFont typeface="Wingdings 2"/>
              <a:buChar char=""/>
              <a:defRPr/>
            </a:pPr>
            <a:endParaRPr lang="en-US" altLang="en-US" sz="2000" dirty="0"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marL="274297" indent="-274297">
              <a:buFont typeface="Wingdings 2"/>
              <a:buChar char=""/>
              <a:defRPr/>
            </a:pPr>
            <a:r>
              <a:rPr lang="en-US" altLang="en-US" sz="2400" dirty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Mail not bearing a </a:t>
            </a:r>
            <a:r>
              <a:rPr lang="en-US" altLang="en-US" sz="2400" b="1" u="sng" dirty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complete</a:t>
            </a:r>
            <a:r>
              <a:rPr lang="en-US" altLang="en-US" sz="2400" dirty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and </a:t>
            </a:r>
            <a:r>
              <a:rPr lang="en-US" altLang="en-US" sz="2400" b="1" u="sng" dirty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proper</a:t>
            </a:r>
            <a:r>
              <a:rPr lang="en-US" altLang="en-US" sz="2400" dirty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military return address.</a:t>
            </a:r>
          </a:p>
          <a:p>
            <a:pPr marL="274297" indent="-274297">
              <a:buFont typeface="Wingdings 2"/>
              <a:buChar char=""/>
              <a:defRPr/>
            </a:pPr>
            <a:endParaRPr lang="en-US" altLang="en-US" sz="2000" dirty="0"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marL="274297" indent="-274297">
              <a:buFont typeface="Wingdings 2"/>
              <a:buChar char=""/>
              <a:defRPr/>
            </a:pPr>
            <a:r>
              <a:rPr lang="en-US" altLang="en-US" sz="2400" dirty="0">
                <a:latin typeface="Cambria" panose="02040503050406030204" pitchFamily="18" charset="0"/>
                <a:ea typeface="Cambria" panose="02040503050406030204" pitchFamily="18" charset="0"/>
              </a:rPr>
              <a:t>Matter that is not </a:t>
            </a:r>
            <a:r>
              <a:rPr lang="en-US" altLang="en-US" sz="2400" b="1" u="sng" dirty="0">
                <a:latin typeface="Cambria" panose="02040503050406030204" pitchFamily="18" charset="0"/>
                <a:ea typeface="Cambria" panose="02040503050406030204" pitchFamily="18" charset="0"/>
              </a:rPr>
              <a:t>exclusively</a:t>
            </a:r>
            <a:r>
              <a:rPr lang="en-US" altLang="en-US" sz="2400" dirty="0">
                <a:latin typeface="Cambria" panose="02040503050406030204" pitchFamily="18" charset="0"/>
                <a:ea typeface="Cambria" panose="02040503050406030204" pitchFamily="18" charset="0"/>
              </a:rPr>
              <a:t> government business.</a:t>
            </a:r>
          </a:p>
          <a:p>
            <a:pPr marL="274297" indent="-274297">
              <a:buFont typeface="Wingdings 2"/>
              <a:buChar char=""/>
              <a:defRPr/>
            </a:pPr>
            <a:endParaRPr lang="en-US" altLang="en-US" sz="2000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274297" indent="-274297">
              <a:buFont typeface="Wingdings 2"/>
              <a:buChar char=""/>
              <a:defRPr/>
            </a:pPr>
            <a:r>
              <a:rPr lang="en-US" altLang="en-US" sz="2400" b="1" u="sng" dirty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Re-work</a:t>
            </a:r>
            <a:r>
              <a:rPr lang="en-US" altLang="en-US" sz="2400" dirty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mail. </a:t>
            </a:r>
          </a:p>
          <a:p>
            <a:pPr marL="274297" indent="-274297">
              <a:buFont typeface="Wingdings 2"/>
              <a:buChar char=""/>
              <a:defRPr/>
            </a:pPr>
            <a:endParaRPr lang="en-US" altLang="en-US" sz="2000" dirty="0"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marL="274297" indent="-274297">
              <a:buFont typeface="Wingdings 2"/>
              <a:buChar char=""/>
              <a:defRPr/>
            </a:pPr>
            <a:r>
              <a:rPr lang="en-US" altLang="en-US" sz="2400" dirty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Mailings for </a:t>
            </a:r>
            <a:r>
              <a:rPr lang="en-US" altLang="en-US" sz="2400" b="1" u="sng" dirty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private associations</a:t>
            </a:r>
            <a:r>
              <a:rPr lang="en-US" altLang="en-US" sz="2400" dirty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(i.e. Boy Scouts, wives clubs, etc.)</a:t>
            </a:r>
          </a:p>
          <a:p>
            <a:pPr marL="274297" indent="-274297">
              <a:buFont typeface="Wingdings 2"/>
              <a:buChar char=""/>
              <a:defRPr/>
            </a:pPr>
            <a:endParaRPr lang="en-US" altLang="en-US" sz="2000" dirty="0"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marL="274297" indent="-274297">
              <a:spcBef>
                <a:spcPts val="0"/>
              </a:spcBef>
              <a:buFont typeface="Wingdings 2"/>
              <a:buChar char=""/>
              <a:defRPr/>
            </a:pPr>
            <a:r>
              <a:rPr lang="en-US" altLang="en-US" sz="2400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Yearbooks, </a:t>
            </a:r>
            <a:r>
              <a:rPr lang="en-US" altLang="en-US" sz="2400" b="1" u="sng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cruise books</a:t>
            </a:r>
            <a:r>
              <a:rPr lang="en-US" altLang="en-US" sz="2400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, </a:t>
            </a:r>
            <a:r>
              <a:rPr lang="en-US" altLang="en-US" sz="2400" b="1" u="sng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plaques</a:t>
            </a:r>
            <a:r>
              <a:rPr lang="en-US" altLang="en-US" sz="2400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, </a:t>
            </a:r>
            <a:r>
              <a:rPr lang="en-US" altLang="en-US" sz="2400" b="1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coins</a:t>
            </a:r>
            <a:r>
              <a:rPr lang="en-US" altLang="en-US" sz="2400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,</a:t>
            </a:r>
            <a:r>
              <a:rPr lang="en-US" altLang="en-US" sz="2400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alcohol, explosives, oversize</a:t>
            </a:r>
            <a:r>
              <a:rPr lang="en-US" altLang="en-US" sz="2400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or </a:t>
            </a:r>
            <a:r>
              <a:rPr lang="en-US" altLang="en-US" sz="2400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overweight packages.</a:t>
            </a:r>
            <a:endParaRPr lang="en-US" altLang="en-US" sz="2400" dirty="0">
              <a:solidFill>
                <a:prstClr val="black"/>
              </a:solidFill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marL="274297" indent="-274297">
              <a:lnSpc>
                <a:spcPct val="90000"/>
              </a:lnSpc>
              <a:buNone/>
              <a:defRPr/>
            </a:pPr>
            <a:endParaRPr lang="en-US" sz="2400" dirty="0">
              <a:latin typeface="Times New Roman" pitchFamily="18" charset="0"/>
            </a:endParaRP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FEFB8EEE-2E63-0787-6AE4-AC95855A74CD}"/>
              </a:ext>
            </a:extLst>
          </p:cNvPr>
          <p:cNvCxnSpPr>
            <a:cxnSpLocks/>
          </p:cNvCxnSpPr>
          <p:nvPr/>
        </p:nvCxnSpPr>
        <p:spPr>
          <a:xfrm>
            <a:off x="0" y="1066800"/>
            <a:ext cx="12192000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Picture 7" descr="Logo&#10;&#10;Description automatically generated">
            <a:extLst>
              <a:ext uri="{FF2B5EF4-FFF2-40B4-BE49-F238E27FC236}">
                <a16:creationId xmlns:a16="http://schemas.microsoft.com/office/drawing/2014/main" id="{80EFEF3C-F288-01D6-1CEA-BB838366B64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379" b="89982" l="2275" r="98127">
                        <a14:foregroundMark x1="12578" y1="14737" x2="34746" y2="4900"/>
                        <a14:foregroundMark x1="34746" y1="4900" x2="36039" y2="4791"/>
                        <a14:foregroundMark x1="1561" y1="36624" x2="2319" y2="28457"/>
                        <a14:foregroundMark x1="2319" y1="28457" x2="2319" y2="28457"/>
                        <a14:foregroundMark x1="13559" y1="51361" x2="13559" y2="51361"/>
                        <a14:foregroundMark x1="16503" y1="47768" x2="85950" y2="40581"/>
                        <a14:foregroundMark x1="31401" y1="15935" x2="71989" y2="56515"/>
                        <a14:foregroundMark x1="87422" y1="37604" x2="87913" y2="43593"/>
                        <a14:foregroundMark x1="60526" y1="25481" x2="62712" y2="46969"/>
                        <a14:foregroundMark x1="62712" y1="46969" x2="62712" y2="46969"/>
                        <a14:foregroundMark x1="47056" y1="20290" x2="58073" y2="25082"/>
                        <a14:foregroundMark x1="52186" y1="17132" x2="44871" y2="32450"/>
                        <a14:foregroundMark x1="28011" y1="29437" x2="24130" y2="38875"/>
                        <a14:foregroundMark x1="24130" y1="38875" x2="47279" y2="65154"/>
                        <a14:foregroundMark x1="47279" y1="65154" x2="62533" y2="49220"/>
                        <a14:foregroundMark x1="62533" y1="49220" x2="42462" y2="51506"/>
                        <a14:foregroundMark x1="42462" y1="51506" x2="74353" y2="38875"/>
                        <a14:foregroundMark x1="74353" y1="38875" x2="37377" y2="25590"/>
                        <a14:foregroundMark x1="37377" y1="25590" x2="41927" y2="40327"/>
                        <a14:foregroundMark x1="41927" y1="40327" x2="26271" y2="69764"/>
                        <a14:foregroundMark x1="26271" y1="69764" x2="34790" y2="50708"/>
                        <a14:foregroundMark x1="34790" y1="50708" x2="28724" y2="49546"/>
                        <a14:foregroundMark x1="2319" y1="39601" x2="5486" y2="56733"/>
                        <a14:foregroundMark x1="13336" y1="65880" x2="23327" y2="74410"/>
                        <a14:foregroundMark x1="32159" y1="76806" x2="45584" y2="79020"/>
                        <a14:foregroundMark x1="56111" y1="79201" x2="67841" y2="77822"/>
                        <a14:foregroundMark x1="67841" y1="77822" x2="68599" y2="77423"/>
                        <a14:foregroundMark x1="76673" y1="73031" x2="85192" y2="65662"/>
                        <a14:foregroundMark x1="85192" y1="65662" x2="85192" y2="65662"/>
                        <a14:foregroundMark x1="92061" y1="60690" x2="97458" y2="46969"/>
                        <a14:foregroundMark x1="98171" y1="39020" x2="93042" y2="29183"/>
                        <a14:foregroundMark x1="93042" y1="29183" x2="92774" y2="27477"/>
                        <a14:foregroundMark x1="92061" y1="20690" x2="71989" y2="9147"/>
                        <a14:foregroundMark x1="66860" y1="4392" x2="42908" y2="4174"/>
                        <a14:foregroundMark x1="41704" y1="2795" x2="37779" y2="2976"/>
                        <a14:foregroundMark x1="49777" y1="1379" x2="49777" y2="1379"/>
                        <a14:foregroundMark x1="70562" y1="32632" x2="74710" y2="29837"/>
                        <a14:foregroundMark x1="70562" y1="57314" x2="82516" y2="46751"/>
                        <a14:foregroundMark x1="64184" y1="63267" x2="44380" y2="64682"/>
                        <a14:foregroundMark x1="71053" y1="34229" x2="69804" y2="28457"/>
                        <a14:backgroundMark x1="23818" y1="97314" x2="35995" y2="97314"/>
                        <a14:backgroundMark x1="35995" y1="97314" x2="66191" y2="96951"/>
                        <a14:backgroundMark x1="66191" y1="96951" x2="72748" y2="97495"/>
                        <a14:backgroundMark x1="47547" y1="99093" x2="54416" y2="9869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17778"/>
          <a:stretch/>
        </p:blipFill>
        <p:spPr>
          <a:xfrm>
            <a:off x="181465" y="145369"/>
            <a:ext cx="823486" cy="83201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9" name="Picture 8" descr="Logo&#10;&#10;Description automatically generated">
            <a:extLst>
              <a:ext uri="{FF2B5EF4-FFF2-40B4-BE49-F238E27FC236}">
                <a16:creationId xmlns:a16="http://schemas.microsoft.com/office/drawing/2014/main" id="{FB7957FD-4091-A05E-D369-F8895BA82B0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566" b="96768" l="1212" r="98153">
                        <a14:foregroundMark x1="10733" y1="9293" x2="67802" y2="5293"/>
                        <a14:foregroundMark x1="67802" y1="5293" x2="81362" y2="5576"/>
                        <a14:foregroundMark x1="81362" y1="5576" x2="87074" y2="7354"/>
                        <a14:foregroundMark x1="3578" y1="6384" x2="20716" y2="6384"/>
                        <a14:foregroundMark x1="20716" y1="6384" x2="52799" y2="6263"/>
                        <a14:foregroundMark x1="52799" y1="6263" x2="81073" y2="7960"/>
                        <a14:foregroundMark x1="81073" y1="7960" x2="94807" y2="6828"/>
                        <a14:foregroundMark x1="94807" y1="6828" x2="97980" y2="7636"/>
                        <a14:foregroundMark x1="74380" y1="848" x2="31852" y2="2747"/>
                        <a14:foregroundMark x1="31852" y1="2747" x2="21812" y2="566"/>
                        <a14:foregroundMark x1="21812" y1="566" x2="21812" y2="566"/>
                        <a14:foregroundMark x1="2020" y1="7798" x2="2020" y2="7798"/>
                        <a14:foregroundMark x1="9752" y1="57212" x2="17946" y2="43919"/>
                        <a14:foregroundMark x1="17946" y1="43919" x2="22043" y2="44727"/>
                        <a14:foregroundMark x1="11945" y1="52485" x2="41258" y2="38101"/>
                        <a14:foregroundMark x1="41258" y1="38101" x2="58338" y2="36162"/>
                        <a14:foregroundMark x1="58338" y1="36162" x2="70052" y2="38586"/>
                        <a14:foregroundMark x1="70052" y1="38586" x2="73976" y2="40404"/>
                        <a14:foregroundMark x1="75188" y1="42788" x2="89209" y2="53253"/>
                        <a14:foregroundMark x1="89209" y1="53253" x2="90883" y2="59434"/>
                        <a14:foregroundMark x1="87882" y1="77212" x2="71552" y2="91071"/>
                        <a14:foregroundMark x1="71552" y1="91071" x2="53549" y2="95960"/>
                        <a14:foregroundMark x1="53549" y1="95960" x2="40104" y2="95434"/>
                        <a14:foregroundMark x1="40104" y1="95434" x2="30352" y2="91232"/>
                        <a14:foregroundMark x1="30352" y1="91232" x2="13733" y2="77778"/>
                        <a14:foregroundMark x1="41662" y1="96808" x2="64859" y2="94990"/>
                        <a14:foregroundMark x1="98211" y1="64566" x2="98211" y2="64566"/>
                        <a14:foregroundMark x1="1212" y1="65293" x2="1212" y2="6529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1631" y="205162"/>
            <a:ext cx="543798" cy="77649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17850492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0" y="190501"/>
            <a:ext cx="12192000" cy="876299"/>
          </a:xfrm>
        </p:spPr>
        <p:txBody>
          <a:bodyPr>
            <a:noAutofit/>
          </a:bodyPr>
          <a:lstStyle/>
          <a:p>
            <a:r>
              <a:rPr lang="en-US" sz="40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ea typeface="Cambria" panose="02040503050406030204" pitchFamily="18" charset="0"/>
              </a:rPr>
              <a:t>Unauthorized Use of Official Mail (cont.)</a:t>
            </a:r>
            <a:endParaRPr lang="en-US" sz="4000" b="1" dirty="0">
              <a:solidFill>
                <a:schemeClr val="tx2">
                  <a:lumMod val="1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322">
              <a:defRPr/>
            </a:pPr>
            <a:fld id="{8602D0DF-5805-4F60-B53C-4F4425A1F414}" type="slidenum">
              <a:rPr lang="en-US">
                <a:solidFill>
                  <a:prstClr val="black">
                    <a:tint val="75000"/>
                  </a:prstClr>
                </a:solidFill>
                <a:latin typeface="Calibri"/>
              </a:rPr>
              <a:pPr defTabSz="914322">
                <a:defRPr/>
              </a:pPr>
              <a:t>13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15" name="Rectangle 3"/>
          <p:cNvSpPr txBox="1">
            <a:spLocks noChangeArrowheads="1"/>
          </p:cNvSpPr>
          <p:nvPr/>
        </p:nvSpPr>
        <p:spPr>
          <a:xfrm>
            <a:off x="0" y="1273833"/>
            <a:ext cx="12192000" cy="5421867"/>
          </a:xfrm>
          <a:prstGeom prst="rect">
            <a:avLst/>
          </a:prstGeom>
          <a:ln>
            <a:noFill/>
          </a:ln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en-US" sz="2400" dirty="0">
                <a:latin typeface="Cambria" panose="02040503050406030204" pitchFamily="18" charset="0"/>
                <a:ea typeface="Cambria" panose="02040503050406030204" pitchFamily="18" charset="0"/>
              </a:rPr>
              <a:t>Whenever practical, sections requesting to send official mail should </a:t>
            </a:r>
            <a:r>
              <a:rPr lang="en-US" altLang="en-US" sz="2400" b="1" u="sng" dirty="0">
                <a:latin typeface="Cambria" panose="02040503050406030204" pitchFamily="18" charset="0"/>
                <a:ea typeface="Cambria" panose="02040503050406030204" pitchFamily="18" charset="0"/>
              </a:rPr>
              <a:t>bring the package to you unsealed</a:t>
            </a:r>
            <a:r>
              <a:rPr lang="en-US" altLang="en-US" sz="2400" dirty="0">
                <a:latin typeface="Cambria" panose="02040503050406030204" pitchFamily="18" charset="0"/>
                <a:ea typeface="Cambria" panose="02040503050406030204" pitchFamily="18" charset="0"/>
              </a:rPr>
              <a:t>, so that you may inspect the article for eligibility.</a:t>
            </a:r>
          </a:p>
          <a:p>
            <a:endParaRPr lang="en-US" altLang="en-US" sz="2400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r>
              <a:rPr lang="en-US" altLang="en-US" sz="2400" dirty="0">
                <a:latin typeface="Cambria" panose="02040503050406030204" pitchFamily="18" charset="0"/>
                <a:ea typeface="Cambria" panose="02040503050406030204" pitchFamily="18" charset="0"/>
              </a:rPr>
              <a:t>If at anytime you suspect that the contents of an item is not of an Official Mail article, </a:t>
            </a:r>
            <a:r>
              <a:rPr lang="en-US" altLang="en-US" sz="2400" b="1" u="sng" dirty="0">
                <a:latin typeface="Cambria" panose="02040503050406030204" pitchFamily="18" charset="0"/>
                <a:ea typeface="Cambria" panose="02040503050406030204" pitchFamily="18" charset="0"/>
              </a:rPr>
              <a:t>you are authorized to open </a:t>
            </a:r>
            <a:r>
              <a:rPr lang="en-US" altLang="en-US" sz="2400" dirty="0">
                <a:latin typeface="Cambria" panose="02040503050406030204" pitchFamily="18" charset="0"/>
                <a:ea typeface="Cambria" panose="02040503050406030204" pitchFamily="18" charset="0"/>
              </a:rPr>
              <a:t>that article for inspection.</a:t>
            </a:r>
          </a:p>
          <a:p>
            <a:endParaRPr lang="en-US" altLang="en-US" sz="2400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r>
              <a:rPr lang="en-US" altLang="en-US" sz="2400" dirty="0">
                <a:latin typeface="Cambria" panose="02040503050406030204" pitchFamily="18" charset="0"/>
                <a:ea typeface="Cambria" panose="02040503050406030204" pitchFamily="18" charset="0"/>
              </a:rPr>
              <a:t>If you find the contents do not meet the Official Mail criteria it should be </a:t>
            </a:r>
            <a:r>
              <a:rPr lang="en-US" altLang="en-US" sz="2400" b="1" u="sng" dirty="0">
                <a:latin typeface="Cambria" panose="02040503050406030204" pitchFamily="18" charset="0"/>
                <a:ea typeface="Cambria" panose="02040503050406030204" pitchFamily="18" charset="0"/>
              </a:rPr>
              <a:t>given back to the originating section </a:t>
            </a:r>
            <a:r>
              <a:rPr lang="en-US" altLang="en-US" sz="2400" dirty="0">
                <a:latin typeface="Cambria" panose="02040503050406030204" pitchFamily="18" charset="0"/>
                <a:ea typeface="Cambria" panose="02040503050406030204" pitchFamily="18" charset="0"/>
              </a:rPr>
              <a:t>for correction. </a:t>
            </a:r>
            <a:r>
              <a:rPr lang="en-US" altLang="en-US" sz="1400" dirty="0">
                <a:latin typeface="Cambria" panose="02040503050406030204" pitchFamily="18" charset="0"/>
                <a:ea typeface="Cambria" panose="02040503050406030204" pitchFamily="18" charset="0"/>
              </a:rPr>
              <a:t>(ex. correct heading, Attn: line on 2nd line, proper sealing.)</a:t>
            </a:r>
          </a:p>
          <a:p>
            <a:endParaRPr lang="en-US" altLang="en-US" sz="1400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r>
              <a:rPr lang="en-US" altLang="en-US" sz="2400" dirty="0">
                <a:latin typeface="Cambria" panose="02040503050406030204" pitchFamily="18" charset="0"/>
                <a:ea typeface="Cambria" panose="02040503050406030204" pitchFamily="18" charset="0"/>
              </a:rPr>
              <a:t>Once the article in question has been </a:t>
            </a:r>
            <a:r>
              <a:rPr lang="en-US" altLang="en-US" sz="2400" b="1" u="sng" dirty="0">
                <a:latin typeface="Cambria" panose="02040503050406030204" pitchFamily="18" charset="0"/>
                <a:ea typeface="Cambria" panose="02040503050406030204" pitchFamily="18" charset="0"/>
              </a:rPr>
              <a:t>properly screened</a:t>
            </a:r>
            <a:r>
              <a:rPr lang="en-US" altLang="en-US" sz="2400" dirty="0">
                <a:latin typeface="Cambria" panose="02040503050406030204" pitchFamily="18" charset="0"/>
                <a:ea typeface="Cambria" panose="02040503050406030204" pitchFamily="18" charset="0"/>
              </a:rPr>
              <a:t>, and all discrepancies have </a:t>
            </a:r>
            <a:r>
              <a:rPr lang="en-US" altLang="en-US" sz="2400" b="1" u="sng" dirty="0">
                <a:latin typeface="Cambria" panose="02040503050406030204" pitchFamily="18" charset="0"/>
                <a:ea typeface="Cambria" panose="02040503050406030204" pitchFamily="18" charset="0"/>
              </a:rPr>
              <a:t>been corrected</a:t>
            </a:r>
            <a:r>
              <a:rPr lang="en-US" altLang="en-US" sz="2400" dirty="0">
                <a:latin typeface="Cambria" panose="02040503050406030204" pitchFamily="18" charset="0"/>
                <a:ea typeface="Cambria" panose="02040503050406030204" pitchFamily="18" charset="0"/>
              </a:rPr>
              <a:t>, it can be taken to the servicing MPO for mailing.</a:t>
            </a:r>
          </a:p>
          <a:p>
            <a:endParaRPr lang="en-US" altLang="en-US" sz="2400" dirty="0">
              <a:latin typeface="Times New Roman" panose="02020603050405020304" pitchFamily="18" charset="0"/>
            </a:endParaRP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D4142229-11CA-63DA-B642-09874307E817}"/>
              </a:ext>
            </a:extLst>
          </p:cNvPr>
          <p:cNvCxnSpPr>
            <a:cxnSpLocks/>
          </p:cNvCxnSpPr>
          <p:nvPr/>
        </p:nvCxnSpPr>
        <p:spPr>
          <a:xfrm>
            <a:off x="0" y="1066800"/>
            <a:ext cx="12192000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Picture 7" descr="Logo&#10;&#10;Description automatically generated">
            <a:extLst>
              <a:ext uri="{FF2B5EF4-FFF2-40B4-BE49-F238E27FC236}">
                <a16:creationId xmlns:a16="http://schemas.microsoft.com/office/drawing/2014/main" id="{81B3F7A3-E539-4DCB-7F79-7ABE1FA7CDF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379" b="89982" l="2275" r="98127">
                        <a14:foregroundMark x1="12578" y1="14737" x2="34746" y2="4900"/>
                        <a14:foregroundMark x1="34746" y1="4900" x2="36039" y2="4791"/>
                        <a14:foregroundMark x1="1561" y1="36624" x2="2319" y2="28457"/>
                        <a14:foregroundMark x1="2319" y1="28457" x2="2319" y2="28457"/>
                        <a14:foregroundMark x1="13559" y1="51361" x2="13559" y2="51361"/>
                        <a14:foregroundMark x1="16503" y1="47768" x2="85950" y2="40581"/>
                        <a14:foregroundMark x1="31401" y1="15935" x2="71989" y2="56515"/>
                        <a14:foregroundMark x1="87422" y1="37604" x2="87913" y2="43593"/>
                        <a14:foregroundMark x1="60526" y1="25481" x2="62712" y2="46969"/>
                        <a14:foregroundMark x1="62712" y1="46969" x2="62712" y2="46969"/>
                        <a14:foregroundMark x1="47056" y1="20290" x2="58073" y2="25082"/>
                        <a14:foregroundMark x1="52186" y1="17132" x2="44871" y2="32450"/>
                        <a14:foregroundMark x1="28011" y1="29437" x2="24130" y2="38875"/>
                        <a14:foregroundMark x1="24130" y1="38875" x2="47279" y2="65154"/>
                        <a14:foregroundMark x1="47279" y1="65154" x2="62533" y2="49220"/>
                        <a14:foregroundMark x1="62533" y1="49220" x2="42462" y2="51506"/>
                        <a14:foregroundMark x1="42462" y1="51506" x2="74353" y2="38875"/>
                        <a14:foregroundMark x1="74353" y1="38875" x2="37377" y2="25590"/>
                        <a14:foregroundMark x1="37377" y1="25590" x2="41927" y2="40327"/>
                        <a14:foregroundMark x1="41927" y1="40327" x2="26271" y2="69764"/>
                        <a14:foregroundMark x1="26271" y1="69764" x2="34790" y2="50708"/>
                        <a14:foregroundMark x1="34790" y1="50708" x2="28724" y2="49546"/>
                        <a14:foregroundMark x1="2319" y1="39601" x2="5486" y2="56733"/>
                        <a14:foregroundMark x1="13336" y1="65880" x2="23327" y2="74410"/>
                        <a14:foregroundMark x1="32159" y1="76806" x2="45584" y2="79020"/>
                        <a14:foregroundMark x1="56111" y1="79201" x2="67841" y2="77822"/>
                        <a14:foregroundMark x1="67841" y1="77822" x2="68599" y2="77423"/>
                        <a14:foregroundMark x1="76673" y1="73031" x2="85192" y2="65662"/>
                        <a14:foregroundMark x1="85192" y1="65662" x2="85192" y2="65662"/>
                        <a14:foregroundMark x1="92061" y1="60690" x2="97458" y2="46969"/>
                        <a14:foregroundMark x1="98171" y1="39020" x2="93042" y2="29183"/>
                        <a14:foregroundMark x1="93042" y1="29183" x2="92774" y2="27477"/>
                        <a14:foregroundMark x1="92061" y1="20690" x2="71989" y2="9147"/>
                        <a14:foregroundMark x1="66860" y1="4392" x2="42908" y2="4174"/>
                        <a14:foregroundMark x1="41704" y1="2795" x2="37779" y2="2976"/>
                        <a14:foregroundMark x1="49777" y1="1379" x2="49777" y2="1379"/>
                        <a14:foregroundMark x1="70562" y1="32632" x2="74710" y2="29837"/>
                        <a14:foregroundMark x1="70562" y1="57314" x2="82516" y2="46751"/>
                        <a14:foregroundMark x1="64184" y1="63267" x2="44380" y2="64682"/>
                        <a14:foregroundMark x1="71053" y1="34229" x2="69804" y2="28457"/>
                        <a14:backgroundMark x1="23818" y1="97314" x2="35995" y2="97314"/>
                        <a14:backgroundMark x1="35995" y1="97314" x2="66191" y2="96951"/>
                        <a14:backgroundMark x1="66191" y1="96951" x2="72748" y2="97495"/>
                        <a14:backgroundMark x1="47547" y1="99093" x2="54416" y2="9869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17778"/>
          <a:stretch/>
        </p:blipFill>
        <p:spPr>
          <a:xfrm>
            <a:off x="181465" y="145369"/>
            <a:ext cx="823486" cy="83201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9" name="Picture 8" descr="Logo&#10;&#10;Description automatically generated">
            <a:extLst>
              <a:ext uri="{FF2B5EF4-FFF2-40B4-BE49-F238E27FC236}">
                <a16:creationId xmlns:a16="http://schemas.microsoft.com/office/drawing/2014/main" id="{540D6925-3F15-DF67-A52F-7918B1ED8E6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566" b="96768" l="1212" r="98153">
                        <a14:foregroundMark x1="10733" y1="9293" x2="67802" y2="5293"/>
                        <a14:foregroundMark x1="67802" y1="5293" x2="81362" y2="5576"/>
                        <a14:foregroundMark x1="81362" y1="5576" x2="87074" y2="7354"/>
                        <a14:foregroundMark x1="3578" y1="6384" x2="20716" y2="6384"/>
                        <a14:foregroundMark x1="20716" y1="6384" x2="52799" y2="6263"/>
                        <a14:foregroundMark x1="52799" y1="6263" x2="81073" y2="7960"/>
                        <a14:foregroundMark x1="81073" y1="7960" x2="94807" y2="6828"/>
                        <a14:foregroundMark x1="94807" y1="6828" x2="97980" y2="7636"/>
                        <a14:foregroundMark x1="74380" y1="848" x2="31852" y2="2747"/>
                        <a14:foregroundMark x1="31852" y1="2747" x2="21812" y2="566"/>
                        <a14:foregroundMark x1="21812" y1="566" x2="21812" y2="566"/>
                        <a14:foregroundMark x1="2020" y1="7798" x2="2020" y2="7798"/>
                        <a14:foregroundMark x1="9752" y1="57212" x2="17946" y2="43919"/>
                        <a14:foregroundMark x1="17946" y1="43919" x2="22043" y2="44727"/>
                        <a14:foregroundMark x1="11945" y1="52485" x2="41258" y2="38101"/>
                        <a14:foregroundMark x1="41258" y1="38101" x2="58338" y2="36162"/>
                        <a14:foregroundMark x1="58338" y1="36162" x2="70052" y2="38586"/>
                        <a14:foregroundMark x1="70052" y1="38586" x2="73976" y2="40404"/>
                        <a14:foregroundMark x1="75188" y1="42788" x2="89209" y2="53253"/>
                        <a14:foregroundMark x1="89209" y1="53253" x2="90883" y2="59434"/>
                        <a14:foregroundMark x1="87882" y1="77212" x2="71552" y2="91071"/>
                        <a14:foregroundMark x1="71552" y1="91071" x2="53549" y2="95960"/>
                        <a14:foregroundMark x1="53549" y1="95960" x2="40104" y2="95434"/>
                        <a14:foregroundMark x1="40104" y1="95434" x2="30352" y2="91232"/>
                        <a14:foregroundMark x1="30352" y1="91232" x2="13733" y2="77778"/>
                        <a14:foregroundMark x1="41662" y1="96808" x2="64859" y2="94990"/>
                        <a14:foregroundMark x1="98211" y1="64566" x2="98211" y2="64566"/>
                        <a14:foregroundMark x1="1212" y1="65293" x2="1212" y2="6529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1631" y="205162"/>
            <a:ext cx="543798" cy="77649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73999542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590803" y="190501"/>
            <a:ext cx="7095244" cy="876299"/>
          </a:xfrm>
        </p:spPr>
        <p:txBody>
          <a:bodyPr>
            <a:noAutofit/>
          </a:bodyPr>
          <a:lstStyle/>
          <a:p>
            <a:r>
              <a:rPr lang="en-US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ea typeface="Cambria" panose="02040503050406030204" pitchFamily="18" charset="0"/>
              </a:rPr>
              <a:t>Official Mail Preparation</a:t>
            </a:r>
            <a:endParaRPr lang="en-US" sz="4000" b="1" dirty="0">
              <a:solidFill>
                <a:schemeClr val="tx2">
                  <a:lumMod val="1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322">
              <a:defRPr/>
            </a:pPr>
            <a:fld id="{8602D0DF-5805-4F60-B53C-4F4425A1F414}" type="slidenum">
              <a:rPr lang="en-US">
                <a:solidFill>
                  <a:prstClr val="black">
                    <a:tint val="75000"/>
                  </a:prstClr>
                </a:solidFill>
                <a:latin typeface="Calibri"/>
              </a:rPr>
              <a:pPr defTabSz="914322">
                <a:defRPr/>
              </a:pPr>
              <a:t>14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10000" r="90000">
                        <a14:foregroundMark x1="44444" y1="34393" x2="56513" y2="41040"/>
                        <a14:backgroundMark x1="69540" y1="18786" x2="81609" y2="3670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53" y="3931765"/>
            <a:ext cx="3752509" cy="287805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Rectangle 7"/>
          <p:cNvSpPr/>
          <p:nvPr/>
        </p:nvSpPr>
        <p:spPr>
          <a:xfrm>
            <a:off x="0" y="1224783"/>
            <a:ext cx="12192000" cy="28931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74297" indent="-274297">
              <a:buFont typeface="Wingdings 2"/>
              <a:buChar char=""/>
              <a:defRPr/>
            </a:pPr>
            <a:r>
              <a:rPr lang="en-US" altLang="en-US" sz="2600" dirty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Mail shall meet </a:t>
            </a:r>
            <a:r>
              <a:rPr lang="en-US" altLang="en-US" sz="2600" b="1" u="sng" dirty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USPS Regulations</a:t>
            </a:r>
            <a:r>
              <a:rPr lang="en-US" altLang="en-US" sz="2600" dirty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.</a:t>
            </a:r>
          </a:p>
          <a:p>
            <a:pPr marL="274297" indent="-274297">
              <a:buFont typeface="Wingdings 2"/>
              <a:buChar char=""/>
              <a:defRPr/>
            </a:pPr>
            <a:r>
              <a:rPr lang="en-US" altLang="en-US" sz="2600" b="1" u="sng" dirty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Consolidate</a:t>
            </a:r>
            <a:r>
              <a:rPr lang="en-US" altLang="en-US" sz="2600" dirty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all mail going to the same location.</a:t>
            </a:r>
          </a:p>
          <a:p>
            <a:pPr marL="274297" indent="-274297">
              <a:buFont typeface="Wingdings 2"/>
              <a:buChar char=""/>
              <a:defRPr/>
            </a:pPr>
            <a:r>
              <a:rPr lang="en-US" altLang="en-US" sz="2600" dirty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Consider the following tips prior to mailing the article to ensure that it arrives safely.  Envelope and containers used for mailing </a:t>
            </a:r>
            <a:r>
              <a:rPr lang="en-US" altLang="en-US" sz="2600" b="1" u="sng" dirty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shall be</a:t>
            </a:r>
            <a:r>
              <a:rPr lang="en-US" altLang="en-US" sz="2600" dirty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:</a:t>
            </a:r>
          </a:p>
          <a:p>
            <a:pPr marL="274297" indent="-274297">
              <a:buClr>
                <a:schemeClr val="accent3"/>
              </a:buClr>
              <a:defRPr/>
            </a:pPr>
            <a:r>
              <a:rPr lang="en-US" altLang="en-US" sz="2600" dirty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- In good sturdy condition  		-   Small as possible</a:t>
            </a:r>
          </a:p>
          <a:p>
            <a:pPr marL="274297" indent="-274297">
              <a:buClr>
                <a:schemeClr val="accent3"/>
              </a:buClr>
              <a:defRPr/>
            </a:pPr>
            <a:r>
              <a:rPr lang="en-US" altLang="en-US" sz="2600" dirty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- Plain brown box only  		-  Adequately cushioned</a:t>
            </a:r>
          </a:p>
          <a:p>
            <a:pPr marL="274297" indent="-274297">
              <a:buClr>
                <a:schemeClr val="accent3"/>
              </a:buClr>
              <a:defRPr/>
            </a:pPr>
            <a:r>
              <a:rPr lang="en-US" altLang="en-US" sz="2600" dirty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- Tape (clear, fiber, paper)</a:t>
            </a: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220" b="100000" l="0" r="100000">
                        <a14:backgroundMark x1="5955" y1="46748" x2="5955" y2="84146"/>
                        <a14:backgroundMark x1="13483" y1="94173" x2="46742" y2="99187"/>
                        <a14:backgroundMark x1="4719" y1="80759" x2="40000" y2="94715"/>
                        <a14:backgroundMark x1="42135" y1="97425" x2="99438" y2="84146"/>
                        <a14:backgroundMark x1="92697" y1="79675" x2="94382" y2="36856"/>
                        <a14:backgroundMark x1="8090" y1="38482" x2="0" y2="34011"/>
                        <a14:backgroundMark x1="3820" y1="13957" x2="13933" y2="6775"/>
                        <a14:backgroundMark x1="16517" y1="11247" x2="68315" y2="5014"/>
                        <a14:backgroundMark x1="64494" y1="15041" x2="75056" y2="678"/>
                        <a14:backgroundMark x1="83483" y1="6775" x2="98652" y2="6775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584540" y="4282411"/>
            <a:ext cx="3150919" cy="23850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0000" b="90000" l="0" r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439656" y="4313713"/>
            <a:ext cx="2904452" cy="232248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093E7979-B7E0-19B0-F4B7-C4F7A60AFD62}"/>
              </a:ext>
            </a:extLst>
          </p:cNvPr>
          <p:cNvCxnSpPr>
            <a:cxnSpLocks/>
          </p:cNvCxnSpPr>
          <p:nvPr/>
        </p:nvCxnSpPr>
        <p:spPr>
          <a:xfrm>
            <a:off x="0" y="1066800"/>
            <a:ext cx="12192000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Picture 10" descr="Logo&#10;&#10;Description automatically generated">
            <a:extLst>
              <a:ext uri="{FF2B5EF4-FFF2-40B4-BE49-F238E27FC236}">
                <a16:creationId xmlns:a16="http://schemas.microsoft.com/office/drawing/2014/main" id="{0770EEFC-863F-F9B2-FFD5-705CAB119366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1379" b="89982" l="2275" r="98127">
                        <a14:foregroundMark x1="12578" y1="14737" x2="34746" y2="4900"/>
                        <a14:foregroundMark x1="34746" y1="4900" x2="36039" y2="4791"/>
                        <a14:foregroundMark x1="1561" y1="36624" x2="2319" y2="28457"/>
                        <a14:foregroundMark x1="2319" y1="28457" x2="2319" y2="28457"/>
                        <a14:foregroundMark x1="13559" y1="51361" x2="13559" y2="51361"/>
                        <a14:foregroundMark x1="16503" y1="47768" x2="85950" y2="40581"/>
                        <a14:foregroundMark x1="31401" y1="15935" x2="71989" y2="56515"/>
                        <a14:foregroundMark x1="87422" y1="37604" x2="87913" y2="43593"/>
                        <a14:foregroundMark x1="60526" y1="25481" x2="62712" y2="46969"/>
                        <a14:foregroundMark x1="62712" y1="46969" x2="62712" y2="46969"/>
                        <a14:foregroundMark x1="47056" y1="20290" x2="58073" y2="25082"/>
                        <a14:foregroundMark x1="52186" y1="17132" x2="44871" y2="32450"/>
                        <a14:foregroundMark x1="28011" y1="29437" x2="24130" y2="38875"/>
                        <a14:foregroundMark x1="24130" y1="38875" x2="47279" y2="65154"/>
                        <a14:foregroundMark x1="47279" y1="65154" x2="62533" y2="49220"/>
                        <a14:foregroundMark x1="62533" y1="49220" x2="42462" y2="51506"/>
                        <a14:foregroundMark x1="42462" y1="51506" x2="74353" y2="38875"/>
                        <a14:foregroundMark x1="74353" y1="38875" x2="37377" y2="25590"/>
                        <a14:foregroundMark x1="37377" y1="25590" x2="41927" y2="40327"/>
                        <a14:foregroundMark x1="41927" y1="40327" x2="26271" y2="69764"/>
                        <a14:foregroundMark x1="26271" y1="69764" x2="34790" y2="50708"/>
                        <a14:foregroundMark x1="34790" y1="50708" x2="28724" y2="49546"/>
                        <a14:foregroundMark x1="2319" y1="39601" x2="5486" y2="56733"/>
                        <a14:foregroundMark x1="13336" y1="65880" x2="23327" y2="74410"/>
                        <a14:foregroundMark x1="32159" y1="76806" x2="45584" y2="79020"/>
                        <a14:foregroundMark x1="56111" y1="79201" x2="67841" y2="77822"/>
                        <a14:foregroundMark x1="67841" y1="77822" x2="68599" y2="77423"/>
                        <a14:foregroundMark x1="76673" y1="73031" x2="85192" y2="65662"/>
                        <a14:foregroundMark x1="85192" y1="65662" x2="85192" y2="65662"/>
                        <a14:foregroundMark x1="92061" y1="60690" x2="97458" y2="46969"/>
                        <a14:foregroundMark x1="98171" y1="39020" x2="93042" y2="29183"/>
                        <a14:foregroundMark x1="93042" y1="29183" x2="92774" y2="27477"/>
                        <a14:foregroundMark x1="92061" y1="20690" x2="71989" y2="9147"/>
                        <a14:foregroundMark x1="66860" y1="4392" x2="42908" y2="4174"/>
                        <a14:foregroundMark x1="41704" y1="2795" x2="37779" y2="2976"/>
                        <a14:foregroundMark x1="49777" y1="1379" x2="49777" y2="1379"/>
                        <a14:foregroundMark x1="70562" y1="32632" x2="74710" y2="29837"/>
                        <a14:foregroundMark x1="70562" y1="57314" x2="82516" y2="46751"/>
                        <a14:foregroundMark x1="64184" y1="63267" x2="44380" y2="64682"/>
                        <a14:foregroundMark x1="71053" y1="34229" x2="69804" y2="28457"/>
                        <a14:backgroundMark x1="23818" y1="97314" x2="35995" y2="97314"/>
                        <a14:backgroundMark x1="35995" y1="97314" x2="66191" y2="96951"/>
                        <a14:backgroundMark x1="66191" y1="96951" x2="72748" y2="97495"/>
                        <a14:backgroundMark x1="47547" y1="99093" x2="54416" y2="9869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17778"/>
          <a:stretch/>
        </p:blipFill>
        <p:spPr>
          <a:xfrm>
            <a:off x="181465" y="145369"/>
            <a:ext cx="823486" cy="83201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3" name="Picture 12" descr="Logo&#10;&#10;Description automatically generated">
            <a:extLst>
              <a:ext uri="{FF2B5EF4-FFF2-40B4-BE49-F238E27FC236}">
                <a16:creationId xmlns:a16="http://schemas.microsoft.com/office/drawing/2014/main" id="{4409E2BB-4304-5AF3-776C-C4DC0DAB5A72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566" b="96768" l="1212" r="98153">
                        <a14:foregroundMark x1="10733" y1="9293" x2="67802" y2="5293"/>
                        <a14:foregroundMark x1="67802" y1="5293" x2="81362" y2="5576"/>
                        <a14:foregroundMark x1="81362" y1="5576" x2="87074" y2="7354"/>
                        <a14:foregroundMark x1="3578" y1="6384" x2="20716" y2="6384"/>
                        <a14:foregroundMark x1="20716" y1="6384" x2="52799" y2="6263"/>
                        <a14:foregroundMark x1="52799" y1="6263" x2="81073" y2="7960"/>
                        <a14:foregroundMark x1="81073" y1="7960" x2="94807" y2="6828"/>
                        <a14:foregroundMark x1="94807" y1="6828" x2="97980" y2="7636"/>
                        <a14:foregroundMark x1="74380" y1="848" x2="31852" y2="2747"/>
                        <a14:foregroundMark x1="31852" y1="2747" x2="21812" y2="566"/>
                        <a14:foregroundMark x1="21812" y1="566" x2="21812" y2="566"/>
                        <a14:foregroundMark x1="2020" y1="7798" x2="2020" y2="7798"/>
                        <a14:foregroundMark x1="9752" y1="57212" x2="17946" y2="43919"/>
                        <a14:foregroundMark x1="17946" y1="43919" x2="22043" y2="44727"/>
                        <a14:foregroundMark x1="11945" y1="52485" x2="41258" y2="38101"/>
                        <a14:foregroundMark x1="41258" y1="38101" x2="58338" y2="36162"/>
                        <a14:foregroundMark x1="58338" y1="36162" x2="70052" y2="38586"/>
                        <a14:foregroundMark x1="70052" y1="38586" x2="73976" y2="40404"/>
                        <a14:foregroundMark x1="75188" y1="42788" x2="89209" y2="53253"/>
                        <a14:foregroundMark x1="89209" y1="53253" x2="90883" y2="59434"/>
                        <a14:foregroundMark x1="87882" y1="77212" x2="71552" y2="91071"/>
                        <a14:foregroundMark x1="71552" y1="91071" x2="53549" y2="95960"/>
                        <a14:foregroundMark x1="53549" y1="95960" x2="40104" y2="95434"/>
                        <a14:foregroundMark x1="40104" y1="95434" x2="30352" y2="91232"/>
                        <a14:foregroundMark x1="30352" y1="91232" x2="13733" y2="77778"/>
                        <a14:foregroundMark x1="41662" y1="96808" x2="64859" y2="94990"/>
                        <a14:foregroundMark x1="98211" y1="64566" x2="98211" y2="64566"/>
                        <a14:foregroundMark x1="1212" y1="65293" x2="1212" y2="6529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1631" y="205162"/>
            <a:ext cx="543798" cy="77649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8142001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0" y="190501"/>
            <a:ext cx="12192000" cy="876299"/>
          </a:xfrm>
        </p:spPr>
        <p:txBody>
          <a:bodyPr>
            <a:normAutofit/>
          </a:bodyPr>
          <a:lstStyle/>
          <a:p>
            <a:r>
              <a:rPr lang="en-US" sz="40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ea typeface="Cambria" panose="02040503050406030204" pitchFamily="18" charset="0"/>
              </a:rPr>
              <a:t>Official Mail Preparation (cont.)</a:t>
            </a:r>
            <a:endParaRPr lang="en-US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322">
              <a:defRPr/>
            </a:pPr>
            <a:fld id="{8602D0DF-5805-4F60-B53C-4F4425A1F414}" type="slidenum">
              <a:rPr lang="en-US">
                <a:solidFill>
                  <a:prstClr val="black">
                    <a:tint val="75000"/>
                  </a:prstClr>
                </a:solidFill>
                <a:latin typeface="Calibri"/>
              </a:rPr>
              <a:pPr defTabSz="914322">
                <a:defRPr/>
              </a:pPr>
              <a:t>15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0" y="1445885"/>
            <a:ext cx="12192000" cy="477989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Cambria" panose="02040503050406030204" pitchFamily="18" charset="0"/>
                <a:ea typeface="Cambria" panose="02040503050406030204" pitchFamily="18" charset="0"/>
              </a:rPr>
              <a:t>The main cause of delay/non-delivery of mail is the use of an </a:t>
            </a:r>
            <a:r>
              <a:rPr lang="en-US" sz="2400" b="1" u="sng" dirty="0">
                <a:latin typeface="Cambria" panose="02040503050406030204" pitchFamily="18" charset="0"/>
                <a:ea typeface="Cambria" panose="02040503050406030204" pitchFamily="18" charset="0"/>
              </a:rPr>
              <a:t>incomplete</a:t>
            </a:r>
            <a:r>
              <a:rPr lang="en-US" sz="2400" dirty="0">
                <a:latin typeface="Cambria" panose="02040503050406030204" pitchFamily="18" charset="0"/>
                <a:ea typeface="Cambria" panose="02040503050406030204" pitchFamily="18" charset="0"/>
              </a:rPr>
              <a:t> and/or an </a:t>
            </a:r>
            <a:r>
              <a:rPr lang="en-US" sz="2400" b="1" u="sng" dirty="0">
                <a:latin typeface="Cambria" panose="02040503050406030204" pitchFamily="18" charset="0"/>
                <a:ea typeface="Cambria" panose="02040503050406030204" pitchFamily="18" charset="0"/>
              </a:rPr>
              <a:t>incorrect</a:t>
            </a:r>
            <a:r>
              <a:rPr lang="en-US" sz="2400" dirty="0">
                <a:latin typeface="Cambria" panose="02040503050406030204" pitchFamily="18" charset="0"/>
                <a:ea typeface="Cambria" panose="02040503050406030204" pitchFamily="18" charset="0"/>
              </a:rPr>
              <a:t> address.  The importance of using the correct address cannot be over-emphasized.</a:t>
            </a:r>
          </a:p>
          <a:p>
            <a:endParaRPr lang="en-US" sz="901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285728" indent="-285728">
              <a:buFont typeface="Arial" panose="020B0604020202020204" pitchFamily="34" charset="0"/>
              <a:buChar char="•"/>
            </a:pPr>
            <a:r>
              <a:rPr lang="en-US" sz="2000" b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b="1" u="sng" dirty="0">
                <a:latin typeface="Cambria" panose="02040503050406030204" pitchFamily="18" charset="0"/>
                <a:ea typeface="Cambria" panose="02040503050406030204" pitchFamily="18" charset="0"/>
              </a:rPr>
              <a:t>Do not 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use ship names or </a:t>
            </a:r>
            <a:r>
              <a:rPr lang="en-US" sz="2000" b="1" u="sng" dirty="0">
                <a:latin typeface="Cambria" panose="02040503050406030204" pitchFamily="18" charset="0"/>
                <a:ea typeface="Cambria" panose="02040503050406030204" pitchFamily="18" charset="0"/>
              </a:rPr>
              <a:t>geographical locations 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(i.e.. USS Kearsarge, Darwin or Okinawa, Japan). </a:t>
            </a:r>
          </a:p>
          <a:p>
            <a:pPr marL="285728" indent="-285728">
              <a:buFont typeface="Arial" panose="020B0604020202020204" pitchFamily="34" charset="0"/>
              <a:buChar char="•"/>
            </a:pPr>
            <a:endParaRPr lang="en-US" sz="1100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285728" indent="-285728">
              <a:buFont typeface="Arial" panose="020B0604020202020204" pitchFamily="34" charset="0"/>
              <a:buChar char="•"/>
            </a:pPr>
            <a:r>
              <a:rPr lang="en-US" sz="2000" b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b="1" u="sng" dirty="0">
                <a:latin typeface="Cambria" panose="02040503050406030204" pitchFamily="18" charset="0"/>
                <a:ea typeface="Cambria" panose="02040503050406030204" pitchFamily="18" charset="0"/>
              </a:rPr>
              <a:t>Ensure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that all mail contains the full </a:t>
            </a:r>
            <a:r>
              <a:rPr lang="en-US" sz="2000" b="1" u="sng" dirty="0">
                <a:latin typeface="Cambria" panose="02040503050406030204" pitchFamily="18" charset="0"/>
                <a:ea typeface="Cambria" panose="02040503050406030204" pitchFamily="18" charset="0"/>
              </a:rPr>
              <a:t>nine-digit zip code.</a:t>
            </a:r>
          </a:p>
          <a:p>
            <a:pPr marL="285728" indent="-285728">
              <a:buFont typeface="Arial" panose="020B0604020202020204" pitchFamily="34" charset="0"/>
              <a:buChar char="•"/>
            </a:pPr>
            <a:endParaRPr lang="en-US" sz="1100" b="1" u="sng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285728" indent="-285728">
              <a:buFont typeface="Arial" panose="020B0604020202020204" pitchFamily="34" charset="0"/>
              <a:buChar char="•"/>
            </a:pP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Mail is </a:t>
            </a:r>
            <a:r>
              <a:rPr lang="en-US" sz="2000" b="1" u="sng" dirty="0">
                <a:latin typeface="Cambria" panose="02040503050406030204" pitchFamily="18" charset="0"/>
                <a:ea typeface="Cambria" panose="02040503050406030204" pitchFamily="18" charset="0"/>
              </a:rPr>
              <a:t>delivered to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your unit mail clerks.</a:t>
            </a:r>
          </a:p>
          <a:p>
            <a:pPr marL="285728" indent="-285728">
              <a:buFont typeface="Arial" panose="020B0604020202020204" pitchFamily="34" charset="0"/>
              <a:buChar char="•"/>
            </a:pPr>
            <a:endParaRPr lang="en-US" sz="1100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342870" indent="-342870">
              <a:lnSpc>
                <a:spcPct val="90000"/>
              </a:lnSpc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r>
              <a:rPr lang="en-US" altLang="ja-JP" sz="2000" dirty="0">
                <a:solidFill>
                  <a:prstClr val="black"/>
                </a:solidFill>
                <a:latin typeface="Cambria" panose="02040503050406030204" pitchFamily="18" charset="0"/>
              </a:rPr>
              <a:t>Use </a:t>
            </a:r>
            <a:r>
              <a:rPr lang="en-US" altLang="ja-JP" sz="2000" b="1" u="sng" dirty="0">
                <a:solidFill>
                  <a:prstClr val="black"/>
                </a:solidFill>
                <a:latin typeface="Cambria" panose="02040503050406030204" pitchFamily="18" charset="0"/>
              </a:rPr>
              <a:t>nylon filament fiber tape </a:t>
            </a:r>
            <a:r>
              <a:rPr lang="en-US" altLang="ja-JP" sz="2000" dirty="0">
                <a:solidFill>
                  <a:prstClr val="black"/>
                </a:solidFill>
                <a:latin typeface="Cambria" panose="02040503050406030204" pitchFamily="18" charset="0"/>
              </a:rPr>
              <a:t>or </a:t>
            </a:r>
            <a:r>
              <a:rPr lang="en-US" altLang="ja-JP" sz="2000" b="1" u="sng" dirty="0">
                <a:solidFill>
                  <a:prstClr val="black"/>
                </a:solidFill>
                <a:latin typeface="Cambria" panose="02040503050406030204" pitchFamily="18" charset="0"/>
              </a:rPr>
              <a:t>mailing tape</a:t>
            </a:r>
            <a:r>
              <a:rPr lang="en-US" altLang="ja-JP" sz="2000" b="1" dirty="0">
                <a:solidFill>
                  <a:prstClr val="black"/>
                </a:solidFill>
                <a:latin typeface="Cambria" panose="02040503050406030204" pitchFamily="18" charset="0"/>
              </a:rPr>
              <a:t> </a:t>
            </a:r>
            <a:r>
              <a:rPr lang="en-US" altLang="ja-JP" sz="2000" dirty="0">
                <a:solidFill>
                  <a:prstClr val="black"/>
                </a:solidFill>
                <a:latin typeface="Cambria" panose="02040503050406030204" pitchFamily="18" charset="0"/>
              </a:rPr>
              <a:t>only.  Masking tape and scotch tape are </a:t>
            </a:r>
            <a:r>
              <a:rPr lang="en-US" altLang="ja-JP" sz="2000" b="1" u="sng" dirty="0">
                <a:solidFill>
                  <a:prstClr val="black"/>
                </a:solidFill>
                <a:latin typeface="Cambria" panose="02040503050406030204" pitchFamily="18" charset="0"/>
              </a:rPr>
              <a:t>not authorized</a:t>
            </a:r>
            <a:r>
              <a:rPr lang="en-US" altLang="ja-JP" sz="2000" dirty="0">
                <a:solidFill>
                  <a:prstClr val="black"/>
                </a:solidFill>
                <a:latin typeface="Cambria" panose="02040503050406030204" pitchFamily="18" charset="0"/>
              </a:rPr>
              <a:t>.</a:t>
            </a:r>
          </a:p>
          <a:p>
            <a:pPr marL="342870" indent="-342870">
              <a:lnSpc>
                <a:spcPct val="90000"/>
              </a:lnSpc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endParaRPr lang="en-US" altLang="ja-JP" sz="1100" dirty="0">
              <a:solidFill>
                <a:prstClr val="black"/>
              </a:solidFill>
              <a:latin typeface="Cambria" panose="02040503050406030204" pitchFamily="18" charset="0"/>
            </a:endParaRPr>
          </a:p>
          <a:p>
            <a:pPr marL="342870" indent="-342870">
              <a:lnSpc>
                <a:spcPct val="90000"/>
              </a:lnSpc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r>
              <a:rPr lang="en-US" altLang="ja-JP" sz="2000" dirty="0">
                <a:solidFill>
                  <a:prstClr val="black"/>
                </a:solidFill>
                <a:latin typeface="Cambria" panose="02040503050406030204" pitchFamily="18" charset="0"/>
              </a:rPr>
              <a:t>Package all items </a:t>
            </a:r>
            <a:r>
              <a:rPr lang="en-US" altLang="ja-JP" sz="2000" b="1" u="sng" dirty="0">
                <a:solidFill>
                  <a:prstClr val="black"/>
                </a:solidFill>
                <a:latin typeface="Cambria" panose="02040503050406030204" pitchFamily="18" charset="0"/>
              </a:rPr>
              <a:t>tightly</a:t>
            </a:r>
            <a:r>
              <a:rPr lang="en-US" altLang="ja-JP" sz="2000" dirty="0">
                <a:solidFill>
                  <a:prstClr val="black"/>
                </a:solidFill>
                <a:latin typeface="Cambria" panose="02040503050406030204" pitchFamily="18" charset="0"/>
              </a:rPr>
              <a:t> to help avoid them shifting or breaking during transit.</a:t>
            </a:r>
          </a:p>
          <a:p>
            <a:pPr marL="342870" indent="-342870">
              <a:lnSpc>
                <a:spcPct val="90000"/>
              </a:lnSpc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endParaRPr lang="en-US" altLang="ja-JP" sz="1100" dirty="0">
              <a:solidFill>
                <a:prstClr val="black"/>
              </a:solidFill>
              <a:latin typeface="Cambria" panose="02040503050406030204" pitchFamily="18" charset="0"/>
            </a:endParaRPr>
          </a:p>
          <a:p>
            <a:pPr marL="342870" indent="-342870"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r>
              <a:rPr lang="en-US" altLang="ja-JP" sz="2000" dirty="0">
                <a:solidFill>
                  <a:prstClr val="black"/>
                </a:solidFill>
                <a:latin typeface="Cambria" panose="02040503050406030204" pitchFamily="18" charset="0"/>
              </a:rPr>
              <a:t>Place a copy of the </a:t>
            </a:r>
            <a:r>
              <a:rPr lang="en-US" altLang="ja-JP" sz="2000" b="1" u="sng" dirty="0">
                <a:solidFill>
                  <a:prstClr val="black"/>
                </a:solidFill>
                <a:latin typeface="Cambria" panose="02040503050406030204" pitchFamily="18" charset="0"/>
              </a:rPr>
              <a:t>second address label with e-mail address and phone number</a:t>
            </a:r>
            <a:r>
              <a:rPr lang="en-US" altLang="ja-JP" sz="2000" b="1" dirty="0">
                <a:solidFill>
                  <a:prstClr val="black"/>
                </a:solidFill>
                <a:latin typeface="Cambria" panose="02040503050406030204" pitchFamily="18" charset="0"/>
              </a:rPr>
              <a:t>.</a:t>
            </a:r>
          </a:p>
          <a:p>
            <a:pPr lvl="0">
              <a:spcBef>
                <a:spcPct val="20000"/>
              </a:spcBef>
              <a:defRPr/>
            </a:pPr>
            <a:r>
              <a:rPr lang="en-US" altLang="ja-JP" sz="1200" dirty="0">
                <a:solidFill>
                  <a:prstClr val="black"/>
                </a:solidFill>
                <a:latin typeface="Cambria" panose="02040503050406030204" pitchFamily="18" charset="0"/>
              </a:rPr>
              <a:t>     </a:t>
            </a:r>
            <a:endParaRPr lang="en-US" altLang="ja-JP" sz="500" dirty="0">
              <a:solidFill>
                <a:prstClr val="black"/>
              </a:solidFill>
              <a:latin typeface="Cambria" panose="02040503050406030204" pitchFamily="18" charset="0"/>
            </a:endParaRPr>
          </a:p>
          <a:p>
            <a:pPr marL="285728" indent="-285728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b="1" u="sng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Do not </a:t>
            </a:r>
            <a:r>
              <a:rPr lang="en-US" sz="2000" b="1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use </a:t>
            </a:r>
            <a:r>
              <a:rPr lang="en-US" sz="2000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another unit’s address.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22871191-7E7A-AC03-9710-3B4855CF2489}"/>
              </a:ext>
            </a:extLst>
          </p:cNvPr>
          <p:cNvCxnSpPr>
            <a:cxnSpLocks/>
          </p:cNvCxnSpPr>
          <p:nvPr/>
        </p:nvCxnSpPr>
        <p:spPr>
          <a:xfrm>
            <a:off x="0" y="1066800"/>
            <a:ext cx="12192000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Picture 8" descr="Logo&#10;&#10;Description automatically generated">
            <a:extLst>
              <a:ext uri="{FF2B5EF4-FFF2-40B4-BE49-F238E27FC236}">
                <a16:creationId xmlns:a16="http://schemas.microsoft.com/office/drawing/2014/main" id="{9FC4155E-212F-3703-D415-2F67AD6C589D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379" b="89982" l="2275" r="98127">
                        <a14:foregroundMark x1="12578" y1="14737" x2="34746" y2="4900"/>
                        <a14:foregroundMark x1="34746" y1="4900" x2="36039" y2="4791"/>
                        <a14:foregroundMark x1="1561" y1="36624" x2="2319" y2="28457"/>
                        <a14:foregroundMark x1="2319" y1="28457" x2="2319" y2="28457"/>
                        <a14:foregroundMark x1="13559" y1="51361" x2="13559" y2="51361"/>
                        <a14:foregroundMark x1="16503" y1="47768" x2="85950" y2="40581"/>
                        <a14:foregroundMark x1="31401" y1="15935" x2="71989" y2="56515"/>
                        <a14:foregroundMark x1="87422" y1="37604" x2="87913" y2="43593"/>
                        <a14:foregroundMark x1="60526" y1="25481" x2="62712" y2="46969"/>
                        <a14:foregroundMark x1="62712" y1="46969" x2="62712" y2="46969"/>
                        <a14:foregroundMark x1="47056" y1="20290" x2="58073" y2="25082"/>
                        <a14:foregroundMark x1="52186" y1="17132" x2="44871" y2="32450"/>
                        <a14:foregroundMark x1="28011" y1="29437" x2="24130" y2="38875"/>
                        <a14:foregroundMark x1="24130" y1="38875" x2="47279" y2="65154"/>
                        <a14:foregroundMark x1="47279" y1="65154" x2="62533" y2="49220"/>
                        <a14:foregroundMark x1="62533" y1="49220" x2="42462" y2="51506"/>
                        <a14:foregroundMark x1="42462" y1="51506" x2="74353" y2="38875"/>
                        <a14:foregroundMark x1="74353" y1="38875" x2="37377" y2="25590"/>
                        <a14:foregroundMark x1="37377" y1="25590" x2="41927" y2="40327"/>
                        <a14:foregroundMark x1="41927" y1="40327" x2="26271" y2="69764"/>
                        <a14:foregroundMark x1="26271" y1="69764" x2="34790" y2="50708"/>
                        <a14:foregroundMark x1="34790" y1="50708" x2="28724" y2="49546"/>
                        <a14:foregroundMark x1="2319" y1="39601" x2="5486" y2="56733"/>
                        <a14:foregroundMark x1="13336" y1="65880" x2="23327" y2="74410"/>
                        <a14:foregroundMark x1="32159" y1="76806" x2="45584" y2="79020"/>
                        <a14:foregroundMark x1="56111" y1="79201" x2="67841" y2="77822"/>
                        <a14:foregroundMark x1="67841" y1="77822" x2="68599" y2="77423"/>
                        <a14:foregroundMark x1="76673" y1="73031" x2="85192" y2="65662"/>
                        <a14:foregroundMark x1="85192" y1="65662" x2="85192" y2="65662"/>
                        <a14:foregroundMark x1="92061" y1="60690" x2="97458" y2="46969"/>
                        <a14:foregroundMark x1="98171" y1="39020" x2="93042" y2="29183"/>
                        <a14:foregroundMark x1="93042" y1="29183" x2="92774" y2="27477"/>
                        <a14:foregroundMark x1="92061" y1="20690" x2="71989" y2="9147"/>
                        <a14:foregroundMark x1="66860" y1="4392" x2="42908" y2="4174"/>
                        <a14:foregroundMark x1="41704" y1="2795" x2="37779" y2="2976"/>
                        <a14:foregroundMark x1="49777" y1="1379" x2="49777" y2="1379"/>
                        <a14:foregroundMark x1="70562" y1="32632" x2="74710" y2="29837"/>
                        <a14:foregroundMark x1="70562" y1="57314" x2="82516" y2="46751"/>
                        <a14:foregroundMark x1="64184" y1="63267" x2="44380" y2="64682"/>
                        <a14:foregroundMark x1="71053" y1="34229" x2="69804" y2="28457"/>
                        <a14:backgroundMark x1="23818" y1="97314" x2="35995" y2="97314"/>
                        <a14:backgroundMark x1="35995" y1="97314" x2="66191" y2="96951"/>
                        <a14:backgroundMark x1="66191" y1="96951" x2="72748" y2="97495"/>
                        <a14:backgroundMark x1="47547" y1="99093" x2="54416" y2="9869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17778"/>
          <a:stretch/>
        </p:blipFill>
        <p:spPr>
          <a:xfrm>
            <a:off x="181465" y="145369"/>
            <a:ext cx="823486" cy="83201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0" name="Picture 9" descr="Logo&#10;&#10;Description automatically generated">
            <a:extLst>
              <a:ext uri="{FF2B5EF4-FFF2-40B4-BE49-F238E27FC236}">
                <a16:creationId xmlns:a16="http://schemas.microsoft.com/office/drawing/2014/main" id="{91E19DEA-8ADF-9517-9904-34CE8BE13FB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566" b="96768" l="1212" r="98153">
                        <a14:foregroundMark x1="10733" y1="9293" x2="67802" y2="5293"/>
                        <a14:foregroundMark x1="67802" y1="5293" x2="81362" y2="5576"/>
                        <a14:foregroundMark x1="81362" y1="5576" x2="87074" y2="7354"/>
                        <a14:foregroundMark x1="3578" y1="6384" x2="20716" y2="6384"/>
                        <a14:foregroundMark x1="20716" y1="6384" x2="52799" y2="6263"/>
                        <a14:foregroundMark x1="52799" y1="6263" x2="81073" y2="7960"/>
                        <a14:foregroundMark x1="81073" y1="7960" x2="94807" y2="6828"/>
                        <a14:foregroundMark x1="94807" y1="6828" x2="97980" y2="7636"/>
                        <a14:foregroundMark x1="74380" y1="848" x2="31852" y2="2747"/>
                        <a14:foregroundMark x1="31852" y1="2747" x2="21812" y2="566"/>
                        <a14:foregroundMark x1="21812" y1="566" x2="21812" y2="566"/>
                        <a14:foregroundMark x1="2020" y1="7798" x2="2020" y2="7798"/>
                        <a14:foregroundMark x1="9752" y1="57212" x2="17946" y2="43919"/>
                        <a14:foregroundMark x1="17946" y1="43919" x2="22043" y2="44727"/>
                        <a14:foregroundMark x1="11945" y1="52485" x2="41258" y2="38101"/>
                        <a14:foregroundMark x1="41258" y1="38101" x2="58338" y2="36162"/>
                        <a14:foregroundMark x1="58338" y1="36162" x2="70052" y2="38586"/>
                        <a14:foregroundMark x1="70052" y1="38586" x2="73976" y2="40404"/>
                        <a14:foregroundMark x1="75188" y1="42788" x2="89209" y2="53253"/>
                        <a14:foregroundMark x1="89209" y1="53253" x2="90883" y2="59434"/>
                        <a14:foregroundMark x1="87882" y1="77212" x2="71552" y2="91071"/>
                        <a14:foregroundMark x1="71552" y1="91071" x2="53549" y2="95960"/>
                        <a14:foregroundMark x1="53549" y1="95960" x2="40104" y2="95434"/>
                        <a14:foregroundMark x1="40104" y1="95434" x2="30352" y2="91232"/>
                        <a14:foregroundMark x1="30352" y1="91232" x2="13733" y2="77778"/>
                        <a14:foregroundMark x1="41662" y1="96808" x2="64859" y2="94990"/>
                        <a14:foregroundMark x1="98211" y1="64566" x2="98211" y2="64566"/>
                        <a14:foregroundMark x1="1212" y1="65293" x2="1212" y2="6529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1631" y="205162"/>
            <a:ext cx="543798" cy="77649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77349723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590803" y="190501"/>
            <a:ext cx="7095244" cy="876299"/>
          </a:xfrm>
        </p:spPr>
        <p:txBody>
          <a:bodyPr>
            <a:noAutofit/>
          </a:bodyPr>
          <a:lstStyle/>
          <a:p>
            <a:r>
              <a:rPr lang="en-US" sz="4000" b="1" dirty="0">
                <a:solidFill>
                  <a:schemeClr val="tx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ea typeface="Cambria" panose="02040503050406030204" pitchFamily="18" charset="0"/>
              </a:rPr>
              <a:t>Address Standards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322">
              <a:defRPr/>
            </a:pPr>
            <a:fld id="{8602D0DF-5805-4F60-B53C-4F4425A1F414}" type="slidenum">
              <a:rPr lang="en-US">
                <a:solidFill>
                  <a:prstClr val="black">
                    <a:tint val="75000"/>
                  </a:prstClr>
                </a:solidFill>
                <a:latin typeface="Calibri"/>
              </a:rPr>
              <a:pPr defTabSz="914322">
                <a:defRPr/>
              </a:pPr>
              <a:t>16</a:t>
            </a:fld>
            <a:endParaRPr lang="en-US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15" name="Content Placeholder 2"/>
          <p:cNvSpPr txBox="1">
            <a:spLocks/>
          </p:cNvSpPr>
          <p:nvPr/>
        </p:nvSpPr>
        <p:spPr>
          <a:xfrm>
            <a:off x="0" y="1422756"/>
            <a:ext cx="12192000" cy="4788043"/>
          </a:xfrm>
          <a:prstGeom prst="rect">
            <a:avLst/>
          </a:prstGeom>
        </p:spPr>
        <p:txBody>
          <a:bodyPr vert="horz">
            <a:normAutofit/>
          </a:bodyPr>
          <a:lstStyle>
            <a:lvl1pPr marL="548640" indent="-411480" algn="l" rtl="0" eaLnBrk="1" latinLnBrk="0" hangingPunct="1">
              <a:spcBef>
                <a:spcPct val="20000"/>
              </a:spcBef>
              <a:buClr>
                <a:schemeClr val="tx1">
                  <a:shade val="95000"/>
                </a:schemeClr>
              </a:buClr>
              <a:buSzPct val="65000"/>
              <a:buFont typeface="Wingdings 2"/>
              <a:buChar char="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68680" indent="-283464" algn="l" rtl="0" eaLnBrk="1" latinLnBrk="0" hangingPunct="1">
              <a:spcBef>
                <a:spcPct val="20000"/>
              </a:spcBef>
              <a:buClr>
                <a:schemeClr val="tx1"/>
              </a:buClr>
              <a:buSzPct val="80000"/>
              <a:buFont typeface="Wingdings 2"/>
              <a:buChar char="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33856" indent="-228600" algn="l" rtl="0" eaLnBrk="1" latinLnBrk="0" hangingPunct="1">
              <a:spcBef>
                <a:spcPct val="20000"/>
              </a:spcBef>
              <a:buClr>
                <a:schemeClr val="tx1"/>
              </a:buClr>
              <a:buSzPct val="95000"/>
              <a:buFont typeface="Wingdings"/>
              <a:buChar char=""/>
              <a:defRPr kumimoji="0"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53312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SzPct val="100000"/>
              <a:buFont typeface="Wingdings 3"/>
              <a:buChar char="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5336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Char char="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64792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3"/>
              <a:buChar char="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65960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Char char="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67128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Char char=""/>
              <a:defRPr kumimoji="0"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368296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Char char=""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48594" indent="-411446" defTabSz="914322">
              <a:lnSpc>
                <a:spcPct val="80000"/>
              </a:lnSpc>
              <a:buClr>
                <a:sysClr val="windowText" lastClr="000000"/>
              </a:buClr>
              <a:buSzPct val="90000"/>
              <a:buFont typeface="Book Antiqua" panose="02040602050305030304" pitchFamily="18" charset="0"/>
              <a:buChar char="•"/>
              <a:defRPr/>
            </a:pPr>
            <a:r>
              <a:rPr lang="en-US" sz="2400" dirty="0">
                <a:solidFill>
                  <a:sysClr val="windowText" lastClr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Addresses must be </a:t>
            </a:r>
            <a:r>
              <a:rPr lang="en-US" sz="2400" b="1" u="sng" dirty="0">
                <a:solidFill>
                  <a:sysClr val="windowText" lastClr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typed</a:t>
            </a:r>
            <a:r>
              <a:rPr lang="en-US" sz="2400" dirty="0">
                <a:solidFill>
                  <a:sysClr val="windowText" lastClr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or </a:t>
            </a:r>
            <a:r>
              <a:rPr lang="en-US" sz="2400" b="1" u="sng" dirty="0">
                <a:solidFill>
                  <a:sysClr val="windowText" lastClr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computer generated</a:t>
            </a:r>
            <a:r>
              <a:rPr lang="en-US" sz="2400" dirty="0">
                <a:solidFill>
                  <a:sysClr val="windowText" lastClr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.</a:t>
            </a:r>
          </a:p>
          <a:p>
            <a:pPr marL="548594" indent="-411446" defTabSz="914322">
              <a:lnSpc>
                <a:spcPct val="80000"/>
              </a:lnSpc>
              <a:buClr>
                <a:sysClr val="windowText" lastClr="000000"/>
              </a:buClr>
              <a:buSzPct val="90000"/>
              <a:buFont typeface="Book Antiqua" panose="02040602050305030304" pitchFamily="18" charset="0"/>
              <a:buChar char="•"/>
              <a:defRPr/>
            </a:pPr>
            <a:r>
              <a:rPr lang="en-US" sz="2400" dirty="0">
                <a:solidFill>
                  <a:sysClr val="windowText" lastClr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Addresses must have a minimum of </a:t>
            </a:r>
            <a:r>
              <a:rPr lang="en-US" sz="2400" b="1" u="sng" dirty="0">
                <a:solidFill>
                  <a:sysClr val="windowText" lastClr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three lines </a:t>
            </a:r>
            <a:r>
              <a:rPr lang="en-US" sz="2400" dirty="0">
                <a:solidFill>
                  <a:sysClr val="windowText" lastClr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but </a:t>
            </a:r>
            <a:r>
              <a:rPr lang="en-US" sz="2400" b="1" u="sng" dirty="0">
                <a:solidFill>
                  <a:sysClr val="windowText" lastClr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no more than five</a:t>
            </a:r>
            <a:r>
              <a:rPr lang="en-US" sz="2400" dirty="0">
                <a:solidFill>
                  <a:sysClr val="windowText" lastClr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.</a:t>
            </a:r>
          </a:p>
          <a:p>
            <a:pPr lvl="0">
              <a:lnSpc>
                <a:spcPct val="80000"/>
              </a:lnSpc>
              <a:buClr>
                <a:sysClr val="windowText" lastClr="000000"/>
              </a:buClr>
              <a:buSzPct val="90000"/>
              <a:buFont typeface="Book Antiqua" panose="02040602050305030304" pitchFamily="18" charset="0"/>
              <a:buChar char="•"/>
            </a:pPr>
            <a:r>
              <a:rPr lang="en-US" sz="2400" dirty="0">
                <a:solidFill>
                  <a:sysClr val="windowText" lastClr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Font size </a:t>
            </a:r>
            <a:r>
              <a:rPr lang="en-US" sz="2400" b="1" u="sng" dirty="0">
                <a:solidFill>
                  <a:sysClr val="windowText" lastClr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10 </a:t>
            </a:r>
            <a:r>
              <a:rPr lang="en-US" sz="2400" dirty="0">
                <a:solidFill>
                  <a:sysClr val="windowText" lastClr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to </a:t>
            </a:r>
            <a:r>
              <a:rPr lang="en-US" sz="2400" b="1" u="sng" dirty="0">
                <a:solidFill>
                  <a:sysClr val="windowText" lastClr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12 point</a:t>
            </a:r>
            <a:r>
              <a:rPr lang="en-US" sz="2400" dirty="0">
                <a:solidFill>
                  <a:sysClr val="windowText" lastClr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.</a:t>
            </a:r>
          </a:p>
          <a:p>
            <a:pPr lvl="0">
              <a:lnSpc>
                <a:spcPct val="80000"/>
              </a:lnSpc>
              <a:buClr>
                <a:sysClr val="windowText" lastClr="000000"/>
              </a:buClr>
              <a:buSzPct val="90000"/>
              <a:buFont typeface="Book Antiqua" panose="02040602050305030304" pitchFamily="18" charset="0"/>
              <a:buChar char="•"/>
            </a:pPr>
            <a:r>
              <a:rPr lang="en-US" sz="2400" dirty="0">
                <a:solidFill>
                  <a:sysClr val="windowText" lastClr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No punctuation (Except Zip + 4) </a:t>
            </a:r>
          </a:p>
          <a:p>
            <a:pPr lvl="0">
              <a:lnSpc>
                <a:spcPct val="80000"/>
              </a:lnSpc>
              <a:buClr>
                <a:sysClr val="windowText" lastClr="000000"/>
              </a:buClr>
              <a:buSzPct val="90000"/>
              <a:buFont typeface="Book Antiqua" panose="02040602050305030304" pitchFamily="18" charset="0"/>
              <a:buChar char="•"/>
            </a:pPr>
            <a:r>
              <a:rPr lang="en-US" sz="2400" dirty="0">
                <a:solidFill>
                  <a:sysClr val="windowText" lastClr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ALL CAPS/UPPER CASE LETTERS!</a:t>
            </a:r>
          </a:p>
          <a:p>
            <a:pPr lvl="0">
              <a:lnSpc>
                <a:spcPct val="80000"/>
              </a:lnSpc>
              <a:buClr>
                <a:sysClr val="windowText" lastClr="000000"/>
              </a:buClr>
              <a:buSzPct val="90000"/>
              <a:buFont typeface="Book Antiqua" panose="02040602050305030304" pitchFamily="18" charset="0"/>
              <a:buChar char="•"/>
            </a:pPr>
            <a:r>
              <a:rPr lang="en-US" sz="2400" dirty="0">
                <a:solidFill>
                  <a:sysClr val="windowText" lastClr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Block type fonts (</a:t>
            </a:r>
            <a:r>
              <a:rPr lang="en-US" sz="2400" b="1" u="sng" dirty="0">
                <a:solidFill>
                  <a:sysClr val="windowText" lastClr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no script </a:t>
            </a:r>
            <a:r>
              <a:rPr lang="en-US" sz="2400" dirty="0">
                <a:solidFill>
                  <a:sysClr val="windowText" lastClr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or </a:t>
            </a:r>
            <a:r>
              <a:rPr lang="en-US" sz="2400" b="1" u="sng" dirty="0">
                <a:solidFill>
                  <a:sysClr val="windowText" lastClr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italic style fonts</a:t>
            </a:r>
            <a:r>
              <a:rPr lang="en-US" sz="2400" dirty="0">
                <a:solidFill>
                  <a:sysClr val="windowText" lastClr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)</a:t>
            </a:r>
          </a:p>
          <a:p>
            <a:pPr marL="548594" indent="-411446" defTabSz="914322">
              <a:lnSpc>
                <a:spcPct val="80000"/>
              </a:lnSpc>
              <a:buClr>
                <a:sysClr val="windowText" lastClr="000000"/>
              </a:buClr>
              <a:buSzPct val="90000"/>
              <a:buFont typeface="Book Antiqua" panose="02040602050305030304" pitchFamily="18" charset="0"/>
              <a:buChar char="•"/>
              <a:defRPr/>
            </a:pPr>
            <a:r>
              <a:rPr lang="en-US" sz="2400" dirty="0">
                <a:solidFill>
                  <a:sysClr val="windowText" lastClr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Each address line will be limited to a maximum of </a:t>
            </a:r>
            <a:r>
              <a:rPr lang="en-US" sz="2400" b="1" u="sng" dirty="0">
                <a:solidFill>
                  <a:sysClr val="windowText" lastClr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40 characters</a:t>
            </a:r>
            <a:r>
              <a:rPr lang="en-US" sz="2400" dirty="0">
                <a:solidFill>
                  <a:sysClr val="windowText" lastClr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.</a:t>
            </a:r>
          </a:p>
          <a:p>
            <a:pPr lvl="0">
              <a:lnSpc>
                <a:spcPct val="80000"/>
              </a:lnSpc>
              <a:buClr>
                <a:sysClr val="windowText" lastClr="000000"/>
              </a:buClr>
              <a:buSzPct val="90000"/>
              <a:buFont typeface="Book Antiqua" panose="02040602050305030304" pitchFamily="18" charset="0"/>
              <a:buChar char="•"/>
            </a:pPr>
            <a:r>
              <a:rPr lang="en-US" sz="2400" dirty="0">
                <a:solidFill>
                  <a:sysClr val="windowText" lastClr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Complete official mailing address for </a:t>
            </a:r>
            <a:r>
              <a:rPr lang="en-US" sz="2400" b="1" u="sng" dirty="0">
                <a:solidFill>
                  <a:sysClr val="windowText" lastClr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both Return</a:t>
            </a:r>
            <a:r>
              <a:rPr lang="en-US" sz="2400" dirty="0">
                <a:solidFill>
                  <a:sysClr val="windowText" lastClr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 &amp; </a:t>
            </a:r>
            <a:r>
              <a:rPr lang="en-US" sz="2400" b="1" u="sng" dirty="0">
                <a:solidFill>
                  <a:sysClr val="windowText" lastClr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To address </a:t>
            </a:r>
            <a:r>
              <a:rPr lang="en-US" sz="2400" dirty="0">
                <a:solidFill>
                  <a:sysClr val="windowText" lastClr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to include zip plus four.</a:t>
            </a:r>
          </a:p>
          <a:p>
            <a:pPr lvl="0">
              <a:lnSpc>
                <a:spcPct val="80000"/>
              </a:lnSpc>
              <a:buClr>
                <a:sysClr val="windowText" lastClr="000000"/>
              </a:buClr>
              <a:buSzPct val="90000"/>
              <a:buFont typeface="Book Antiqua" panose="02040602050305030304" pitchFamily="18" charset="0"/>
              <a:buChar char="•"/>
            </a:pPr>
            <a:r>
              <a:rPr lang="en-US" sz="2400" dirty="0">
                <a:latin typeface="Cambria" panose="02040503050406030204" pitchFamily="18" charset="0"/>
                <a:ea typeface="Cambria" panose="02040503050406030204" pitchFamily="18" charset="0"/>
              </a:rPr>
              <a:t>Include the endorsement “</a:t>
            </a:r>
            <a:r>
              <a:rPr lang="en-US" sz="2400" b="1" dirty="0">
                <a:latin typeface="Cambria" panose="02040503050406030204" pitchFamily="18" charset="0"/>
                <a:ea typeface="Cambria" panose="02040503050406030204" pitchFamily="18" charset="0"/>
              </a:rPr>
              <a:t>Official Business</a:t>
            </a:r>
            <a:r>
              <a:rPr lang="en-US" sz="2400" dirty="0">
                <a:latin typeface="Cambria" panose="02040503050406030204" pitchFamily="18" charset="0"/>
                <a:ea typeface="Cambria" panose="02040503050406030204" pitchFamily="18" charset="0"/>
              </a:rPr>
              <a:t>" on all parcels mailed as official mail.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938FD9D2-607A-EBD6-24BE-A415F4AE31D6}"/>
              </a:ext>
            </a:extLst>
          </p:cNvPr>
          <p:cNvCxnSpPr>
            <a:cxnSpLocks/>
          </p:cNvCxnSpPr>
          <p:nvPr/>
        </p:nvCxnSpPr>
        <p:spPr>
          <a:xfrm>
            <a:off x="0" y="1066800"/>
            <a:ext cx="12192000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Picture 7" descr="Logo&#10;&#10;Description automatically generated">
            <a:extLst>
              <a:ext uri="{FF2B5EF4-FFF2-40B4-BE49-F238E27FC236}">
                <a16:creationId xmlns:a16="http://schemas.microsoft.com/office/drawing/2014/main" id="{FFE5A5F2-A7E4-C0C3-D537-548A9742465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379" b="89982" l="2275" r="98127">
                        <a14:foregroundMark x1="12578" y1="14737" x2="34746" y2="4900"/>
                        <a14:foregroundMark x1="34746" y1="4900" x2="36039" y2="4791"/>
                        <a14:foregroundMark x1="1561" y1="36624" x2="2319" y2="28457"/>
                        <a14:foregroundMark x1="2319" y1="28457" x2="2319" y2="28457"/>
                        <a14:foregroundMark x1="13559" y1="51361" x2="13559" y2="51361"/>
                        <a14:foregroundMark x1="16503" y1="47768" x2="85950" y2="40581"/>
                        <a14:foregroundMark x1="31401" y1="15935" x2="71989" y2="56515"/>
                        <a14:foregroundMark x1="87422" y1="37604" x2="87913" y2="43593"/>
                        <a14:foregroundMark x1="60526" y1="25481" x2="62712" y2="46969"/>
                        <a14:foregroundMark x1="62712" y1="46969" x2="62712" y2="46969"/>
                        <a14:foregroundMark x1="47056" y1="20290" x2="58073" y2="25082"/>
                        <a14:foregroundMark x1="52186" y1="17132" x2="44871" y2="32450"/>
                        <a14:foregroundMark x1="28011" y1="29437" x2="24130" y2="38875"/>
                        <a14:foregroundMark x1="24130" y1="38875" x2="47279" y2="65154"/>
                        <a14:foregroundMark x1="47279" y1="65154" x2="62533" y2="49220"/>
                        <a14:foregroundMark x1="62533" y1="49220" x2="42462" y2="51506"/>
                        <a14:foregroundMark x1="42462" y1="51506" x2="74353" y2="38875"/>
                        <a14:foregroundMark x1="74353" y1="38875" x2="37377" y2="25590"/>
                        <a14:foregroundMark x1="37377" y1="25590" x2="41927" y2="40327"/>
                        <a14:foregroundMark x1="41927" y1="40327" x2="26271" y2="69764"/>
                        <a14:foregroundMark x1="26271" y1="69764" x2="34790" y2="50708"/>
                        <a14:foregroundMark x1="34790" y1="50708" x2="28724" y2="49546"/>
                        <a14:foregroundMark x1="2319" y1="39601" x2="5486" y2="56733"/>
                        <a14:foregroundMark x1="13336" y1="65880" x2="23327" y2="74410"/>
                        <a14:foregroundMark x1="32159" y1="76806" x2="45584" y2="79020"/>
                        <a14:foregroundMark x1="56111" y1="79201" x2="67841" y2="77822"/>
                        <a14:foregroundMark x1="67841" y1="77822" x2="68599" y2="77423"/>
                        <a14:foregroundMark x1="76673" y1="73031" x2="85192" y2="65662"/>
                        <a14:foregroundMark x1="85192" y1="65662" x2="85192" y2="65662"/>
                        <a14:foregroundMark x1="92061" y1="60690" x2="97458" y2="46969"/>
                        <a14:foregroundMark x1="98171" y1="39020" x2="93042" y2="29183"/>
                        <a14:foregroundMark x1="93042" y1="29183" x2="92774" y2="27477"/>
                        <a14:foregroundMark x1="92061" y1="20690" x2="71989" y2="9147"/>
                        <a14:foregroundMark x1="66860" y1="4392" x2="42908" y2="4174"/>
                        <a14:foregroundMark x1="41704" y1="2795" x2="37779" y2="2976"/>
                        <a14:foregroundMark x1="49777" y1="1379" x2="49777" y2="1379"/>
                        <a14:foregroundMark x1="70562" y1="32632" x2="74710" y2="29837"/>
                        <a14:foregroundMark x1="70562" y1="57314" x2="82516" y2="46751"/>
                        <a14:foregroundMark x1="64184" y1="63267" x2="44380" y2="64682"/>
                        <a14:foregroundMark x1="71053" y1="34229" x2="69804" y2="28457"/>
                        <a14:backgroundMark x1="23818" y1="97314" x2="35995" y2="97314"/>
                        <a14:backgroundMark x1="35995" y1="97314" x2="66191" y2="96951"/>
                        <a14:backgroundMark x1="66191" y1="96951" x2="72748" y2="97495"/>
                        <a14:backgroundMark x1="47547" y1="99093" x2="54416" y2="9869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17778"/>
          <a:stretch/>
        </p:blipFill>
        <p:spPr>
          <a:xfrm>
            <a:off x="181465" y="145369"/>
            <a:ext cx="823486" cy="83201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9" name="Picture 8" descr="Logo&#10;&#10;Description automatically generated">
            <a:extLst>
              <a:ext uri="{FF2B5EF4-FFF2-40B4-BE49-F238E27FC236}">
                <a16:creationId xmlns:a16="http://schemas.microsoft.com/office/drawing/2014/main" id="{1CD928FD-B65D-ABF5-A9C8-7CB69A08663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566" b="96768" l="1212" r="98153">
                        <a14:foregroundMark x1="10733" y1="9293" x2="67802" y2="5293"/>
                        <a14:foregroundMark x1="67802" y1="5293" x2="81362" y2="5576"/>
                        <a14:foregroundMark x1="81362" y1="5576" x2="87074" y2="7354"/>
                        <a14:foregroundMark x1="3578" y1="6384" x2="20716" y2="6384"/>
                        <a14:foregroundMark x1="20716" y1="6384" x2="52799" y2="6263"/>
                        <a14:foregroundMark x1="52799" y1="6263" x2="81073" y2="7960"/>
                        <a14:foregroundMark x1="81073" y1="7960" x2="94807" y2="6828"/>
                        <a14:foregroundMark x1="94807" y1="6828" x2="97980" y2="7636"/>
                        <a14:foregroundMark x1="74380" y1="848" x2="31852" y2="2747"/>
                        <a14:foregroundMark x1="31852" y1="2747" x2="21812" y2="566"/>
                        <a14:foregroundMark x1="21812" y1="566" x2="21812" y2="566"/>
                        <a14:foregroundMark x1="2020" y1="7798" x2="2020" y2="7798"/>
                        <a14:foregroundMark x1="9752" y1="57212" x2="17946" y2="43919"/>
                        <a14:foregroundMark x1="17946" y1="43919" x2="22043" y2="44727"/>
                        <a14:foregroundMark x1="11945" y1="52485" x2="41258" y2="38101"/>
                        <a14:foregroundMark x1="41258" y1="38101" x2="58338" y2="36162"/>
                        <a14:foregroundMark x1="58338" y1="36162" x2="70052" y2="38586"/>
                        <a14:foregroundMark x1="70052" y1="38586" x2="73976" y2="40404"/>
                        <a14:foregroundMark x1="75188" y1="42788" x2="89209" y2="53253"/>
                        <a14:foregroundMark x1="89209" y1="53253" x2="90883" y2="59434"/>
                        <a14:foregroundMark x1="87882" y1="77212" x2="71552" y2="91071"/>
                        <a14:foregroundMark x1="71552" y1="91071" x2="53549" y2="95960"/>
                        <a14:foregroundMark x1="53549" y1="95960" x2="40104" y2="95434"/>
                        <a14:foregroundMark x1="40104" y1="95434" x2="30352" y2="91232"/>
                        <a14:foregroundMark x1="30352" y1="91232" x2="13733" y2="77778"/>
                        <a14:foregroundMark x1="41662" y1="96808" x2="64859" y2="94990"/>
                        <a14:foregroundMark x1="98211" y1="64566" x2="98211" y2="64566"/>
                        <a14:foregroundMark x1="1212" y1="65293" x2="1212" y2="6529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1631" y="205162"/>
            <a:ext cx="543798" cy="77649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40731217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590803" y="190501"/>
            <a:ext cx="7095244" cy="876299"/>
          </a:xfrm>
        </p:spPr>
        <p:txBody>
          <a:bodyPr>
            <a:noAutofit/>
          </a:bodyPr>
          <a:lstStyle/>
          <a:p>
            <a:pPr>
              <a:spcBef>
                <a:spcPts val="0"/>
              </a:spcBef>
            </a:pPr>
            <a:r>
              <a:rPr lang="en-US" sz="4000" b="1" dirty="0">
                <a:solidFill>
                  <a:srgbClr val="EEECE1">
                    <a:lumMod val="1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Sample Address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322">
              <a:defRPr/>
            </a:pPr>
            <a:fld id="{8602D0DF-5805-4F60-B53C-4F4425A1F414}" type="slidenum">
              <a:rPr lang="en-US">
                <a:solidFill>
                  <a:prstClr val="black">
                    <a:tint val="75000"/>
                  </a:prstClr>
                </a:solidFill>
                <a:latin typeface="Calibri"/>
              </a:rPr>
              <a:pPr defTabSz="914322">
                <a:defRPr/>
              </a:pPr>
              <a:t>17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1873625" y="1324277"/>
            <a:ext cx="8444755" cy="3183467"/>
          </a:xfrm>
          <a:prstGeom prst="rect">
            <a:avLst/>
          </a:prstGeom>
          <a:solidFill>
            <a:srgbClr val="FFC000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4"/>
          </a:p>
        </p:txBody>
      </p:sp>
      <p:pic>
        <p:nvPicPr>
          <p:cNvPr id="17" name="Picture 16" descr="Screen Clippi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5665" y="1400480"/>
            <a:ext cx="2856251" cy="1545299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8" name="Picture 17" descr="Screen Clippi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6837" y="2977755"/>
            <a:ext cx="2953163" cy="1428949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8" name="Rectangle 7"/>
          <p:cNvSpPr/>
          <p:nvPr/>
        </p:nvSpPr>
        <p:spPr>
          <a:xfrm>
            <a:off x="0" y="4583948"/>
            <a:ext cx="1219200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*Addressing Standards per MCO 5110.4B</a:t>
            </a:r>
          </a:p>
          <a:p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*Left justified - No rubber stamp impressions -2 letter state abbreviation.</a:t>
            </a:r>
          </a:p>
          <a:p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*You can find the complete official mailing address for the unit in the Marine Corps Official Mail Address Listing. </a:t>
            </a:r>
            <a:endParaRPr lang="en-US" sz="2000" dirty="0"/>
          </a:p>
        </p:txBody>
      </p:sp>
      <p:sp>
        <p:nvSpPr>
          <p:cNvPr id="6" name="TextBox 5"/>
          <p:cNvSpPr txBox="1"/>
          <p:nvPr/>
        </p:nvSpPr>
        <p:spPr>
          <a:xfrm>
            <a:off x="1975670" y="3018585"/>
            <a:ext cx="2166031" cy="40011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latin typeface="Bahnschrift Light" panose="020B0502040204020203" pitchFamily="34" charset="0"/>
              </a:rPr>
              <a:t>Official Business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6A56B1F8-2975-50CE-6569-1483D3A35712}"/>
              </a:ext>
            </a:extLst>
          </p:cNvPr>
          <p:cNvCxnSpPr>
            <a:cxnSpLocks/>
          </p:cNvCxnSpPr>
          <p:nvPr/>
        </p:nvCxnSpPr>
        <p:spPr>
          <a:xfrm>
            <a:off x="0" y="1066800"/>
            <a:ext cx="12192000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Picture 9" descr="Logo&#10;&#10;Description automatically generated">
            <a:extLst>
              <a:ext uri="{FF2B5EF4-FFF2-40B4-BE49-F238E27FC236}">
                <a16:creationId xmlns:a16="http://schemas.microsoft.com/office/drawing/2014/main" id="{9862E49F-0479-02E3-394D-0CBCB6312951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379" b="89982" l="2275" r="98127">
                        <a14:foregroundMark x1="12578" y1="14737" x2="34746" y2="4900"/>
                        <a14:foregroundMark x1="34746" y1="4900" x2="36039" y2="4791"/>
                        <a14:foregroundMark x1="1561" y1="36624" x2="2319" y2="28457"/>
                        <a14:foregroundMark x1="2319" y1="28457" x2="2319" y2="28457"/>
                        <a14:foregroundMark x1="13559" y1="51361" x2="13559" y2="51361"/>
                        <a14:foregroundMark x1="16503" y1="47768" x2="85950" y2="40581"/>
                        <a14:foregroundMark x1="31401" y1="15935" x2="71989" y2="56515"/>
                        <a14:foregroundMark x1="87422" y1="37604" x2="87913" y2="43593"/>
                        <a14:foregroundMark x1="60526" y1="25481" x2="62712" y2="46969"/>
                        <a14:foregroundMark x1="62712" y1="46969" x2="62712" y2="46969"/>
                        <a14:foregroundMark x1="47056" y1="20290" x2="58073" y2="25082"/>
                        <a14:foregroundMark x1="52186" y1="17132" x2="44871" y2="32450"/>
                        <a14:foregroundMark x1="28011" y1="29437" x2="24130" y2="38875"/>
                        <a14:foregroundMark x1="24130" y1="38875" x2="47279" y2="65154"/>
                        <a14:foregroundMark x1="47279" y1="65154" x2="62533" y2="49220"/>
                        <a14:foregroundMark x1="62533" y1="49220" x2="42462" y2="51506"/>
                        <a14:foregroundMark x1="42462" y1="51506" x2="74353" y2="38875"/>
                        <a14:foregroundMark x1="74353" y1="38875" x2="37377" y2="25590"/>
                        <a14:foregroundMark x1="37377" y1="25590" x2="41927" y2="40327"/>
                        <a14:foregroundMark x1="41927" y1="40327" x2="26271" y2="69764"/>
                        <a14:foregroundMark x1="26271" y1="69764" x2="34790" y2="50708"/>
                        <a14:foregroundMark x1="34790" y1="50708" x2="28724" y2="49546"/>
                        <a14:foregroundMark x1="2319" y1="39601" x2="5486" y2="56733"/>
                        <a14:foregroundMark x1="13336" y1="65880" x2="23327" y2="74410"/>
                        <a14:foregroundMark x1="32159" y1="76806" x2="45584" y2="79020"/>
                        <a14:foregroundMark x1="56111" y1="79201" x2="67841" y2="77822"/>
                        <a14:foregroundMark x1="67841" y1="77822" x2="68599" y2="77423"/>
                        <a14:foregroundMark x1="76673" y1="73031" x2="85192" y2="65662"/>
                        <a14:foregroundMark x1="85192" y1="65662" x2="85192" y2="65662"/>
                        <a14:foregroundMark x1="92061" y1="60690" x2="97458" y2="46969"/>
                        <a14:foregroundMark x1="98171" y1="39020" x2="93042" y2="29183"/>
                        <a14:foregroundMark x1="93042" y1="29183" x2="92774" y2="27477"/>
                        <a14:foregroundMark x1="92061" y1="20690" x2="71989" y2="9147"/>
                        <a14:foregroundMark x1="66860" y1="4392" x2="42908" y2="4174"/>
                        <a14:foregroundMark x1="41704" y1="2795" x2="37779" y2="2976"/>
                        <a14:foregroundMark x1="49777" y1="1379" x2="49777" y2="1379"/>
                        <a14:foregroundMark x1="70562" y1="32632" x2="74710" y2="29837"/>
                        <a14:foregroundMark x1="70562" y1="57314" x2="82516" y2="46751"/>
                        <a14:foregroundMark x1="64184" y1="63267" x2="44380" y2="64682"/>
                        <a14:foregroundMark x1="71053" y1="34229" x2="69804" y2="28457"/>
                        <a14:backgroundMark x1="23818" y1="97314" x2="35995" y2="97314"/>
                        <a14:backgroundMark x1="35995" y1="97314" x2="66191" y2="96951"/>
                        <a14:backgroundMark x1="66191" y1="96951" x2="72748" y2="97495"/>
                        <a14:backgroundMark x1="47547" y1="99093" x2="54416" y2="9869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17778"/>
          <a:stretch/>
        </p:blipFill>
        <p:spPr>
          <a:xfrm>
            <a:off x="181465" y="145369"/>
            <a:ext cx="823486" cy="83201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1" name="Picture 10" descr="Logo&#10;&#10;Description automatically generated">
            <a:extLst>
              <a:ext uri="{FF2B5EF4-FFF2-40B4-BE49-F238E27FC236}">
                <a16:creationId xmlns:a16="http://schemas.microsoft.com/office/drawing/2014/main" id="{3AD147F4-C55D-65AF-0772-66F3FEF551BF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566" b="96768" l="1212" r="98153">
                        <a14:foregroundMark x1="10733" y1="9293" x2="67802" y2="5293"/>
                        <a14:foregroundMark x1="67802" y1="5293" x2="81362" y2="5576"/>
                        <a14:foregroundMark x1="81362" y1="5576" x2="87074" y2="7354"/>
                        <a14:foregroundMark x1="3578" y1="6384" x2="20716" y2="6384"/>
                        <a14:foregroundMark x1="20716" y1="6384" x2="52799" y2="6263"/>
                        <a14:foregroundMark x1="52799" y1="6263" x2="81073" y2="7960"/>
                        <a14:foregroundMark x1="81073" y1="7960" x2="94807" y2="6828"/>
                        <a14:foregroundMark x1="94807" y1="6828" x2="97980" y2="7636"/>
                        <a14:foregroundMark x1="74380" y1="848" x2="31852" y2="2747"/>
                        <a14:foregroundMark x1="31852" y1="2747" x2="21812" y2="566"/>
                        <a14:foregroundMark x1="21812" y1="566" x2="21812" y2="566"/>
                        <a14:foregroundMark x1="2020" y1="7798" x2="2020" y2="7798"/>
                        <a14:foregroundMark x1="9752" y1="57212" x2="17946" y2="43919"/>
                        <a14:foregroundMark x1="17946" y1="43919" x2="22043" y2="44727"/>
                        <a14:foregroundMark x1="11945" y1="52485" x2="41258" y2="38101"/>
                        <a14:foregroundMark x1="41258" y1="38101" x2="58338" y2="36162"/>
                        <a14:foregroundMark x1="58338" y1="36162" x2="70052" y2="38586"/>
                        <a14:foregroundMark x1="70052" y1="38586" x2="73976" y2="40404"/>
                        <a14:foregroundMark x1="75188" y1="42788" x2="89209" y2="53253"/>
                        <a14:foregroundMark x1="89209" y1="53253" x2="90883" y2="59434"/>
                        <a14:foregroundMark x1="87882" y1="77212" x2="71552" y2="91071"/>
                        <a14:foregroundMark x1="71552" y1="91071" x2="53549" y2="95960"/>
                        <a14:foregroundMark x1="53549" y1="95960" x2="40104" y2="95434"/>
                        <a14:foregroundMark x1="40104" y1="95434" x2="30352" y2="91232"/>
                        <a14:foregroundMark x1="30352" y1="91232" x2="13733" y2="77778"/>
                        <a14:foregroundMark x1="41662" y1="96808" x2="64859" y2="94990"/>
                        <a14:foregroundMark x1="98211" y1="64566" x2="98211" y2="64566"/>
                        <a14:foregroundMark x1="1212" y1="65293" x2="1212" y2="6529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1631" y="205162"/>
            <a:ext cx="543798" cy="77649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60675599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590803" y="190501"/>
            <a:ext cx="7095244" cy="876299"/>
          </a:xfrm>
        </p:spPr>
        <p:txBody>
          <a:bodyPr>
            <a:noAutofit/>
          </a:bodyPr>
          <a:lstStyle/>
          <a:p>
            <a:r>
              <a:rPr lang="en-US" sz="4000" b="1" dirty="0">
                <a:solidFill>
                  <a:schemeClr val="tx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ea typeface="Cambria" panose="02040503050406030204" pitchFamily="18" charset="0"/>
              </a:rPr>
              <a:t>Classes of Mail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322">
              <a:defRPr/>
            </a:pPr>
            <a:fld id="{8602D0DF-5805-4F60-B53C-4F4425A1F414}" type="slidenum">
              <a:rPr lang="en-US">
                <a:solidFill>
                  <a:prstClr val="black">
                    <a:tint val="75000"/>
                  </a:prstClr>
                </a:solidFill>
                <a:latin typeface="Calibri"/>
              </a:rPr>
              <a:pPr defTabSz="914322">
                <a:defRPr/>
              </a:pPr>
              <a:t>18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11" name="Content Placeholder 2"/>
          <p:cNvSpPr txBox="1">
            <a:spLocks/>
          </p:cNvSpPr>
          <p:nvPr/>
        </p:nvSpPr>
        <p:spPr>
          <a:xfrm>
            <a:off x="0" y="1420483"/>
            <a:ext cx="12192000" cy="5421867"/>
          </a:xfrm>
          <a:prstGeom prst="rect">
            <a:avLst/>
          </a:prstGeom>
        </p:spPr>
        <p:txBody>
          <a:bodyPr vert="horz">
            <a:noAutofit/>
          </a:bodyPr>
          <a:lstStyle>
            <a:lvl1pPr marL="548640" indent="-411480" algn="l" rtl="0" eaLnBrk="1" latinLnBrk="0" hangingPunct="1">
              <a:spcBef>
                <a:spcPct val="20000"/>
              </a:spcBef>
              <a:buClr>
                <a:schemeClr val="tx1">
                  <a:shade val="95000"/>
                </a:schemeClr>
              </a:buClr>
              <a:buSzPct val="65000"/>
              <a:buFont typeface="Wingdings 2"/>
              <a:buChar char="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68680" indent="-283464" algn="l" rtl="0" eaLnBrk="1" latinLnBrk="0" hangingPunct="1">
              <a:spcBef>
                <a:spcPct val="20000"/>
              </a:spcBef>
              <a:buClr>
                <a:schemeClr val="tx1"/>
              </a:buClr>
              <a:buSzPct val="80000"/>
              <a:buFont typeface="Wingdings 2"/>
              <a:buChar char="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33856" indent="-228600" algn="l" rtl="0" eaLnBrk="1" latinLnBrk="0" hangingPunct="1">
              <a:spcBef>
                <a:spcPct val="20000"/>
              </a:spcBef>
              <a:buClr>
                <a:schemeClr val="tx1"/>
              </a:buClr>
              <a:buSzPct val="95000"/>
              <a:buFont typeface="Wingdings"/>
              <a:buChar char=""/>
              <a:defRPr kumimoji="0"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53312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SzPct val="100000"/>
              <a:buFont typeface="Wingdings 3"/>
              <a:buChar char="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5336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Char char="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64792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3"/>
              <a:buChar char="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65960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Char char="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67128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Char char=""/>
              <a:defRPr kumimoji="0"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368296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Char char=""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buClr>
                <a:sysClr val="windowText" lastClr="000000"/>
              </a:buClr>
              <a:buSzPct val="90000"/>
              <a:buFont typeface="Book Antiqua" panose="02040602050305030304" pitchFamily="18" charset="0"/>
              <a:buChar char="•"/>
            </a:pPr>
            <a:r>
              <a:rPr lang="en-US" sz="2600" b="1" u="sng" dirty="0">
                <a:solidFill>
                  <a:sysClr val="windowText" lastClr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First Class Mail </a:t>
            </a:r>
            <a:r>
              <a:rPr lang="en-US" sz="2600" dirty="0">
                <a:solidFill>
                  <a:sysClr val="windowText" lastClr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– Items weighing 13 oz or less.</a:t>
            </a:r>
          </a:p>
          <a:p>
            <a:pPr lvl="0">
              <a:buClr>
                <a:sysClr val="windowText" lastClr="000000"/>
              </a:buClr>
              <a:buSzPct val="90000"/>
              <a:buFont typeface="Book Antiqua" panose="02040602050305030304" pitchFamily="18" charset="0"/>
              <a:buChar char="•"/>
            </a:pPr>
            <a:endParaRPr lang="en-US" sz="2600" dirty="0">
              <a:solidFill>
                <a:sysClr val="windowText" lastClr="00000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>
              <a:buClr>
                <a:sysClr val="windowText" lastClr="000000"/>
              </a:buClr>
              <a:buSzPct val="90000"/>
              <a:buFont typeface="Book Antiqua" panose="02040602050305030304" pitchFamily="18" charset="0"/>
              <a:buChar char="•"/>
            </a:pPr>
            <a:r>
              <a:rPr lang="en-US" sz="2600" b="1" u="sng" dirty="0">
                <a:solidFill>
                  <a:sysClr val="windowText" lastClr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Priority Mail </a:t>
            </a:r>
            <a:r>
              <a:rPr lang="en-US" sz="2600" dirty="0">
                <a:solidFill>
                  <a:sysClr val="windowText" lastClr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– Items weighing more than 13 oz but not exceeding 70 </a:t>
            </a:r>
            <a:r>
              <a:rPr lang="en-US" sz="2600" dirty="0" err="1">
                <a:solidFill>
                  <a:sysClr val="windowText" lastClr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lbs</a:t>
            </a:r>
            <a:r>
              <a:rPr lang="en-US" sz="2600" dirty="0">
                <a:solidFill>
                  <a:sysClr val="windowText" lastClr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and 108 inches in length and girth combined.</a:t>
            </a:r>
          </a:p>
          <a:p>
            <a:pPr>
              <a:buClr>
                <a:sysClr val="windowText" lastClr="000000"/>
              </a:buClr>
              <a:buSzPct val="90000"/>
              <a:buFont typeface="Book Antiqua" panose="02040602050305030304" pitchFamily="18" charset="0"/>
              <a:buChar char="•"/>
            </a:pPr>
            <a:endParaRPr lang="en-US" sz="2600" dirty="0">
              <a:solidFill>
                <a:sysClr val="windowText" lastClr="00000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lvl="0">
              <a:buClr>
                <a:sysClr val="windowText" lastClr="000000"/>
              </a:buClr>
              <a:buSzPct val="90000"/>
              <a:buFont typeface="Book Antiqua" panose="02040602050305030304" pitchFamily="18" charset="0"/>
              <a:buChar char="•"/>
            </a:pPr>
            <a:r>
              <a:rPr lang="en-US" sz="400" dirty="0">
                <a:solidFill>
                  <a:sysClr val="windowText" lastClr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                                                                    </a:t>
            </a:r>
          </a:p>
          <a:p>
            <a:pPr lvl="0">
              <a:buClr>
                <a:sysClr val="windowText" lastClr="000000"/>
              </a:buClr>
              <a:buSzPct val="90000"/>
              <a:buFont typeface="Book Antiqua" panose="02040602050305030304" pitchFamily="18" charset="0"/>
              <a:buChar char="•"/>
            </a:pPr>
            <a:r>
              <a:rPr lang="en-US" sz="2600" b="1" u="sng" dirty="0">
                <a:latin typeface="Cambria" panose="02040503050406030204" pitchFamily="18" charset="0"/>
                <a:ea typeface="Cambria" panose="02040503050406030204" pitchFamily="18" charset="0"/>
              </a:rPr>
              <a:t>Retail Ground </a:t>
            </a:r>
            <a:r>
              <a:rPr lang="en-US" sz="2600" dirty="0">
                <a:solidFill>
                  <a:sysClr val="windowText" lastClr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– Mail weighing 13 </a:t>
            </a:r>
            <a:r>
              <a:rPr lang="en-US" sz="2600" dirty="0" err="1">
                <a:solidFill>
                  <a:sysClr val="windowText" lastClr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oz</a:t>
            </a:r>
            <a:r>
              <a:rPr lang="en-US" sz="2600" dirty="0">
                <a:solidFill>
                  <a:sysClr val="windowText" lastClr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or more that moves at a less expensive rate but slower than priority mail. 130 inches length and girth combined.</a:t>
            </a:r>
          </a:p>
          <a:p>
            <a:pPr lvl="0">
              <a:buClr>
                <a:sysClr val="windowText" lastClr="000000"/>
              </a:buClr>
              <a:buSzPct val="90000"/>
              <a:buFont typeface="Book Antiqua" panose="02040602050305030304" pitchFamily="18" charset="0"/>
              <a:buChar char="•"/>
            </a:pPr>
            <a:endParaRPr lang="en-US" dirty="0">
              <a:solidFill>
                <a:sysClr val="windowText" lastClr="00000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DAA877AD-AC78-201F-0B67-C2244C6B40AA}"/>
              </a:ext>
            </a:extLst>
          </p:cNvPr>
          <p:cNvCxnSpPr>
            <a:cxnSpLocks/>
          </p:cNvCxnSpPr>
          <p:nvPr/>
        </p:nvCxnSpPr>
        <p:spPr>
          <a:xfrm>
            <a:off x="0" y="1066800"/>
            <a:ext cx="12192000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Picture 7" descr="Logo&#10;&#10;Description automatically generated">
            <a:extLst>
              <a:ext uri="{FF2B5EF4-FFF2-40B4-BE49-F238E27FC236}">
                <a16:creationId xmlns:a16="http://schemas.microsoft.com/office/drawing/2014/main" id="{CA1DCEB1-CE6E-2FB7-C0EF-45C235AA9553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379" b="89982" l="2275" r="98127">
                        <a14:foregroundMark x1="12578" y1="14737" x2="34746" y2="4900"/>
                        <a14:foregroundMark x1="34746" y1="4900" x2="36039" y2="4791"/>
                        <a14:foregroundMark x1="1561" y1="36624" x2="2319" y2="28457"/>
                        <a14:foregroundMark x1="2319" y1="28457" x2="2319" y2="28457"/>
                        <a14:foregroundMark x1="13559" y1="51361" x2="13559" y2="51361"/>
                        <a14:foregroundMark x1="16503" y1="47768" x2="85950" y2="40581"/>
                        <a14:foregroundMark x1="31401" y1="15935" x2="71989" y2="56515"/>
                        <a14:foregroundMark x1="87422" y1="37604" x2="87913" y2="43593"/>
                        <a14:foregroundMark x1="60526" y1="25481" x2="62712" y2="46969"/>
                        <a14:foregroundMark x1="62712" y1="46969" x2="62712" y2="46969"/>
                        <a14:foregroundMark x1="47056" y1="20290" x2="58073" y2="25082"/>
                        <a14:foregroundMark x1="52186" y1="17132" x2="44871" y2="32450"/>
                        <a14:foregroundMark x1="28011" y1="29437" x2="24130" y2="38875"/>
                        <a14:foregroundMark x1="24130" y1="38875" x2="47279" y2="65154"/>
                        <a14:foregroundMark x1="47279" y1="65154" x2="62533" y2="49220"/>
                        <a14:foregroundMark x1="62533" y1="49220" x2="42462" y2="51506"/>
                        <a14:foregroundMark x1="42462" y1="51506" x2="74353" y2="38875"/>
                        <a14:foregroundMark x1="74353" y1="38875" x2="37377" y2="25590"/>
                        <a14:foregroundMark x1="37377" y1="25590" x2="41927" y2="40327"/>
                        <a14:foregroundMark x1="41927" y1="40327" x2="26271" y2="69764"/>
                        <a14:foregroundMark x1="26271" y1="69764" x2="34790" y2="50708"/>
                        <a14:foregroundMark x1="34790" y1="50708" x2="28724" y2="49546"/>
                        <a14:foregroundMark x1="2319" y1="39601" x2="5486" y2="56733"/>
                        <a14:foregroundMark x1="13336" y1="65880" x2="23327" y2="74410"/>
                        <a14:foregroundMark x1="32159" y1="76806" x2="45584" y2="79020"/>
                        <a14:foregroundMark x1="56111" y1="79201" x2="67841" y2="77822"/>
                        <a14:foregroundMark x1="67841" y1="77822" x2="68599" y2="77423"/>
                        <a14:foregroundMark x1="76673" y1="73031" x2="85192" y2="65662"/>
                        <a14:foregroundMark x1="85192" y1="65662" x2="85192" y2="65662"/>
                        <a14:foregroundMark x1="92061" y1="60690" x2="97458" y2="46969"/>
                        <a14:foregroundMark x1="98171" y1="39020" x2="93042" y2="29183"/>
                        <a14:foregroundMark x1="93042" y1="29183" x2="92774" y2="27477"/>
                        <a14:foregroundMark x1="92061" y1="20690" x2="71989" y2="9147"/>
                        <a14:foregroundMark x1="66860" y1="4392" x2="42908" y2="4174"/>
                        <a14:foregroundMark x1="41704" y1="2795" x2="37779" y2="2976"/>
                        <a14:foregroundMark x1="49777" y1="1379" x2="49777" y2="1379"/>
                        <a14:foregroundMark x1="70562" y1="32632" x2="74710" y2="29837"/>
                        <a14:foregroundMark x1="70562" y1="57314" x2="82516" y2="46751"/>
                        <a14:foregroundMark x1="64184" y1="63267" x2="44380" y2="64682"/>
                        <a14:foregroundMark x1="71053" y1="34229" x2="69804" y2="28457"/>
                        <a14:backgroundMark x1="23818" y1="97314" x2="35995" y2="97314"/>
                        <a14:backgroundMark x1="35995" y1="97314" x2="66191" y2="96951"/>
                        <a14:backgroundMark x1="66191" y1="96951" x2="72748" y2="97495"/>
                        <a14:backgroundMark x1="47547" y1="99093" x2="54416" y2="9869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17778"/>
          <a:stretch/>
        </p:blipFill>
        <p:spPr>
          <a:xfrm>
            <a:off x="181465" y="145369"/>
            <a:ext cx="823486" cy="83201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9" name="Picture 8" descr="Logo&#10;&#10;Description automatically generated">
            <a:extLst>
              <a:ext uri="{FF2B5EF4-FFF2-40B4-BE49-F238E27FC236}">
                <a16:creationId xmlns:a16="http://schemas.microsoft.com/office/drawing/2014/main" id="{22AEC54A-EB2F-80C3-226E-F1978A7DB68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566" b="96768" l="1212" r="98153">
                        <a14:foregroundMark x1="10733" y1="9293" x2="67802" y2="5293"/>
                        <a14:foregroundMark x1="67802" y1="5293" x2="81362" y2="5576"/>
                        <a14:foregroundMark x1="81362" y1="5576" x2="87074" y2="7354"/>
                        <a14:foregroundMark x1="3578" y1="6384" x2="20716" y2="6384"/>
                        <a14:foregroundMark x1="20716" y1="6384" x2="52799" y2="6263"/>
                        <a14:foregroundMark x1="52799" y1="6263" x2="81073" y2="7960"/>
                        <a14:foregroundMark x1="81073" y1="7960" x2="94807" y2="6828"/>
                        <a14:foregroundMark x1="94807" y1="6828" x2="97980" y2="7636"/>
                        <a14:foregroundMark x1="74380" y1="848" x2="31852" y2="2747"/>
                        <a14:foregroundMark x1="31852" y1="2747" x2="21812" y2="566"/>
                        <a14:foregroundMark x1="21812" y1="566" x2="21812" y2="566"/>
                        <a14:foregroundMark x1="2020" y1="7798" x2="2020" y2="7798"/>
                        <a14:foregroundMark x1="9752" y1="57212" x2="17946" y2="43919"/>
                        <a14:foregroundMark x1="17946" y1="43919" x2="22043" y2="44727"/>
                        <a14:foregroundMark x1="11945" y1="52485" x2="41258" y2="38101"/>
                        <a14:foregroundMark x1="41258" y1="38101" x2="58338" y2="36162"/>
                        <a14:foregroundMark x1="58338" y1="36162" x2="70052" y2="38586"/>
                        <a14:foregroundMark x1="70052" y1="38586" x2="73976" y2="40404"/>
                        <a14:foregroundMark x1="75188" y1="42788" x2="89209" y2="53253"/>
                        <a14:foregroundMark x1="89209" y1="53253" x2="90883" y2="59434"/>
                        <a14:foregroundMark x1="87882" y1="77212" x2="71552" y2="91071"/>
                        <a14:foregroundMark x1="71552" y1="91071" x2="53549" y2="95960"/>
                        <a14:foregroundMark x1="53549" y1="95960" x2="40104" y2="95434"/>
                        <a14:foregroundMark x1="40104" y1="95434" x2="30352" y2="91232"/>
                        <a14:foregroundMark x1="30352" y1="91232" x2="13733" y2="77778"/>
                        <a14:foregroundMark x1="41662" y1="96808" x2="64859" y2="94990"/>
                        <a14:foregroundMark x1="98211" y1="64566" x2="98211" y2="64566"/>
                        <a14:foregroundMark x1="1212" y1="65293" x2="1212" y2="6529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1631" y="205162"/>
            <a:ext cx="543798" cy="77649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99715316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590803" y="190501"/>
            <a:ext cx="7095244" cy="876299"/>
          </a:xfrm>
        </p:spPr>
        <p:txBody>
          <a:bodyPr>
            <a:noAutofit/>
          </a:bodyPr>
          <a:lstStyle/>
          <a:p>
            <a:r>
              <a:rPr lang="en-US" sz="4000" b="1" dirty="0">
                <a:solidFill>
                  <a:schemeClr val="tx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ea typeface="Cambria" panose="02040503050406030204" pitchFamily="18" charset="0"/>
              </a:rPr>
              <a:t>Special Services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322">
              <a:defRPr/>
            </a:pPr>
            <a:fld id="{8602D0DF-5805-4F60-B53C-4F4425A1F414}" type="slidenum">
              <a:rPr lang="en-US">
                <a:solidFill>
                  <a:prstClr val="black">
                    <a:tint val="75000"/>
                  </a:prstClr>
                </a:solidFill>
                <a:latin typeface="Calibri"/>
              </a:rPr>
              <a:pPr defTabSz="914322">
                <a:defRPr/>
              </a:pPr>
              <a:t>19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11" name="Content Placeholder 2"/>
          <p:cNvSpPr txBox="1">
            <a:spLocks/>
          </p:cNvSpPr>
          <p:nvPr/>
        </p:nvSpPr>
        <p:spPr>
          <a:xfrm>
            <a:off x="0" y="1299713"/>
            <a:ext cx="12192000" cy="5421867"/>
          </a:xfrm>
          <a:prstGeom prst="rect">
            <a:avLst/>
          </a:prstGeom>
        </p:spPr>
        <p:txBody>
          <a:bodyPr vert="horz">
            <a:noAutofit/>
          </a:bodyPr>
          <a:lstStyle>
            <a:lvl1pPr marL="548640" indent="-411480" algn="l" rtl="0" eaLnBrk="1" latinLnBrk="0" hangingPunct="1">
              <a:spcBef>
                <a:spcPct val="20000"/>
              </a:spcBef>
              <a:buClr>
                <a:schemeClr val="tx1">
                  <a:shade val="95000"/>
                </a:schemeClr>
              </a:buClr>
              <a:buSzPct val="65000"/>
              <a:buFont typeface="Wingdings 2"/>
              <a:buChar char="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68680" indent="-283464" algn="l" rtl="0" eaLnBrk="1" latinLnBrk="0" hangingPunct="1">
              <a:spcBef>
                <a:spcPct val="20000"/>
              </a:spcBef>
              <a:buClr>
                <a:schemeClr val="tx1"/>
              </a:buClr>
              <a:buSzPct val="80000"/>
              <a:buFont typeface="Wingdings 2"/>
              <a:buChar char="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33856" indent="-228600" algn="l" rtl="0" eaLnBrk="1" latinLnBrk="0" hangingPunct="1">
              <a:spcBef>
                <a:spcPct val="20000"/>
              </a:spcBef>
              <a:buClr>
                <a:schemeClr val="tx1"/>
              </a:buClr>
              <a:buSzPct val="95000"/>
              <a:buFont typeface="Wingdings"/>
              <a:buChar char=""/>
              <a:defRPr kumimoji="0"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53312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SzPct val="100000"/>
              <a:buFont typeface="Wingdings 3"/>
              <a:buChar char="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5336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Char char="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64792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3"/>
              <a:buChar char="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65960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Char char="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67128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Char char=""/>
              <a:defRPr kumimoji="0"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368296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Char char=""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48594" indent="-411446" defTabSz="914322">
              <a:buClr>
                <a:sysClr val="windowText" lastClr="000000"/>
              </a:buClr>
              <a:buSzPct val="90000"/>
              <a:buFont typeface="Book Antiqua" panose="02040602050305030304" pitchFamily="18" charset="0"/>
              <a:buChar char="•"/>
              <a:defRPr/>
            </a:pPr>
            <a:r>
              <a:rPr lang="en-US" dirty="0">
                <a:solidFill>
                  <a:sysClr val="windowText" lastClr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Special services is an </a:t>
            </a:r>
            <a:r>
              <a:rPr lang="en-US" b="1" u="sng" dirty="0">
                <a:solidFill>
                  <a:sysClr val="windowText" lastClr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extra service </a:t>
            </a:r>
            <a:r>
              <a:rPr lang="en-US" dirty="0">
                <a:solidFill>
                  <a:sysClr val="windowText" lastClr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used to provide </a:t>
            </a:r>
            <a:r>
              <a:rPr lang="en-US" b="1" u="sng" dirty="0">
                <a:solidFill>
                  <a:sysClr val="windowText" lastClr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extra tracking</a:t>
            </a:r>
            <a:r>
              <a:rPr lang="en-US" dirty="0">
                <a:solidFill>
                  <a:sysClr val="windowText" lastClr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.</a:t>
            </a:r>
          </a:p>
          <a:p>
            <a:pPr marL="548594" indent="-411446" defTabSz="914322">
              <a:buClr>
                <a:sysClr val="windowText" lastClr="000000"/>
              </a:buClr>
              <a:buSzPct val="90000"/>
              <a:buFont typeface="Book Antiqua" panose="02040602050305030304" pitchFamily="18" charset="0"/>
              <a:buChar char="•"/>
              <a:defRPr/>
            </a:pPr>
            <a:endParaRPr lang="en-US" sz="901" dirty="0">
              <a:solidFill>
                <a:sysClr val="windowText" lastClr="00000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548594" indent="-411446" defTabSz="914322">
              <a:buClr>
                <a:sysClr val="windowText" lastClr="000000"/>
              </a:buClr>
              <a:buSzPct val="90000"/>
              <a:buFont typeface="Book Antiqua" panose="02040602050305030304" pitchFamily="18" charset="0"/>
              <a:buChar char="•"/>
              <a:defRPr/>
            </a:pPr>
            <a:r>
              <a:rPr lang="en-US" dirty="0">
                <a:solidFill>
                  <a:sysClr val="windowText" lastClr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Special services is an </a:t>
            </a:r>
            <a:r>
              <a:rPr lang="en-US" b="1" u="sng" dirty="0">
                <a:solidFill>
                  <a:sysClr val="windowText" lastClr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additional fee </a:t>
            </a:r>
            <a:r>
              <a:rPr lang="en-US" dirty="0">
                <a:solidFill>
                  <a:sysClr val="windowText" lastClr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combined with the mailing.</a:t>
            </a:r>
          </a:p>
          <a:p>
            <a:pPr marL="548594" indent="-411446" defTabSz="914322">
              <a:buClr>
                <a:sysClr val="windowText" lastClr="000000"/>
              </a:buClr>
              <a:buSzPct val="90000"/>
              <a:buFont typeface="Book Antiqua" panose="02040602050305030304" pitchFamily="18" charset="0"/>
              <a:buChar char="•"/>
              <a:defRPr/>
            </a:pPr>
            <a:endParaRPr lang="en-US" sz="1101" dirty="0">
              <a:solidFill>
                <a:sysClr val="windowText" lastClr="00000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548594" indent="-411446" defTabSz="914322">
              <a:buClr>
                <a:sysClr val="windowText" lastClr="000000"/>
              </a:buClr>
              <a:buSzPct val="90000"/>
              <a:buFont typeface="Book Antiqua" panose="02040602050305030304" pitchFamily="18" charset="0"/>
              <a:buChar char="•"/>
              <a:defRPr/>
            </a:pPr>
            <a:r>
              <a:rPr lang="en-US" dirty="0">
                <a:solidFill>
                  <a:sysClr val="windowText" lastClr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The common special services that are utilized is Certified Mail, Registered Mail &amp; Signature Confirmation.</a:t>
            </a:r>
          </a:p>
          <a:p>
            <a:pPr marL="548594" indent="-411446" defTabSz="914322">
              <a:buClr>
                <a:sysClr val="windowText" lastClr="000000"/>
              </a:buClr>
              <a:buSzPct val="90000"/>
              <a:buFont typeface="Book Antiqua" panose="02040602050305030304" pitchFamily="18" charset="0"/>
              <a:buChar char="•"/>
              <a:defRPr/>
            </a:pPr>
            <a:endParaRPr lang="en-US" sz="1051" dirty="0">
              <a:solidFill>
                <a:sysClr val="windowText" lastClr="00000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548594" indent="-411446" defTabSz="914322">
              <a:buClr>
                <a:sysClr val="windowText" lastClr="000000"/>
              </a:buClr>
              <a:buSzPct val="90000"/>
              <a:buFont typeface="Book Antiqua" panose="02040602050305030304" pitchFamily="18" charset="0"/>
              <a:buChar char="•"/>
              <a:defRPr/>
            </a:pPr>
            <a:r>
              <a:rPr lang="en-US" dirty="0">
                <a:solidFill>
                  <a:sysClr val="windowText" lastClr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Review </a:t>
            </a:r>
            <a:r>
              <a:rPr lang="en-US" b="1" u="sng" dirty="0">
                <a:solidFill>
                  <a:sysClr val="windowText" lastClr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DoD 4525.8M, C1.8 - C1.8.2.22</a:t>
            </a:r>
            <a:r>
              <a:rPr lang="en-US" dirty="0">
                <a:solidFill>
                  <a:sysClr val="windowText" lastClr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to see what automatically rates a special service.</a:t>
            </a:r>
          </a:p>
          <a:p>
            <a:pPr marL="548594" indent="-411446" defTabSz="914322">
              <a:buClr>
                <a:sysClr val="windowText" lastClr="000000"/>
              </a:buClr>
              <a:buSzPct val="90000"/>
              <a:buFont typeface="Book Antiqua" panose="02040602050305030304" pitchFamily="18" charset="0"/>
              <a:buChar char="•"/>
              <a:defRPr/>
            </a:pPr>
            <a:endParaRPr lang="en-US" sz="2000" dirty="0">
              <a:solidFill>
                <a:sysClr val="windowText" lastClr="00000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11A59387-98CF-000F-16D3-22B7EC6FDCF3}"/>
              </a:ext>
            </a:extLst>
          </p:cNvPr>
          <p:cNvCxnSpPr>
            <a:cxnSpLocks/>
          </p:cNvCxnSpPr>
          <p:nvPr/>
        </p:nvCxnSpPr>
        <p:spPr>
          <a:xfrm>
            <a:off x="0" y="1066800"/>
            <a:ext cx="12192000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Picture 7" descr="Logo&#10;&#10;Description automatically generated">
            <a:extLst>
              <a:ext uri="{FF2B5EF4-FFF2-40B4-BE49-F238E27FC236}">
                <a16:creationId xmlns:a16="http://schemas.microsoft.com/office/drawing/2014/main" id="{2425A50A-03A9-D6D6-0731-60C189916FB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379" b="89982" l="2275" r="98127">
                        <a14:foregroundMark x1="12578" y1="14737" x2="34746" y2="4900"/>
                        <a14:foregroundMark x1="34746" y1="4900" x2="36039" y2="4791"/>
                        <a14:foregroundMark x1="1561" y1="36624" x2="2319" y2="28457"/>
                        <a14:foregroundMark x1="2319" y1="28457" x2="2319" y2="28457"/>
                        <a14:foregroundMark x1="13559" y1="51361" x2="13559" y2="51361"/>
                        <a14:foregroundMark x1="16503" y1="47768" x2="85950" y2="40581"/>
                        <a14:foregroundMark x1="31401" y1="15935" x2="71989" y2="56515"/>
                        <a14:foregroundMark x1="87422" y1="37604" x2="87913" y2="43593"/>
                        <a14:foregroundMark x1="60526" y1="25481" x2="62712" y2="46969"/>
                        <a14:foregroundMark x1="62712" y1="46969" x2="62712" y2="46969"/>
                        <a14:foregroundMark x1="47056" y1="20290" x2="58073" y2="25082"/>
                        <a14:foregroundMark x1="52186" y1="17132" x2="44871" y2="32450"/>
                        <a14:foregroundMark x1="28011" y1="29437" x2="24130" y2="38875"/>
                        <a14:foregroundMark x1="24130" y1="38875" x2="47279" y2="65154"/>
                        <a14:foregroundMark x1="47279" y1="65154" x2="62533" y2="49220"/>
                        <a14:foregroundMark x1="62533" y1="49220" x2="42462" y2="51506"/>
                        <a14:foregroundMark x1="42462" y1="51506" x2="74353" y2="38875"/>
                        <a14:foregroundMark x1="74353" y1="38875" x2="37377" y2="25590"/>
                        <a14:foregroundMark x1="37377" y1="25590" x2="41927" y2="40327"/>
                        <a14:foregroundMark x1="41927" y1="40327" x2="26271" y2="69764"/>
                        <a14:foregroundMark x1="26271" y1="69764" x2="34790" y2="50708"/>
                        <a14:foregroundMark x1="34790" y1="50708" x2="28724" y2="49546"/>
                        <a14:foregroundMark x1="2319" y1="39601" x2="5486" y2="56733"/>
                        <a14:foregroundMark x1="13336" y1="65880" x2="23327" y2="74410"/>
                        <a14:foregroundMark x1="32159" y1="76806" x2="45584" y2="79020"/>
                        <a14:foregroundMark x1="56111" y1="79201" x2="67841" y2="77822"/>
                        <a14:foregroundMark x1="67841" y1="77822" x2="68599" y2="77423"/>
                        <a14:foregroundMark x1="76673" y1="73031" x2="85192" y2="65662"/>
                        <a14:foregroundMark x1="85192" y1="65662" x2="85192" y2="65662"/>
                        <a14:foregroundMark x1="92061" y1="60690" x2="97458" y2="46969"/>
                        <a14:foregroundMark x1="98171" y1="39020" x2="93042" y2="29183"/>
                        <a14:foregroundMark x1="93042" y1="29183" x2="92774" y2="27477"/>
                        <a14:foregroundMark x1="92061" y1="20690" x2="71989" y2="9147"/>
                        <a14:foregroundMark x1="66860" y1="4392" x2="42908" y2="4174"/>
                        <a14:foregroundMark x1="41704" y1="2795" x2="37779" y2="2976"/>
                        <a14:foregroundMark x1="49777" y1="1379" x2="49777" y2="1379"/>
                        <a14:foregroundMark x1="70562" y1="32632" x2="74710" y2="29837"/>
                        <a14:foregroundMark x1="70562" y1="57314" x2="82516" y2="46751"/>
                        <a14:foregroundMark x1="64184" y1="63267" x2="44380" y2="64682"/>
                        <a14:foregroundMark x1="71053" y1="34229" x2="69804" y2="28457"/>
                        <a14:backgroundMark x1="23818" y1="97314" x2="35995" y2="97314"/>
                        <a14:backgroundMark x1="35995" y1="97314" x2="66191" y2="96951"/>
                        <a14:backgroundMark x1="66191" y1="96951" x2="72748" y2="97495"/>
                        <a14:backgroundMark x1="47547" y1="99093" x2="54416" y2="9869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17778"/>
          <a:stretch/>
        </p:blipFill>
        <p:spPr>
          <a:xfrm>
            <a:off x="181465" y="145369"/>
            <a:ext cx="823486" cy="83201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9" name="Picture 8" descr="Logo&#10;&#10;Description automatically generated">
            <a:extLst>
              <a:ext uri="{FF2B5EF4-FFF2-40B4-BE49-F238E27FC236}">
                <a16:creationId xmlns:a16="http://schemas.microsoft.com/office/drawing/2014/main" id="{70E6242D-DAE5-9254-A707-DE4C9804744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566" b="96768" l="1212" r="98153">
                        <a14:foregroundMark x1="10733" y1="9293" x2="67802" y2="5293"/>
                        <a14:foregroundMark x1="67802" y1="5293" x2="81362" y2="5576"/>
                        <a14:foregroundMark x1="81362" y1="5576" x2="87074" y2="7354"/>
                        <a14:foregroundMark x1="3578" y1="6384" x2="20716" y2="6384"/>
                        <a14:foregroundMark x1="20716" y1="6384" x2="52799" y2="6263"/>
                        <a14:foregroundMark x1="52799" y1="6263" x2="81073" y2="7960"/>
                        <a14:foregroundMark x1="81073" y1="7960" x2="94807" y2="6828"/>
                        <a14:foregroundMark x1="94807" y1="6828" x2="97980" y2="7636"/>
                        <a14:foregroundMark x1="74380" y1="848" x2="31852" y2="2747"/>
                        <a14:foregroundMark x1="31852" y1="2747" x2="21812" y2="566"/>
                        <a14:foregroundMark x1="21812" y1="566" x2="21812" y2="566"/>
                        <a14:foregroundMark x1="2020" y1="7798" x2="2020" y2="7798"/>
                        <a14:foregroundMark x1="9752" y1="57212" x2="17946" y2="43919"/>
                        <a14:foregroundMark x1="17946" y1="43919" x2="22043" y2="44727"/>
                        <a14:foregroundMark x1="11945" y1="52485" x2="41258" y2="38101"/>
                        <a14:foregroundMark x1="41258" y1="38101" x2="58338" y2="36162"/>
                        <a14:foregroundMark x1="58338" y1="36162" x2="70052" y2="38586"/>
                        <a14:foregroundMark x1="70052" y1="38586" x2="73976" y2="40404"/>
                        <a14:foregroundMark x1="75188" y1="42788" x2="89209" y2="53253"/>
                        <a14:foregroundMark x1="89209" y1="53253" x2="90883" y2="59434"/>
                        <a14:foregroundMark x1="87882" y1="77212" x2="71552" y2="91071"/>
                        <a14:foregroundMark x1="71552" y1="91071" x2="53549" y2="95960"/>
                        <a14:foregroundMark x1="53549" y1="95960" x2="40104" y2="95434"/>
                        <a14:foregroundMark x1="40104" y1="95434" x2="30352" y2="91232"/>
                        <a14:foregroundMark x1="30352" y1="91232" x2="13733" y2="77778"/>
                        <a14:foregroundMark x1="41662" y1="96808" x2="64859" y2="94990"/>
                        <a14:foregroundMark x1="98211" y1="64566" x2="98211" y2="64566"/>
                        <a14:foregroundMark x1="1212" y1="65293" x2="1212" y2="6529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1631" y="205162"/>
            <a:ext cx="543798" cy="77649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1354020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>
            <a:cxnSpLocks/>
          </p:cNvCxnSpPr>
          <p:nvPr/>
        </p:nvCxnSpPr>
        <p:spPr>
          <a:xfrm>
            <a:off x="0" y="1066800"/>
            <a:ext cx="12192000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590803" y="190501"/>
            <a:ext cx="7095244" cy="876299"/>
          </a:xfrm>
        </p:spPr>
        <p:txBody>
          <a:bodyPr>
            <a:noAutofit/>
          </a:bodyPr>
          <a:lstStyle/>
          <a:p>
            <a:r>
              <a:rPr lang="en-US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ea typeface="Cambria" panose="02040503050406030204" pitchFamily="18" charset="0"/>
              </a:rPr>
              <a:t>Mission</a:t>
            </a:r>
            <a:endParaRPr lang="en-US" sz="5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322">
              <a:defRPr/>
            </a:pPr>
            <a:fld id="{8602D0DF-5805-4F60-B53C-4F4425A1F414}" type="slidenum">
              <a:rPr lang="en-US">
                <a:solidFill>
                  <a:prstClr val="black">
                    <a:tint val="75000"/>
                  </a:prstClr>
                </a:solidFill>
                <a:latin typeface="Calibri"/>
              </a:rPr>
              <a:pPr defTabSz="914322">
                <a:defRPr/>
              </a:pPr>
              <a:t>2</a:t>
            </a:fld>
            <a:endParaRPr lang="en-US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12" name="Content Placeholder 11"/>
          <p:cNvSpPr>
            <a:spLocks noGrp="1"/>
          </p:cNvSpPr>
          <p:nvPr>
            <p:ph idx="1"/>
          </p:nvPr>
        </p:nvSpPr>
        <p:spPr>
          <a:xfrm>
            <a:off x="0" y="1245633"/>
            <a:ext cx="12192000" cy="475140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4000" dirty="0">
                <a:latin typeface="Cambria" panose="02040503050406030204" pitchFamily="18" charset="0"/>
                <a:ea typeface="Cambria" panose="02040503050406030204" pitchFamily="18" charset="0"/>
              </a:rPr>
              <a:t>To train personnel on the Official Mail Program requirements, restrictions on use and cost control policies. </a:t>
            </a:r>
          </a:p>
          <a:p>
            <a:pPr marL="0" indent="0">
              <a:buNone/>
            </a:pPr>
            <a:endParaRPr lang="en-US" sz="1400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0" indent="0">
              <a:buNone/>
            </a:pPr>
            <a:r>
              <a:rPr lang="en-US" sz="4000" dirty="0">
                <a:latin typeface="Cambria" panose="02040503050406030204" pitchFamily="18" charset="0"/>
                <a:ea typeface="Cambria" panose="02040503050406030204" pitchFamily="18" charset="0"/>
              </a:rPr>
              <a:t>Personnel will also understand the duties and responsibilities applicable to being a Unit Official Mail Manager.</a:t>
            </a:r>
          </a:p>
        </p:txBody>
      </p:sp>
      <p:pic>
        <p:nvPicPr>
          <p:cNvPr id="6" name="Picture 5" descr="Logo&#10;&#10;Description automatically generated">
            <a:extLst>
              <a:ext uri="{FF2B5EF4-FFF2-40B4-BE49-F238E27FC236}">
                <a16:creationId xmlns:a16="http://schemas.microsoft.com/office/drawing/2014/main" id="{070B9E80-A0C0-DF2C-CF12-516881542D1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379" b="89982" l="2275" r="98127">
                        <a14:foregroundMark x1="12578" y1="14737" x2="34746" y2="4900"/>
                        <a14:foregroundMark x1="34746" y1="4900" x2="36039" y2="4791"/>
                        <a14:foregroundMark x1="1561" y1="36624" x2="2319" y2="28457"/>
                        <a14:foregroundMark x1="2319" y1="28457" x2="2319" y2="28457"/>
                        <a14:foregroundMark x1="13559" y1="51361" x2="13559" y2="51361"/>
                        <a14:foregroundMark x1="16503" y1="47768" x2="85950" y2="40581"/>
                        <a14:foregroundMark x1="31401" y1="15935" x2="71989" y2="56515"/>
                        <a14:foregroundMark x1="87422" y1="37604" x2="87913" y2="43593"/>
                        <a14:foregroundMark x1="60526" y1="25481" x2="62712" y2="46969"/>
                        <a14:foregroundMark x1="62712" y1="46969" x2="62712" y2="46969"/>
                        <a14:foregroundMark x1="47056" y1="20290" x2="58073" y2="25082"/>
                        <a14:foregroundMark x1="52186" y1="17132" x2="44871" y2="32450"/>
                        <a14:foregroundMark x1="28011" y1="29437" x2="24130" y2="38875"/>
                        <a14:foregroundMark x1="24130" y1="38875" x2="47279" y2="65154"/>
                        <a14:foregroundMark x1="47279" y1="65154" x2="62533" y2="49220"/>
                        <a14:foregroundMark x1="62533" y1="49220" x2="42462" y2="51506"/>
                        <a14:foregroundMark x1="42462" y1="51506" x2="74353" y2="38875"/>
                        <a14:foregroundMark x1="74353" y1="38875" x2="37377" y2="25590"/>
                        <a14:foregroundMark x1="37377" y1="25590" x2="41927" y2="40327"/>
                        <a14:foregroundMark x1="41927" y1="40327" x2="26271" y2="69764"/>
                        <a14:foregroundMark x1="26271" y1="69764" x2="34790" y2="50708"/>
                        <a14:foregroundMark x1="34790" y1="50708" x2="28724" y2="49546"/>
                        <a14:foregroundMark x1="2319" y1="39601" x2="5486" y2="56733"/>
                        <a14:foregroundMark x1="13336" y1="65880" x2="23327" y2="74410"/>
                        <a14:foregroundMark x1="32159" y1="76806" x2="45584" y2="79020"/>
                        <a14:foregroundMark x1="56111" y1="79201" x2="67841" y2="77822"/>
                        <a14:foregroundMark x1="67841" y1="77822" x2="68599" y2="77423"/>
                        <a14:foregroundMark x1="76673" y1="73031" x2="85192" y2="65662"/>
                        <a14:foregroundMark x1="85192" y1="65662" x2="85192" y2="65662"/>
                        <a14:foregroundMark x1="92061" y1="60690" x2="97458" y2="46969"/>
                        <a14:foregroundMark x1="98171" y1="39020" x2="93042" y2="29183"/>
                        <a14:foregroundMark x1="93042" y1="29183" x2="92774" y2="27477"/>
                        <a14:foregroundMark x1="92061" y1="20690" x2="71989" y2="9147"/>
                        <a14:foregroundMark x1="66860" y1="4392" x2="42908" y2="4174"/>
                        <a14:foregroundMark x1="41704" y1="2795" x2="37779" y2="2976"/>
                        <a14:foregroundMark x1="49777" y1="1379" x2="49777" y2="1379"/>
                        <a14:foregroundMark x1="70562" y1="32632" x2="74710" y2="29837"/>
                        <a14:foregroundMark x1="70562" y1="57314" x2="82516" y2="46751"/>
                        <a14:foregroundMark x1="64184" y1="63267" x2="44380" y2="64682"/>
                        <a14:foregroundMark x1="71053" y1="34229" x2="69804" y2="28457"/>
                        <a14:backgroundMark x1="23818" y1="97314" x2="35995" y2="97314"/>
                        <a14:backgroundMark x1="35995" y1="97314" x2="66191" y2="96951"/>
                        <a14:backgroundMark x1="66191" y1="96951" x2="72748" y2="97495"/>
                        <a14:backgroundMark x1="47547" y1="99093" x2="54416" y2="9869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17778"/>
          <a:stretch/>
        </p:blipFill>
        <p:spPr>
          <a:xfrm>
            <a:off x="181465" y="145369"/>
            <a:ext cx="823486" cy="83201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8" name="Picture 7" descr="Logo&#10;&#10;Description automatically generated">
            <a:extLst>
              <a:ext uri="{FF2B5EF4-FFF2-40B4-BE49-F238E27FC236}">
                <a16:creationId xmlns:a16="http://schemas.microsoft.com/office/drawing/2014/main" id="{A44A05BA-D68F-1CF1-3589-29E096721F4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566" b="96768" l="1212" r="98153">
                        <a14:foregroundMark x1="10733" y1="9293" x2="67802" y2="5293"/>
                        <a14:foregroundMark x1="67802" y1="5293" x2="81362" y2="5576"/>
                        <a14:foregroundMark x1="81362" y1="5576" x2="87074" y2="7354"/>
                        <a14:foregroundMark x1="3578" y1="6384" x2="20716" y2="6384"/>
                        <a14:foregroundMark x1="20716" y1="6384" x2="52799" y2="6263"/>
                        <a14:foregroundMark x1="52799" y1="6263" x2="81073" y2="7960"/>
                        <a14:foregroundMark x1="81073" y1="7960" x2="94807" y2="6828"/>
                        <a14:foregroundMark x1="94807" y1="6828" x2="97980" y2="7636"/>
                        <a14:foregroundMark x1="74380" y1="848" x2="31852" y2="2747"/>
                        <a14:foregroundMark x1="31852" y1="2747" x2="21812" y2="566"/>
                        <a14:foregroundMark x1="21812" y1="566" x2="21812" y2="566"/>
                        <a14:foregroundMark x1="2020" y1="7798" x2="2020" y2="7798"/>
                        <a14:foregroundMark x1="9752" y1="57212" x2="17946" y2="43919"/>
                        <a14:foregroundMark x1="17946" y1="43919" x2="22043" y2="44727"/>
                        <a14:foregroundMark x1="11945" y1="52485" x2="41258" y2="38101"/>
                        <a14:foregroundMark x1="41258" y1="38101" x2="58338" y2="36162"/>
                        <a14:foregroundMark x1="58338" y1="36162" x2="70052" y2="38586"/>
                        <a14:foregroundMark x1="70052" y1="38586" x2="73976" y2="40404"/>
                        <a14:foregroundMark x1="75188" y1="42788" x2="89209" y2="53253"/>
                        <a14:foregroundMark x1="89209" y1="53253" x2="90883" y2="59434"/>
                        <a14:foregroundMark x1="87882" y1="77212" x2="71552" y2="91071"/>
                        <a14:foregroundMark x1="71552" y1="91071" x2="53549" y2="95960"/>
                        <a14:foregroundMark x1="53549" y1="95960" x2="40104" y2="95434"/>
                        <a14:foregroundMark x1="40104" y1="95434" x2="30352" y2="91232"/>
                        <a14:foregroundMark x1="30352" y1="91232" x2="13733" y2="77778"/>
                        <a14:foregroundMark x1="41662" y1="96808" x2="64859" y2="94990"/>
                        <a14:foregroundMark x1="98211" y1="64566" x2="98211" y2="64566"/>
                        <a14:foregroundMark x1="1212" y1="65293" x2="1212" y2="6529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1631" y="205162"/>
            <a:ext cx="543798" cy="77649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17634586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0" y="190501"/>
            <a:ext cx="12192000" cy="876299"/>
          </a:xfrm>
        </p:spPr>
        <p:txBody>
          <a:bodyPr>
            <a:noAutofit/>
          </a:bodyPr>
          <a:lstStyle/>
          <a:p>
            <a:r>
              <a:rPr lang="en-US" sz="4000" b="1" dirty="0">
                <a:solidFill>
                  <a:schemeClr val="tx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ea typeface="Cambria" panose="02040503050406030204" pitchFamily="18" charset="0"/>
              </a:rPr>
              <a:t>Special Services (Registered Mail)</a:t>
            </a:r>
            <a:endParaRPr lang="en-US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322">
              <a:defRPr/>
            </a:pPr>
            <a:fld id="{8602D0DF-5805-4F60-B53C-4F4425A1F414}" type="slidenum">
              <a:rPr lang="en-US">
                <a:solidFill>
                  <a:prstClr val="black">
                    <a:tint val="75000"/>
                  </a:prstClr>
                </a:solidFill>
                <a:latin typeface="Calibri"/>
              </a:rPr>
              <a:pPr defTabSz="914322">
                <a:defRPr/>
              </a:pPr>
              <a:t>20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15" name="Content Placeholder 2"/>
          <p:cNvSpPr txBox="1">
            <a:spLocks/>
          </p:cNvSpPr>
          <p:nvPr/>
        </p:nvSpPr>
        <p:spPr>
          <a:xfrm>
            <a:off x="0" y="1149930"/>
            <a:ext cx="12192000" cy="5213351"/>
          </a:xfrm>
          <a:prstGeom prst="rect">
            <a:avLst/>
          </a:prstGeom>
        </p:spPr>
        <p:txBody>
          <a:bodyPr vert="horz">
            <a:normAutofit/>
          </a:bodyPr>
          <a:lstStyle>
            <a:lvl1pPr marL="548640" indent="-411480" algn="l" rtl="0" eaLnBrk="1" latinLnBrk="0" hangingPunct="1">
              <a:spcBef>
                <a:spcPct val="20000"/>
              </a:spcBef>
              <a:buClr>
                <a:schemeClr val="tx1">
                  <a:shade val="95000"/>
                </a:schemeClr>
              </a:buClr>
              <a:buSzPct val="65000"/>
              <a:buFont typeface="Wingdings 2"/>
              <a:buChar char="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68680" indent="-283464" algn="l" rtl="0" eaLnBrk="1" latinLnBrk="0" hangingPunct="1">
              <a:spcBef>
                <a:spcPct val="20000"/>
              </a:spcBef>
              <a:buClr>
                <a:schemeClr val="tx1"/>
              </a:buClr>
              <a:buSzPct val="80000"/>
              <a:buFont typeface="Wingdings 2"/>
              <a:buChar char="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33856" indent="-228600" algn="l" rtl="0" eaLnBrk="1" latinLnBrk="0" hangingPunct="1">
              <a:spcBef>
                <a:spcPct val="20000"/>
              </a:spcBef>
              <a:buClr>
                <a:schemeClr val="tx1"/>
              </a:buClr>
              <a:buSzPct val="95000"/>
              <a:buFont typeface="Wingdings"/>
              <a:buChar char=""/>
              <a:defRPr kumimoji="0"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53312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SzPct val="100000"/>
              <a:buFont typeface="Wingdings 3"/>
              <a:buChar char="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5336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Char char="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64792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3"/>
              <a:buChar char="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65960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Char char="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67128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Char char=""/>
              <a:defRPr kumimoji="0"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368296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Char char=""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48594" indent="-411446" defTabSz="914322">
              <a:lnSpc>
                <a:spcPct val="80000"/>
              </a:lnSpc>
              <a:buClr>
                <a:sysClr val="windowText" lastClr="000000"/>
              </a:buClr>
              <a:buSzPct val="90000"/>
              <a:buFont typeface="Arial" panose="020B0604020202020204" pitchFamily="34" charset="0"/>
              <a:buChar char="•"/>
              <a:defRPr/>
            </a:pPr>
            <a:r>
              <a:rPr lang="en-US" dirty="0">
                <a:solidFill>
                  <a:sysClr val="windowText" lastClr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See 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DoD 4525.8M, C1.8.1</a:t>
            </a:r>
          </a:p>
          <a:p>
            <a:pPr marL="548594" indent="-411446" defTabSz="914322">
              <a:lnSpc>
                <a:spcPct val="80000"/>
              </a:lnSpc>
              <a:buClr>
                <a:sysClr val="windowText" lastClr="000000"/>
              </a:buClr>
              <a:buSzPct val="90000"/>
              <a:buFont typeface="Arial" panose="020B0604020202020204" pitchFamily="34" charset="0"/>
              <a:buChar char="•"/>
              <a:defRPr/>
            </a:pPr>
            <a:endParaRPr lang="en-US" sz="800" dirty="0">
              <a:solidFill>
                <a:sysClr val="windowText" lastClr="00000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548594" indent="-411446" defTabSz="914322">
              <a:lnSpc>
                <a:spcPct val="80000"/>
              </a:lnSpc>
              <a:buClr>
                <a:sysClr val="windowText" lastClr="000000"/>
              </a:buClr>
              <a:buSzPct val="90000"/>
              <a:buFont typeface="Arial" panose="020B0604020202020204" pitchFamily="34" charset="0"/>
              <a:buChar char="•"/>
              <a:defRPr/>
            </a:pPr>
            <a:r>
              <a:rPr lang="en-US" dirty="0">
                <a:solidFill>
                  <a:sysClr val="windowText" lastClr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Most </a:t>
            </a:r>
            <a:r>
              <a:rPr lang="en-US" b="1" u="sng" dirty="0">
                <a:solidFill>
                  <a:sysClr val="windowText" lastClr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secure</a:t>
            </a:r>
            <a:r>
              <a:rPr lang="en-US" dirty="0">
                <a:solidFill>
                  <a:sysClr val="windowText" lastClr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and </a:t>
            </a:r>
            <a:r>
              <a:rPr lang="en-US" b="1" u="sng" dirty="0">
                <a:solidFill>
                  <a:sysClr val="windowText" lastClr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expensive</a:t>
            </a:r>
            <a:r>
              <a:rPr lang="en-US" dirty="0">
                <a:solidFill>
                  <a:sysClr val="windowText" lastClr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way of mailing.</a:t>
            </a:r>
          </a:p>
          <a:p>
            <a:pPr marL="548594" indent="-411446" defTabSz="914322">
              <a:lnSpc>
                <a:spcPct val="80000"/>
              </a:lnSpc>
              <a:buClr>
                <a:sysClr val="windowText" lastClr="000000"/>
              </a:buClr>
              <a:buSzPct val="90000"/>
              <a:buFont typeface="Arial" panose="020B0604020202020204" pitchFamily="34" charset="0"/>
              <a:buChar char="•"/>
              <a:defRPr/>
            </a:pPr>
            <a:endParaRPr lang="en-US" sz="1051" dirty="0">
              <a:solidFill>
                <a:sysClr val="windowText" lastClr="00000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548594" indent="-411446" defTabSz="914322">
              <a:lnSpc>
                <a:spcPct val="80000"/>
              </a:lnSpc>
              <a:buClr>
                <a:sysClr val="windowText" lastClr="000000"/>
              </a:buClr>
              <a:buSzPct val="90000"/>
              <a:buFont typeface="Arial" panose="020B0604020202020204" pitchFamily="34" charset="0"/>
              <a:buChar char="•"/>
              <a:defRPr/>
            </a:pPr>
            <a:r>
              <a:rPr lang="en-US" dirty="0">
                <a:solidFill>
                  <a:sysClr val="windowText" lastClr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Examples of what is Authorized for Registered</a:t>
            </a:r>
          </a:p>
          <a:p>
            <a:pPr marL="868608" lvl="1" indent="-283441" defTabSz="914322">
              <a:lnSpc>
                <a:spcPct val="80000"/>
              </a:lnSpc>
              <a:buClr>
                <a:sysClr val="windowText" lastClr="000000"/>
              </a:buClr>
              <a:buSzPct val="90000"/>
              <a:buFont typeface="Arial" panose="020B0604020202020204" pitchFamily="34" charset="0"/>
              <a:buChar char="•"/>
              <a:defRPr/>
            </a:pPr>
            <a:r>
              <a:rPr lang="en-US" b="1" u="sng" dirty="0">
                <a:solidFill>
                  <a:sysClr val="windowText" lastClr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Classified material </a:t>
            </a:r>
            <a:r>
              <a:rPr lang="en-US" b="1" dirty="0">
                <a:solidFill>
                  <a:sysClr val="windowText" lastClr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>
                <a:solidFill>
                  <a:sysClr val="windowText" lastClr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EKMS or </a:t>
            </a:r>
            <a:r>
              <a:rPr lang="en-US" b="1" u="sng" dirty="0">
                <a:solidFill>
                  <a:sysClr val="windowText" lastClr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evidence</a:t>
            </a:r>
            <a:r>
              <a:rPr lang="en-US" dirty="0">
                <a:solidFill>
                  <a:sysClr val="windowText" lastClr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from NCIS or CID.</a:t>
            </a:r>
          </a:p>
          <a:p>
            <a:pPr marL="868608" lvl="1" indent="-283441" defTabSz="914322">
              <a:lnSpc>
                <a:spcPct val="80000"/>
              </a:lnSpc>
              <a:buClr>
                <a:sysClr val="windowText" lastClr="000000"/>
              </a:buClr>
              <a:buSzPct val="90000"/>
              <a:buFont typeface="Arial" panose="020B0604020202020204" pitchFamily="34" charset="0"/>
              <a:buChar char="•"/>
              <a:defRPr/>
            </a:pPr>
            <a:r>
              <a:rPr lang="en-US" dirty="0">
                <a:solidFill>
                  <a:sysClr val="windowText" lastClr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Environmental samples.</a:t>
            </a:r>
          </a:p>
          <a:p>
            <a:pPr marL="868608" lvl="1" indent="-283441" defTabSz="914322">
              <a:lnSpc>
                <a:spcPct val="80000"/>
              </a:lnSpc>
              <a:buClr>
                <a:sysClr val="windowText" lastClr="000000"/>
              </a:buClr>
              <a:buSzPct val="90000"/>
              <a:buFont typeface="Arial" panose="020B0604020202020204" pitchFamily="34" charset="0"/>
              <a:buChar char="•"/>
              <a:defRPr/>
            </a:pPr>
            <a:r>
              <a:rPr lang="en-US" dirty="0" err="1">
                <a:solidFill>
                  <a:sysClr val="windowText" lastClr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Mailable</a:t>
            </a:r>
            <a:r>
              <a:rPr lang="en-US" dirty="0">
                <a:solidFill>
                  <a:sysClr val="windowText" lastClr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shipments of Government Owned Firearms.</a:t>
            </a:r>
          </a:p>
          <a:p>
            <a:pPr marL="868608" lvl="1" indent="-283441" defTabSz="914322">
              <a:lnSpc>
                <a:spcPct val="80000"/>
              </a:lnSpc>
              <a:buClr>
                <a:sysClr val="windowText" lastClr="000000"/>
              </a:buClr>
              <a:buSzPct val="90000"/>
              <a:buFont typeface="Arial" panose="020B0604020202020204" pitchFamily="34" charset="0"/>
              <a:buChar char="•"/>
              <a:defRPr/>
            </a:pPr>
            <a:r>
              <a:rPr lang="en-US" dirty="0">
                <a:solidFill>
                  <a:sysClr val="windowText" lastClr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One-of-a-kind, irreplaceable, </a:t>
            </a:r>
            <a:r>
              <a:rPr lang="en-US" b="1" u="sng" dirty="0">
                <a:solidFill>
                  <a:sysClr val="windowText" lastClr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sensitive</a:t>
            </a:r>
            <a:r>
              <a:rPr lang="en-US" dirty="0">
                <a:solidFill>
                  <a:sysClr val="windowText" lastClr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, controlled, </a:t>
            </a:r>
            <a:r>
              <a:rPr lang="en-US" b="1" u="sng" dirty="0">
                <a:solidFill>
                  <a:sysClr val="windowText" lastClr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rare</a:t>
            </a:r>
            <a:r>
              <a:rPr lang="en-US" dirty="0">
                <a:solidFill>
                  <a:sysClr val="windowText" lastClr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or pilferable items.</a:t>
            </a:r>
          </a:p>
          <a:p>
            <a:pPr lvl="1">
              <a:lnSpc>
                <a:spcPct val="80000"/>
              </a:lnSpc>
              <a:buClr>
                <a:sysClr val="windowText" lastClr="000000"/>
              </a:buClr>
              <a:buSzPct val="90000"/>
              <a:buFont typeface="Arial" panose="020B0604020202020204" pitchFamily="34" charset="0"/>
              <a:buChar char="•"/>
            </a:pPr>
            <a:r>
              <a:rPr lang="en-US" dirty="0">
                <a:solidFill>
                  <a:sysClr val="windowText" lastClr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Material required </a:t>
            </a:r>
            <a:r>
              <a:rPr lang="en-US" b="1" u="sng" dirty="0">
                <a:solidFill>
                  <a:sysClr val="windowText" lastClr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by law</a:t>
            </a:r>
            <a:r>
              <a:rPr lang="en-US" dirty="0">
                <a:solidFill>
                  <a:sysClr val="windowText" lastClr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lang="en-US" b="1" u="sng" dirty="0">
                <a:solidFill>
                  <a:sysClr val="windowText" lastClr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DoD instruction </a:t>
            </a:r>
            <a:r>
              <a:rPr lang="en-US" dirty="0">
                <a:solidFill>
                  <a:sysClr val="windowText" lastClr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or </a:t>
            </a:r>
            <a:r>
              <a:rPr lang="en-US" b="1" u="sng" dirty="0">
                <a:solidFill>
                  <a:sysClr val="windowText" lastClr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federal directive</a:t>
            </a:r>
            <a:r>
              <a:rPr lang="en-US" dirty="0">
                <a:solidFill>
                  <a:sysClr val="windowText" lastClr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.</a:t>
            </a:r>
          </a:p>
          <a:p>
            <a:pPr marL="868608" lvl="1" indent="-283441" defTabSz="914322">
              <a:lnSpc>
                <a:spcPct val="80000"/>
              </a:lnSpc>
              <a:buClr>
                <a:sysClr val="windowText" lastClr="000000"/>
              </a:buClr>
              <a:buSzPct val="90000"/>
              <a:buFont typeface="Arial" panose="020B0604020202020204" pitchFamily="34" charset="0"/>
              <a:buChar char="•"/>
              <a:defRPr/>
            </a:pPr>
            <a:endParaRPr lang="en-US" dirty="0">
              <a:solidFill>
                <a:sysClr val="windowText" lastClr="000000"/>
              </a:solidFill>
              <a:latin typeface="Book Antiqua"/>
            </a:endParaRPr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1"/>
          <a:stretch/>
        </p:blipFill>
        <p:spPr>
          <a:xfrm>
            <a:off x="4571330" y="5215455"/>
            <a:ext cx="3049339" cy="1389363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EDA4327B-C849-85A1-FB75-0F32FBA43965}"/>
              </a:ext>
            </a:extLst>
          </p:cNvPr>
          <p:cNvCxnSpPr>
            <a:cxnSpLocks/>
          </p:cNvCxnSpPr>
          <p:nvPr/>
        </p:nvCxnSpPr>
        <p:spPr>
          <a:xfrm>
            <a:off x="0" y="1066800"/>
            <a:ext cx="12192000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Picture 7" descr="Logo&#10;&#10;Description automatically generated">
            <a:extLst>
              <a:ext uri="{FF2B5EF4-FFF2-40B4-BE49-F238E27FC236}">
                <a16:creationId xmlns:a16="http://schemas.microsoft.com/office/drawing/2014/main" id="{AC724BDF-D3DE-2F4D-3CB8-382156974C9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379" b="89982" l="2275" r="98127">
                        <a14:foregroundMark x1="12578" y1="14737" x2="34746" y2="4900"/>
                        <a14:foregroundMark x1="34746" y1="4900" x2="36039" y2="4791"/>
                        <a14:foregroundMark x1="1561" y1="36624" x2="2319" y2="28457"/>
                        <a14:foregroundMark x1="2319" y1="28457" x2="2319" y2="28457"/>
                        <a14:foregroundMark x1="13559" y1="51361" x2="13559" y2="51361"/>
                        <a14:foregroundMark x1="16503" y1="47768" x2="85950" y2="40581"/>
                        <a14:foregroundMark x1="31401" y1="15935" x2="71989" y2="56515"/>
                        <a14:foregroundMark x1="87422" y1="37604" x2="87913" y2="43593"/>
                        <a14:foregroundMark x1="60526" y1="25481" x2="62712" y2="46969"/>
                        <a14:foregroundMark x1="62712" y1="46969" x2="62712" y2="46969"/>
                        <a14:foregroundMark x1="47056" y1="20290" x2="58073" y2="25082"/>
                        <a14:foregroundMark x1="52186" y1="17132" x2="44871" y2="32450"/>
                        <a14:foregroundMark x1="28011" y1="29437" x2="24130" y2="38875"/>
                        <a14:foregroundMark x1="24130" y1="38875" x2="47279" y2="65154"/>
                        <a14:foregroundMark x1="47279" y1="65154" x2="62533" y2="49220"/>
                        <a14:foregroundMark x1="62533" y1="49220" x2="42462" y2="51506"/>
                        <a14:foregroundMark x1="42462" y1="51506" x2="74353" y2="38875"/>
                        <a14:foregroundMark x1="74353" y1="38875" x2="37377" y2="25590"/>
                        <a14:foregroundMark x1="37377" y1="25590" x2="41927" y2="40327"/>
                        <a14:foregroundMark x1="41927" y1="40327" x2="26271" y2="69764"/>
                        <a14:foregroundMark x1="26271" y1="69764" x2="34790" y2="50708"/>
                        <a14:foregroundMark x1="34790" y1="50708" x2="28724" y2="49546"/>
                        <a14:foregroundMark x1="2319" y1="39601" x2="5486" y2="56733"/>
                        <a14:foregroundMark x1="13336" y1="65880" x2="23327" y2="74410"/>
                        <a14:foregroundMark x1="32159" y1="76806" x2="45584" y2="79020"/>
                        <a14:foregroundMark x1="56111" y1="79201" x2="67841" y2="77822"/>
                        <a14:foregroundMark x1="67841" y1="77822" x2="68599" y2="77423"/>
                        <a14:foregroundMark x1="76673" y1="73031" x2="85192" y2="65662"/>
                        <a14:foregroundMark x1="85192" y1="65662" x2="85192" y2="65662"/>
                        <a14:foregroundMark x1="92061" y1="60690" x2="97458" y2="46969"/>
                        <a14:foregroundMark x1="98171" y1="39020" x2="93042" y2="29183"/>
                        <a14:foregroundMark x1="93042" y1="29183" x2="92774" y2="27477"/>
                        <a14:foregroundMark x1="92061" y1="20690" x2="71989" y2="9147"/>
                        <a14:foregroundMark x1="66860" y1="4392" x2="42908" y2="4174"/>
                        <a14:foregroundMark x1="41704" y1="2795" x2="37779" y2="2976"/>
                        <a14:foregroundMark x1="49777" y1="1379" x2="49777" y2="1379"/>
                        <a14:foregroundMark x1="70562" y1="32632" x2="74710" y2="29837"/>
                        <a14:foregroundMark x1="70562" y1="57314" x2="82516" y2="46751"/>
                        <a14:foregroundMark x1="64184" y1="63267" x2="44380" y2="64682"/>
                        <a14:foregroundMark x1="71053" y1="34229" x2="69804" y2="28457"/>
                        <a14:backgroundMark x1="23818" y1="97314" x2="35995" y2="97314"/>
                        <a14:backgroundMark x1="35995" y1="97314" x2="66191" y2="96951"/>
                        <a14:backgroundMark x1="66191" y1="96951" x2="72748" y2="97495"/>
                        <a14:backgroundMark x1="47547" y1="99093" x2="54416" y2="9869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17778"/>
          <a:stretch/>
        </p:blipFill>
        <p:spPr>
          <a:xfrm>
            <a:off x="181465" y="145369"/>
            <a:ext cx="823486" cy="83201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9" name="Picture 8" descr="Logo&#10;&#10;Description automatically generated">
            <a:extLst>
              <a:ext uri="{FF2B5EF4-FFF2-40B4-BE49-F238E27FC236}">
                <a16:creationId xmlns:a16="http://schemas.microsoft.com/office/drawing/2014/main" id="{3DC42D11-0AE5-D335-F1C5-4E5BF40D6DF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566" b="96768" l="1212" r="98153">
                        <a14:foregroundMark x1="10733" y1="9293" x2="67802" y2="5293"/>
                        <a14:foregroundMark x1="67802" y1="5293" x2="81362" y2="5576"/>
                        <a14:foregroundMark x1="81362" y1="5576" x2="87074" y2="7354"/>
                        <a14:foregroundMark x1="3578" y1="6384" x2="20716" y2="6384"/>
                        <a14:foregroundMark x1="20716" y1="6384" x2="52799" y2="6263"/>
                        <a14:foregroundMark x1="52799" y1="6263" x2="81073" y2="7960"/>
                        <a14:foregroundMark x1="81073" y1="7960" x2="94807" y2="6828"/>
                        <a14:foregroundMark x1="94807" y1="6828" x2="97980" y2="7636"/>
                        <a14:foregroundMark x1="74380" y1="848" x2="31852" y2="2747"/>
                        <a14:foregroundMark x1="31852" y1="2747" x2="21812" y2="566"/>
                        <a14:foregroundMark x1="21812" y1="566" x2="21812" y2="566"/>
                        <a14:foregroundMark x1="2020" y1="7798" x2="2020" y2="7798"/>
                        <a14:foregroundMark x1="9752" y1="57212" x2="17946" y2="43919"/>
                        <a14:foregroundMark x1="17946" y1="43919" x2="22043" y2="44727"/>
                        <a14:foregroundMark x1="11945" y1="52485" x2="41258" y2="38101"/>
                        <a14:foregroundMark x1="41258" y1="38101" x2="58338" y2="36162"/>
                        <a14:foregroundMark x1="58338" y1="36162" x2="70052" y2="38586"/>
                        <a14:foregroundMark x1="70052" y1="38586" x2="73976" y2="40404"/>
                        <a14:foregroundMark x1="75188" y1="42788" x2="89209" y2="53253"/>
                        <a14:foregroundMark x1="89209" y1="53253" x2="90883" y2="59434"/>
                        <a14:foregroundMark x1="87882" y1="77212" x2="71552" y2="91071"/>
                        <a14:foregroundMark x1="71552" y1="91071" x2="53549" y2="95960"/>
                        <a14:foregroundMark x1="53549" y1="95960" x2="40104" y2="95434"/>
                        <a14:foregroundMark x1="40104" y1="95434" x2="30352" y2="91232"/>
                        <a14:foregroundMark x1="30352" y1="91232" x2="13733" y2="77778"/>
                        <a14:foregroundMark x1="41662" y1="96808" x2="64859" y2="94990"/>
                        <a14:foregroundMark x1="98211" y1="64566" x2="98211" y2="64566"/>
                        <a14:foregroundMark x1="1212" y1="65293" x2="1212" y2="6529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1631" y="205162"/>
            <a:ext cx="543798" cy="77649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39620626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590803" y="190501"/>
            <a:ext cx="7095244" cy="876299"/>
          </a:xfrm>
        </p:spPr>
        <p:txBody>
          <a:bodyPr>
            <a:normAutofit fontScale="90000"/>
          </a:bodyPr>
          <a:lstStyle/>
          <a:p>
            <a:r>
              <a:rPr lang="en-US" sz="4000" b="1" dirty="0">
                <a:ln w="6350">
                  <a:noFill/>
                </a:ln>
                <a:solidFill>
                  <a:srgbClr val="EEECE1">
                    <a:lumMod val="1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ea typeface="Cambria" panose="02040503050406030204" pitchFamily="18" charset="0"/>
              </a:rPr>
              <a:t>Special Services (Certified Mail)</a:t>
            </a:r>
            <a:endParaRPr lang="en-US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322">
              <a:defRPr/>
            </a:pPr>
            <a:fld id="{8602D0DF-5805-4F60-B53C-4F4425A1F414}" type="slidenum">
              <a:rPr lang="en-US">
                <a:solidFill>
                  <a:prstClr val="black">
                    <a:tint val="75000"/>
                  </a:prstClr>
                </a:solidFill>
                <a:latin typeface="Calibri"/>
              </a:rPr>
              <a:pPr defTabSz="914322">
                <a:defRPr/>
              </a:pPr>
              <a:t>21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11" name="Content Placeholder 2"/>
          <p:cNvSpPr txBox="1">
            <a:spLocks/>
          </p:cNvSpPr>
          <p:nvPr/>
        </p:nvSpPr>
        <p:spPr>
          <a:xfrm>
            <a:off x="0" y="1210311"/>
            <a:ext cx="12192000" cy="5472115"/>
          </a:xfrm>
          <a:prstGeom prst="rect">
            <a:avLst/>
          </a:prstGeom>
        </p:spPr>
        <p:txBody>
          <a:bodyPr vert="horz">
            <a:normAutofit/>
          </a:bodyPr>
          <a:lstStyle>
            <a:lvl1pPr marL="548640" indent="-411480" algn="l" rtl="0" eaLnBrk="1" latinLnBrk="0" hangingPunct="1">
              <a:spcBef>
                <a:spcPct val="20000"/>
              </a:spcBef>
              <a:buClr>
                <a:schemeClr val="tx1">
                  <a:shade val="95000"/>
                </a:schemeClr>
              </a:buClr>
              <a:buSzPct val="65000"/>
              <a:buFont typeface="Wingdings 2"/>
              <a:buChar char="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68680" indent="-283464" algn="l" rtl="0" eaLnBrk="1" latinLnBrk="0" hangingPunct="1">
              <a:spcBef>
                <a:spcPct val="20000"/>
              </a:spcBef>
              <a:buClr>
                <a:schemeClr val="tx1"/>
              </a:buClr>
              <a:buSzPct val="80000"/>
              <a:buFont typeface="Wingdings 2"/>
              <a:buChar char="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33856" indent="-228600" algn="l" rtl="0" eaLnBrk="1" latinLnBrk="0" hangingPunct="1">
              <a:spcBef>
                <a:spcPct val="20000"/>
              </a:spcBef>
              <a:buClr>
                <a:schemeClr val="tx1"/>
              </a:buClr>
              <a:buSzPct val="95000"/>
              <a:buFont typeface="Wingdings"/>
              <a:buChar char=""/>
              <a:defRPr kumimoji="0"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53312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SzPct val="100000"/>
              <a:buFont typeface="Wingdings 3"/>
              <a:buChar char="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5336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Char char="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64792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3"/>
              <a:buChar char="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65960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Char char="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67128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Char char=""/>
              <a:defRPr kumimoji="0"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368296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Char char=""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48594" indent="-411446" defTabSz="914322">
              <a:lnSpc>
                <a:spcPct val="80000"/>
              </a:lnSpc>
              <a:buClr>
                <a:sysClr val="windowText" lastClr="000000"/>
              </a:buClr>
              <a:buSzPct val="90000"/>
              <a:buFont typeface="Arial" panose="020B0604020202020204" pitchFamily="34" charset="0"/>
              <a:buChar char="•"/>
              <a:defRPr/>
            </a:pPr>
            <a:r>
              <a:rPr lang="en-US" dirty="0">
                <a:solidFill>
                  <a:sysClr val="windowText" lastClr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See 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DoD 4525.8M, C1.8.2</a:t>
            </a:r>
          </a:p>
          <a:p>
            <a:pPr marL="548594" indent="-411446" defTabSz="914322">
              <a:lnSpc>
                <a:spcPct val="80000"/>
              </a:lnSpc>
              <a:buClr>
                <a:sysClr val="windowText" lastClr="000000"/>
              </a:buClr>
              <a:buSzPct val="90000"/>
              <a:buFont typeface="Arial" panose="020B0604020202020204" pitchFamily="34" charset="0"/>
              <a:buChar char="•"/>
              <a:defRPr/>
            </a:pPr>
            <a:r>
              <a:rPr lang="en-US" dirty="0">
                <a:solidFill>
                  <a:sysClr val="windowText" lastClr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Only available for </a:t>
            </a:r>
            <a:r>
              <a:rPr lang="en-US" b="1" u="sng" dirty="0">
                <a:solidFill>
                  <a:sysClr val="windowText" lastClr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1st class </a:t>
            </a:r>
            <a:r>
              <a:rPr lang="en-US" dirty="0">
                <a:solidFill>
                  <a:sysClr val="windowText" lastClr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or </a:t>
            </a:r>
            <a:r>
              <a:rPr lang="en-US" b="1" u="sng" dirty="0">
                <a:solidFill>
                  <a:sysClr val="windowText" lastClr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priority mail</a:t>
            </a:r>
            <a:r>
              <a:rPr lang="en-US" dirty="0">
                <a:solidFill>
                  <a:sysClr val="windowText" lastClr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.</a:t>
            </a:r>
          </a:p>
          <a:p>
            <a:pPr marL="548594" indent="-411446" defTabSz="914322">
              <a:lnSpc>
                <a:spcPct val="80000"/>
              </a:lnSpc>
              <a:buClr>
                <a:sysClr val="windowText" lastClr="000000"/>
              </a:buClr>
              <a:buSzPct val="90000"/>
              <a:buFont typeface="Arial" panose="020B0604020202020204" pitchFamily="34" charset="0"/>
              <a:buChar char="•"/>
              <a:defRPr/>
            </a:pPr>
            <a:endParaRPr lang="en-US" sz="1000" dirty="0">
              <a:solidFill>
                <a:sysClr val="windowText" lastClr="00000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548594" indent="-411446" defTabSz="914322">
              <a:lnSpc>
                <a:spcPct val="80000"/>
              </a:lnSpc>
              <a:buClr>
                <a:sysClr val="windowText" lastClr="000000"/>
              </a:buClr>
              <a:buSzPct val="90000"/>
              <a:buFont typeface="Arial" panose="020B0604020202020204" pitchFamily="34" charset="0"/>
              <a:buChar char="•"/>
              <a:defRPr/>
            </a:pPr>
            <a:r>
              <a:rPr lang="en-US" dirty="0">
                <a:solidFill>
                  <a:sysClr val="windowText" lastClr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Examples of what is Authorized for Certified.</a:t>
            </a:r>
          </a:p>
          <a:p>
            <a:pPr marL="868608" lvl="1" indent="-283441" defTabSz="914322">
              <a:lnSpc>
                <a:spcPct val="80000"/>
              </a:lnSpc>
              <a:buClr>
                <a:sysClr val="windowText" lastClr="000000"/>
              </a:buClr>
              <a:buSzPct val="90000"/>
              <a:buFont typeface="Arial" panose="020B0604020202020204" pitchFamily="34" charset="0"/>
              <a:buChar char="•"/>
              <a:defRPr/>
            </a:pPr>
            <a:r>
              <a:rPr lang="en-US" sz="2800" dirty="0">
                <a:solidFill>
                  <a:sysClr val="windowText" lastClr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Controlled </a:t>
            </a:r>
            <a:r>
              <a:rPr lang="en-US" sz="2800" b="1" u="sng" dirty="0">
                <a:solidFill>
                  <a:sysClr val="windowText" lastClr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test material</a:t>
            </a:r>
            <a:r>
              <a:rPr lang="en-US" sz="2800" dirty="0">
                <a:solidFill>
                  <a:sysClr val="windowText" lastClr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.</a:t>
            </a:r>
          </a:p>
          <a:p>
            <a:pPr marL="868608" lvl="1" indent="-283441" defTabSz="914322">
              <a:lnSpc>
                <a:spcPct val="80000"/>
              </a:lnSpc>
              <a:buClr>
                <a:sysClr val="windowText" lastClr="000000"/>
              </a:buClr>
              <a:buSzPct val="90000"/>
              <a:buFont typeface="Arial" panose="020B0604020202020204" pitchFamily="34" charset="0"/>
              <a:buChar char="•"/>
              <a:defRPr/>
            </a:pPr>
            <a:r>
              <a:rPr lang="en-US" sz="2800" dirty="0">
                <a:solidFill>
                  <a:sysClr val="windowText" lastClr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Claims and litigation material.</a:t>
            </a:r>
          </a:p>
          <a:p>
            <a:pPr marL="868608" lvl="1" indent="-283441" defTabSz="914322">
              <a:lnSpc>
                <a:spcPct val="80000"/>
              </a:lnSpc>
              <a:buClr>
                <a:sysClr val="windowText" lastClr="000000"/>
              </a:buClr>
              <a:buSzPct val="90000"/>
              <a:buFont typeface="Arial" panose="020B0604020202020204" pitchFamily="34" charset="0"/>
              <a:buChar char="•"/>
              <a:defRPr/>
            </a:pPr>
            <a:r>
              <a:rPr lang="en-US" sz="2800" dirty="0">
                <a:solidFill>
                  <a:sysClr val="windowText" lastClr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Debarment letters.</a:t>
            </a:r>
          </a:p>
          <a:p>
            <a:pPr marL="868608" lvl="1" indent="-283441" defTabSz="914322">
              <a:lnSpc>
                <a:spcPct val="80000"/>
              </a:lnSpc>
              <a:buClr>
                <a:sysClr val="windowText" lastClr="000000"/>
              </a:buClr>
              <a:buSzPct val="90000"/>
              <a:buFont typeface="Arial" panose="020B0604020202020204" pitchFamily="34" charset="0"/>
              <a:buChar char="•"/>
              <a:defRPr/>
            </a:pPr>
            <a:r>
              <a:rPr lang="en-US" sz="2800" dirty="0">
                <a:solidFill>
                  <a:sysClr val="windowText" lastClr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Traffic or driving violations.</a:t>
            </a:r>
          </a:p>
          <a:p>
            <a:pPr marL="868608" lvl="1" indent="-283441" defTabSz="914322">
              <a:lnSpc>
                <a:spcPct val="80000"/>
              </a:lnSpc>
              <a:buClr>
                <a:sysClr val="windowText" lastClr="000000"/>
              </a:buClr>
              <a:buSzPct val="90000"/>
              <a:buFont typeface="Arial" panose="020B0604020202020204" pitchFamily="34" charset="0"/>
              <a:buChar char="•"/>
              <a:defRPr/>
            </a:pPr>
            <a:r>
              <a:rPr lang="en-US" sz="2800" dirty="0">
                <a:solidFill>
                  <a:sysClr val="windowText" lastClr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Summonses or </a:t>
            </a:r>
            <a:r>
              <a:rPr lang="en-US" sz="2800" b="1" u="sng" dirty="0">
                <a:solidFill>
                  <a:sysClr val="windowText" lastClr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subpoenas</a:t>
            </a:r>
            <a:r>
              <a:rPr lang="en-US" sz="2800" dirty="0">
                <a:solidFill>
                  <a:sysClr val="windowText" lastClr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.</a:t>
            </a:r>
          </a:p>
          <a:p>
            <a:pPr marL="868608" lvl="1" indent="-283441" defTabSz="914322">
              <a:lnSpc>
                <a:spcPct val="80000"/>
              </a:lnSpc>
              <a:buClr>
                <a:sysClr val="windowText" lastClr="000000"/>
              </a:buClr>
              <a:buSzPct val="90000"/>
              <a:buFont typeface="Arial" panose="020B0604020202020204" pitchFamily="34" charset="0"/>
              <a:buChar char="•"/>
              <a:defRPr/>
            </a:pPr>
            <a:r>
              <a:rPr lang="en-US" sz="2800" dirty="0">
                <a:solidFill>
                  <a:sysClr val="windowText" lastClr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Adverse personal actions for military and civilian personnel.</a:t>
            </a: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58395" y="5364833"/>
            <a:ext cx="3160059" cy="1257211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E3F5179B-180F-644D-34E9-ED18AD1857DB}"/>
              </a:ext>
            </a:extLst>
          </p:cNvPr>
          <p:cNvCxnSpPr>
            <a:cxnSpLocks/>
          </p:cNvCxnSpPr>
          <p:nvPr/>
        </p:nvCxnSpPr>
        <p:spPr>
          <a:xfrm>
            <a:off x="0" y="1066800"/>
            <a:ext cx="12192000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Picture 7" descr="Logo&#10;&#10;Description automatically generated">
            <a:extLst>
              <a:ext uri="{FF2B5EF4-FFF2-40B4-BE49-F238E27FC236}">
                <a16:creationId xmlns:a16="http://schemas.microsoft.com/office/drawing/2014/main" id="{AD57F88F-0162-B95E-1023-DEE97DC813F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379" b="89982" l="2275" r="98127">
                        <a14:foregroundMark x1="12578" y1="14737" x2="34746" y2="4900"/>
                        <a14:foregroundMark x1="34746" y1="4900" x2="36039" y2="4791"/>
                        <a14:foregroundMark x1="1561" y1="36624" x2="2319" y2="28457"/>
                        <a14:foregroundMark x1="2319" y1="28457" x2="2319" y2="28457"/>
                        <a14:foregroundMark x1="13559" y1="51361" x2="13559" y2="51361"/>
                        <a14:foregroundMark x1="16503" y1="47768" x2="85950" y2="40581"/>
                        <a14:foregroundMark x1="31401" y1="15935" x2="71989" y2="56515"/>
                        <a14:foregroundMark x1="87422" y1="37604" x2="87913" y2="43593"/>
                        <a14:foregroundMark x1="60526" y1="25481" x2="62712" y2="46969"/>
                        <a14:foregroundMark x1="62712" y1="46969" x2="62712" y2="46969"/>
                        <a14:foregroundMark x1="47056" y1="20290" x2="58073" y2="25082"/>
                        <a14:foregroundMark x1="52186" y1="17132" x2="44871" y2="32450"/>
                        <a14:foregroundMark x1="28011" y1="29437" x2="24130" y2="38875"/>
                        <a14:foregroundMark x1="24130" y1="38875" x2="47279" y2="65154"/>
                        <a14:foregroundMark x1="47279" y1="65154" x2="62533" y2="49220"/>
                        <a14:foregroundMark x1="62533" y1="49220" x2="42462" y2="51506"/>
                        <a14:foregroundMark x1="42462" y1="51506" x2="74353" y2="38875"/>
                        <a14:foregroundMark x1="74353" y1="38875" x2="37377" y2="25590"/>
                        <a14:foregroundMark x1="37377" y1="25590" x2="41927" y2="40327"/>
                        <a14:foregroundMark x1="41927" y1="40327" x2="26271" y2="69764"/>
                        <a14:foregroundMark x1="26271" y1="69764" x2="34790" y2="50708"/>
                        <a14:foregroundMark x1="34790" y1="50708" x2="28724" y2="49546"/>
                        <a14:foregroundMark x1="2319" y1="39601" x2="5486" y2="56733"/>
                        <a14:foregroundMark x1="13336" y1="65880" x2="23327" y2="74410"/>
                        <a14:foregroundMark x1="32159" y1="76806" x2="45584" y2="79020"/>
                        <a14:foregroundMark x1="56111" y1="79201" x2="67841" y2="77822"/>
                        <a14:foregroundMark x1="67841" y1="77822" x2="68599" y2="77423"/>
                        <a14:foregroundMark x1="76673" y1="73031" x2="85192" y2="65662"/>
                        <a14:foregroundMark x1="85192" y1="65662" x2="85192" y2="65662"/>
                        <a14:foregroundMark x1="92061" y1="60690" x2="97458" y2="46969"/>
                        <a14:foregroundMark x1="98171" y1="39020" x2="93042" y2="29183"/>
                        <a14:foregroundMark x1="93042" y1="29183" x2="92774" y2="27477"/>
                        <a14:foregroundMark x1="92061" y1="20690" x2="71989" y2="9147"/>
                        <a14:foregroundMark x1="66860" y1="4392" x2="42908" y2="4174"/>
                        <a14:foregroundMark x1="41704" y1="2795" x2="37779" y2="2976"/>
                        <a14:foregroundMark x1="49777" y1="1379" x2="49777" y2="1379"/>
                        <a14:foregroundMark x1="70562" y1="32632" x2="74710" y2="29837"/>
                        <a14:foregroundMark x1="70562" y1="57314" x2="82516" y2="46751"/>
                        <a14:foregroundMark x1="64184" y1="63267" x2="44380" y2="64682"/>
                        <a14:foregroundMark x1="71053" y1="34229" x2="69804" y2="28457"/>
                        <a14:backgroundMark x1="23818" y1="97314" x2="35995" y2="97314"/>
                        <a14:backgroundMark x1="35995" y1="97314" x2="66191" y2="96951"/>
                        <a14:backgroundMark x1="66191" y1="96951" x2="72748" y2="97495"/>
                        <a14:backgroundMark x1="47547" y1="99093" x2="54416" y2="9869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17778"/>
          <a:stretch/>
        </p:blipFill>
        <p:spPr>
          <a:xfrm>
            <a:off x="181465" y="145369"/>
            <a:ext cx="823486" cy="83201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9" name="Picture 8" descr="Logo&#10;&#10;Description automatically generated">
            <a:extLst>
              <a:ext uri="{FF2B5EF4-FFF2-40B4-BE49-F238E27FC236}">
                <a16:creationId xmlns:a16="http://schemas.microsoft.com/office/drawing/2014/main" id="{42E7BFEF-DD86-425F-60F6-C6D3850A2DAE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566" b="96768" l="1212" r="98153">
                        <a14:foregroundMark x1="10733" y1="9293" x2="67802" y2="5293"/>
                        <a14:foregroundMark x1="67802" y1="5293" x2="81362" y2="5576"/>
                        <a14:foregroundMark x1="81362" y1="5576" x2="87074" y2="7354"/>
                        <a14:foregroundMark x1="3578" y1="6384" x2="20716" y2="6384"/>
                        <a14:foregroundMark x1="20716" y1="6384" x2="52799" y2="6263"/>
                        <a14:foregroundMark x1="52799" y1="6263" x2="81073" y2="7960"/>
                        <a14:foregroundMark x1="81073" y1="7960" x2="94807" y2="6828"/>
                        <a14:foregroundMark x1="94807" y1="6828" x2="97980" y2="7636"/>
                        <a14:foregroundMark x1="74380" y1="848" x2="31852" y2="2747"/>
                        <a14:foregroundMark x1="31852" y1="2747" x2="21812" y2="566"/>
                        <a14:foregroundMark x1="21812" y1="566" x2="21812" y2="566"/>
                        <a14:foregroundMark x1="2020" y1="7798" x2="2020" y2="7798"/>
                        <a14:foregroundMark x1="9752" y1="57212" x2="17946" y2="43919"/>
                        <a14:foregroundMark x1="17946" y1="43919" x2="22043" y2="44727"/>
                        <a14:foregroundMark x1="11945" y1="52485" x2="41258" y2="38101"/>
                        <a14:foregroundMark x1="41258" y1="38101" x2="58338" y2="36162"/>
                        <a14:foregroundMark x1="58338" y1="36162" x2="70052" y2="38586"/>
                        <a14:foregroundMark x1="70052" y1="38586" x2="73976" y2="40404"/>
                        <a14:foregroundMark x1="75188" y1="42788" x2="89209" y2="53253"/>
                        <a14:foregroundMark x1="89209" y1="53253" x2="90883" y2="59434"/>
                        <a14:foregroundMark x1="87882" y1="77212" x2="71552" y2="91071"/>
                        <a14:foregroundMark x1="71552" y1="91071" x2="53549" y2="95960"/>
                        <a14:foregroundMark x1="53549" y1="95960" x2="40104" y2="95434"/>
                        <a14:foregroundMark x1="40104" y1="95434" x2="30352" y2="91232"/>
                        <a14:foregroundMark x1="30352" y1="91232" x2="13733" y2="77778"/>
                        <a14:foregroundMark x1="41662" y1="96808" x2="64859" y2="94990"/>
                        <a14:foregroundMark x1="98211" y1="64566" x2="98211" y2="64566"/>
                        <a14:foregroundMark x1="1212" y1="65293" x2="1212" y2="6529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1631" y="205162"/>
            <a:ext cx="543798" cy="77649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33184319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0" y="152406"/>
            <a:ext cx="12191999" cy="914399"/>
          </a:xfrm>
        </p:spPr>
        <p:txBody>
          <a:bodyPr>
            <a:noAutofit/>
          </a:bodyPr>
          <a:lstStyle/>
          <a:p>
            <a:r>
              <a:rPr lang="en-US" sz="40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ea typeface="Cambria" panose="02040503050406030204" pitchFamily="18" charset="0"/>
              </a:rPr>
              <a:t>Official Mail Discrepancy Letter</a:t>
            </a:r>
            <a:endParaRPr lang="en-US" sz="1600" b="1" dirty="0">
              <a:solidFill>
                <a:schemeClr val="tx2">
                  <a:lumMod val="1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322">
              <a:defRPr/>
            </a:pPr>
            <a:fld id="{8602D0DF-5805-4F60-B53C-4F4425A1F414}" type="slidenum">
              <a:rPr lang="en-US">
                <a:solidFill>
                  <a:prstClr val="black">
                    <a:tint val="75000"/>
                  </a:prstClr>
                </a:solidFill>
                <a:latin typeface="Calibri"/>
              </a:rPr>
              <a:pPr defTabSz="914322">
                <a:defRPr/>
              </a:pPr>
              <a:t>22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15" name="Content Placeholder 2"/>
          <p:cNvSpPr txBox="1">
            <a:spLocks/>
          </p:cNvSpPr>
          <p:nvPr/>
        </p:nvSpPr>
        <p:spPr>
          <a:xfrm>
            <a:off x="5945700" y="1189567"/>
            <a:ext cx="6246300" cy="5193268"/>
          </a:xfrm>
          <a:prstGeom prst="rect">
            <a:avLst/>
          </a:prstGeom>
        </p:spPr>
        <p:txBody>
          <a:bodyPr vert="horz">
            <a:noAutofit/>
          </a:bodyPr>
          <a:lstStyle>
            <a:lvl1pPr marL="548640" indent="-411480" algn="l" rtl="0" eaLnBrk="1" latinLnBrk="0" hangingPunct="1">
              <a:spcBef>
                <a:spcPct val="20000"/>
              </a:spcBef>
              <a:buClr>
                <a:schemeClr val="tx1">
                  <a:shade val="95000"/>
                </a:schemeClr>
              </a:buClr>
              <a:buSzPct val="65000"/>
              <a:buFont typeface="Wingdings 2"/>
              <a:buChar char="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68680" indent="-283464" algn="l" rtl="0" eaLnBrk="1" latinLnBrk="0" hangingPunct="1">
              <a:spcBef>
                <a:spcPct val="20000"/>
              </a:spcBef>
              <a:buClr>
                <a:schemeClr val="tx1"/>
              </a:buClr>
              <a:buSzPct val="80000"/>
              <a:buFont typeface="Wingdings 2"/>
              <a:buChar char="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33856" indent="-228600" algn="l" rtl="0" eaLnBrk="1" latinLnBrk="0" hangingPunct="1">
              <a:spcBef>
                <a:spcPct val="20000"/>
              </a:spcBef>
              <a:buClr>
                <a:schemeClr val="tx1"/>
              </a:buClr>
              <a:buSzPct val="95000"/>
              <a:buFont typeface="Wingdings"/>
              <a:buChar char=""/>
              <a:defRPr kumimoji="0"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53312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SzPct val="100000"/>
              <a:buFont typeface="Wingdings 3"/>
              <a:buChar char="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5336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Char char="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64792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3"/>
              <a:buChar char="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65960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Char char="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67128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Char char=""/>
              <a:defRPr kumimoji="0"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368296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Char char=""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48594" indent="-411446" defTabSz="914322">
              <a:lnSpc>
                <a:spcPct val="80000"/>
              </a:lnSpc>
              <a:buClr>
                <a:sysClr val="windowText" lastClr="000000"/>
              </a:buClr>
              <a:buSzPct val="90000"/>
              <a:buFont typeface="Book Antiqua" panose="02040602050305030304" pitchFamily="18" charset="0"/>
              <a:buChar char="•"/>
              <a:defRPr/>
            </a:pPr>
            <a:endParaRPr lang="en-US" sz="2400" dirty="0">
              <a:latin typeface="Book Antiqua"/>
            </a:endParaRPr>
          </a:p>
          <a:p>
            <a:pPr marL="548594" indent="-411446" defTabSz="914322">
              <a:lnSpc>
                <a:spcPct val="80000"/>
              </a:lnSpc>
              <a:buClr>
                <a:sysClr val="windowText" lastClr="000000"/>
              </a:buClr>
              <a:buSzPct val="90000"/>
              <a:buFont typeface="Book Antiqua" panose="02040602050305030304" pitchFamily="18" charset="0"/>
              <a:buChar char="•"/>
              <a:defRPr/>
            </a:pPr>
            <a:r>
              <a:rPr lang="en-US" sz="2400" dirty="0">
                <a:latin typeface="Cambria" panose="02040503050406030204" pitchFamily="18" charset="0"/>
                <a:ea typeface="Cambria" panose="02040503050406030204" pitchFamily="18" charset="0"/>
              </a:rPr>
              <a:t>A discrepancy letter </a:t>
            </a:r>
            <a:r>
              <a:rPr lang="en-US" sz="2400" b="1" u="sng" dirty="0">
                <a:latin typeface="Cambria" panose="02040503050406030204" pitchFamily="18" charset="0"/>
                <a:ea typeface="Cambria" panose="02040503050406030204" pitchFamily="18" charset="0"/>
              </a:rPr>
              <a:t>will be </a:t>
            </a:r>
            <a:r>
              <a:rPr lang="en-US" sz="2400" dirty="0">
                <a:latin typeface="Cambria" panose="02040503050406030204" pitchFamily="18" charset="0"/>
                <a:ea typeface="Cambria" panose="02040503050406030204" pitchFamily="18" charset="0"/>
              </a:rPr>
              <a:t>provided to the clerk by the servicing MPO when there is an issue with any official mail received from the unit.</a:t>
            </a:r>
          </a:p>
          <a:p>
            <a:pPr marL="548594" indent="-411446" defTabSz="914322">
              <a:lnSpc>
                <a:spcPct val="80000"/>
              </a:lnSpc>
              <a:buClr>
                <a:sysClr val="windowText" lastClr="000000"/>
              </a:buClr>
              <a:buSzPct val="90000"/>
              <a:buFont typeface="Book Antiqua" panose="02040602050305030304" pitchFamily="18" charset="0"/>
              <a:buChar char="•"/>
              <a:defRPr/>
            </a:pPr>
            <a:endParaRPr lang="en-US" sz="2000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548594" indent="-411446" defTabSz="914322">
              <a:lnSpc>
                <a:spcPct val="80000"/>
              </a:lnSpc>
              <a:buClr>
                <a:sysClr val="windowText" lastClr="000000"/>
              </a:buClr>
              <a:buSzPct val="90000"/>
              <a:buFont typeface="Book Antiqua" panose="02040602050305030304" pitchFamily="18" charset="0"/>
              <a:buChar char="•"/>
              <a:defRPr/>
            </a:pPr>
            <a:r>
              <a:rPr lang="en-US" sz="2400" dirty="0">
                <a:latin typeface="Cambria" panose="02040503050406030204" pitchFamily="18" charset="0"/>
                <a:ea typeface="Cambria" panose="02040503050406030204" pitchFamily="18" charset="0"/>
              </a:rPr>
              <a:t>The servicing MPO will provide guidance, however it is the </a:t>
            </a:r>
            <a:r>
              <a:rPr lang="en-US" sz="2400" b="1" u="sng" dirty="0">
                <a:latin typeface="Cambria" panose="02040503050406030204" pitchFamily="18" charset="0"/>
                <a:ea typeface="Cambria" panose="02040503050406030204" pitchFamily="18" charset="0"/>
              </a:rPr>
              <a:t>units or organizations OMM’s overall responsibility</a:t>
            </a:r>
            <a:r>
              <a:rPr lang="en-US" sz="2400" dirty="0">
                <a:latin typeface="Cambria" panose="02040503050406030204" pitchFamily="18" charset="0"/>
                <a:ea typeface="Cambria" panose="02040503050406030204" pitchFamily="18" charset="0"/>
              </a:rPr>
              <a:t> to ensure that any outgoing official mail is properly prepared. </a:t>
            </a:r>
          </a:p>
          <a:p>
            <a:pPr marL="548594" indent="-411446" defTabSz="914322">
              <a:lnSpc>
                <a:spcPct val="80000"/>
              </a:lnSpc>
              <a:buClr>
                <a:sysClr val="windowText" lastClr="000000"/>
              </a:buClr>
              <a:buSzPct val="90000"/>
              <a:buFont typeface="Book Antiqua" panose="02040602050305030304" pitchFamily="18" charset="0"/>
              <a:buChar char="•"/>
              <a:defRPr/>
            </a:pPr>
            <a:endParaRPr lang="en-US" sz="1800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137150" indent="0" defTabSz="914322">
              <a:lnSpc>
                <a:spcPct val="80000"/>
              </a:lnSpc>
              <a:buClr>
                <a:sysClr val="windowText" lastClr="000000"/>
              </a:buClr>
              <a:buSzPct val="90000"/>
              <a:buNone/>
              <a:defRPr/>
            </a:pPr>
            <a:r>
              <a:rPr lang="en-US" sz="2000" dirty="0">
                <a:solidFill>
                  <a:sysClr val="windowText" lastClr="000000"/>
                </a:solidFill>
                <a:latin typeface="Book Antiqua"/>
              </a:rPr>
              <a:t>   </a:t>
            </a:r>
            <a:endParaRPr lang="en-US" sz="2200" dirty="0">
              <a:solidFill>
                <a:sysClr val="windowText" lastClr="000000"/>
              </a:solidFill>
              <a:latin typeface="Book Antiqua"/>
            </a:endParaRPr>
          </a:p>
        </p:txBody>
      </p:sp>
      <p:pic>
        <p:nvPicPr>
          <p:cNvPr id="6" name="Picture 5" descr="Screen Clippi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4829" y="1189563"/>
            <a:ext cx="5620871" cy="5421867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FCCB31C3-21F8-FE99-D6F4-0EB9E2E9C187}"/>
              </a:ext>
            </a:extLst>
          </p:cNvPr>
          <p:cNvCxnSpPr>
            <a:cxnSpLocks/>
          </p:cNvCxnSpPr>
          <p:nvPr/>
        </p:nvCxnSpPr>
        <p:spPr>
          <a:xfrm>
            <a:off x="0" y="1066800"/>
            <a:ext cx="12192000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Picture 8" descr="Logo&#10;&#10;Description automatically generated">
            <a:extLst>
              <a:ext uri="{FF2B5EF4-FFF2-40B4-BE49-F238E27FC236}">
                <a16:creationId xmlns:a16="http://schemas.microsoft.com/office/drawing/2014/main" id="{2A403435-10D3-2FA3-E8E0-E6D822EECDF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379" b="89982" l="2275" r="98127">
                        <a14:foregroundMark x1="12578" y1="14737" x2="34746" y2="4900"/>
                        <a14:foregroundMark x1="34746" y1="4900" x2="36039" y2="4791"/>
                        <a14:foregroundMark x1="1561" y1="36624" x2="2319" y2="28457"/>
                        <a14:foregroundMark x1="2319" y1="28457" x2="2319" y2="28457"/>
                        <a14:foregroundMark x1="13559" y1="51361" x2="13559" y2="51361"/>
                        <a14:foregroundMark x1="16503" y1="47768" x2="85950" y2="40581"/>
                        <a14:foregroundMark x1="31401" y1="15935" x2="71989" y2="56515"/>
                        <a14:foregroundMark x1="87422" y1="37604" x2="87913" y2="43593"/>
                        <a14:foregroundMark x1="60526" y1="25481" x2="62712" y2="46969"/>
                        <a14:foregroundMark x1="62712" y1="46969" x2="62712" y2="46969"/>
                        <a14:foregroundMark x1="47056" y1="20290" x2="58073" y2="25082"/>
                        <a14:foregroundMark x1="52186" y1="17132" x2="44871" y2="32450"/>
                        <a14:foregroundMark x1="28011" y1="29437" x2="24130" y2="38875"/>
                        <a14:foregroundMark x1="24130" y1="38875" x2="47279" y2="65154"/>
                        <a14:foregroundMark x1="47279" y1="65154" x2="62533" y2="49220"/>
                        <a14:foregroundMark x1="62533" y1="49220" x2="42462" y2="51506"/>
                        <a14:foregroundMark x1="42462" y1="51506" x2="74353" y2="38875"/>
                        <a14:foregroundMark x1="74353" y1="38875" x2="37377" y2="25590"/>
                        <a14:foregroundMark x1="37377" y1="25590" x2="41927" y2="40327"/>
                        <a14:foregroundMark x1="41927" y1="40327" x2="26271" y2="69764"/>
                        <a14:foregroundMark x1="26271" y1="69764" x2="34790" y2="50708"/>
                        <a14:foregroundMark x1="34790" y1="50708" x2="28724" y2="49546"/>
                        <a14:foregroundMark x1="2319" y1="39601" x2="5486" y2="56733"/>
                        <a14:foregroundMark x1="13336" y1="65880" x2="23327" y2="74410"/>
                        <a14:foregroundMark x1="32159" y1="76806" x2="45584" y2="79020"/>
                        <a14:foregroundMark x1="56111" y1="79201" x2="67841" y2="77822"/>
                        <a14:foregroundMark x1="67841" y1="77822" x2="68599" y2="77423"/>
                        <a14:foregroundMark x1="76673" y1="73031" x2="85192" y2="65662"/>
                        <a14:foregroundMark x1="85192" y1="65662" x2="85192" y2="65662"/>
                        <a14:foregroundMark x1="92061" y1="60690" x2="97458" y2="46969"/>
                        <a14:foregroundMark x1="98171" y1="39020" x2="93042" y2="29183"/>
                        <a14:foregroundMark x1="93042" y1="29183" x2="92774" y2="27477"/>
                        <a14:foregroundMark x1="92061" y1="20690" x2="71989" y2="9147"/>
                        <a14:foregroundMark x1="66860" y1="4392" x2="42908" y2="4174"/>
                        <a14:foregroundMark x1="41704" y1="2795" x2="37779" y2="2976"/>
                        <a14:foregroundMark x1="49777" y1="1379" x2="49777" y2="1379"/>
                        <a14:foregroundMark x1="70562" y1="32632" x2="74710" y2="29837"/>
                        <a14:foregroundMark x1="70562" y1="57314" x2="82516" y2="46751"/>
                        <a14:foregroundMark x1="64184" y1="63267" x2="44380" y2="64682"/>
                        <a14:foregroundMark x1="71053" y1="34229" x2="69804" y2="28457"/>
                        <a14:backgroundMark x1="23818" y1="97314" x2="35995" y2="97314"/>
                        <a14:backgroundMark x1="35995" y1="97314" x2="66191" y2="96951"/>
                        <a14:backgroundMark x1="66191" y1="96951" x2="72748" y2="97495"/>
                        <a14:backgroundMark x1="47547" y1="99093" x2="54416" y2="9869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17778"/>
          <a:stretch/>
        </p:blipFill>
        <p:spPr>
          <a:xfrm>
            <a:off x="181465" y="145369"/>
            <a:ext cx="823486" cy="83201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0" name="Picture 9" descr="Logo&#10;&#10;Description automatically generated">
            <a:extLst>
              <a:ext uri="{FF2B5EF4-FFF2-40B4-BE49-F238E27FC236}">
                <a16:creationId xmlns:a16="http://schemas.microsoft.com/office/drawing/2014/main" id="{D88EDAF9-03BC-4881-2E03-190C2C75509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566" b="96768" l="1212" r="98153">
                        <a14:foregroundMark x1="10733" y1="9293" x2="67802" y2="5293"/>
                        <a14:foregroundMark x1="67802" y1="5293" x2="81362" y2="5576"/>
                        <a14:foregroundMark x1="81362" y1="5576" x2="87074" y2="7354"/>
                        <a14:foregroundMark x1="3578" y1="6384" x2="20716" y2="6384"/>
                        <a14:foregroundMark x1="20716" y1="6384" x2="52799" y2="6263"/>
                        <a14:foregroundMark x1="52799" y1="6263" x2="81073" y2="7960"/>
                        <a14:foregroundMark x1="81073" y1="7960" x2="94807" y2="6828"/>
                        <a14:foregroundMark x1="94807" y1="6828" x2="97980" y2="7636"/>
                        <a14:foregroundMark x1="74380" y1="848" x2="31852" y2="2747"/>
                        <a14:foregroundMark x1="31852" y1="2747" x2="21812" y2="566"/>
                        <a14:foregroundMark x1="21812" y1="566" x2="21812" y2="566"/>
                        <a14:foregroundMark x1="2020" y1="7798" x2="2020" y2="7798"/>
                        <a14:foregroundMark x1="9752" y1="57212" x2="17946" y2="43919"/>
                        <a14:foregroundMark x1="17946" y1="43919" x2="22043" y2="44727"/>
                        <a14:foregroundMark x1="11945" y1="52485" x2="41258" y2="38101"/>
                        <a14:foregroundMark x1="41258" y1="38101" x2="58338" y2="36162"/>
                        <a14:foregroundMark x1="58338" y1="36162" x2="70052" y2="38586"/>
                        <a14:foregroundMark x1="70052" y1="38586" x2="73976" y2="40404"/>
                        <a14:foregroundMark x1="75188" y1="42788" x2="89209" y2="53253"/>
                        <a14:foregroundMark x1="89209" y1="53253" x2="90883" y2="59434"/>
                        <a14:foregroundMark x1="87882" y1="77212" x2="71552" y2="91071"/>
                        <a14:foregroundMark x1="71552" y1="91071" x2="53549" y2="95960"/>
                        <a14:foregroundMark x1="53549" y1="95960" x2="40104" y2="95434"/>
                        <a14:foregroundMark x1="40104" y1="95434" x2="30352" y2="91232"/>
                        <a14:foregroundMark x1="30352" y1="91232" x2="13733" y2="77778"/>
                        <a14:foregroundMark x1="41662" y1="96808" x2="64859" y2="94990"/>
                        <a14:foregroundMark x1="98211" y1="64566" x2="98211" y2="64566"/>
                        <a14:foregroundMark x1="1212" y1="65293" x2="1212" y2="6529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1631" y="205162"/>
            <a:ext cx="543798" cy="77649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84089447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590803" y="220138"/>
            <a:ext cx="7095244" cy="846668"/>
          </a:xfrm>
        </p:spPr>
        <p:txBody>
          <a:bodyPr>
            <a:noAutofit/>
          </a:bodyPr>
          <a:lstStyle/>
          <a:p>
            <a:r>
              <a:rPr lang="en-US" sz="4000" b="1" dirty="0">
                <a:solidFill>
                  <a:schemeClr val="tx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ea typeface="Cambria" panose="02040503050406030204" pitchFamily="18" charset="0"/>
              </a:rPr>
              <a:t>Cost Management</a:t>
            </a:r>
            <a:endParaRPr lang="en-US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322">
              <a:defRPr/>
            </a:pPr>
            <a:fld id="{8602D0DF-5805-4F60-B53C-4F4425A1F414}" type="slidenum">
              <a:rPr lang="en-US">
                <a:solidFill>
                  <a:prstClr val="black">
                    <a:tint val="75000"/>
                  </a:prstClr>
                </a:solidFill>
                <a:latin typeface="Calibri"/>
              </a:rPr>
              <a:pPr defTabSz="914322">
                <a:defRPr/>
              </a:pPr>
              <a:t>23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0" y="1336418"/>
            <a:ext cx="12192000" cy="27884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37150">
              <a:lnSpc>
                <a:spcPct val="80000"/>
              </a:lnSpc>
              <a:spcBef>
                <a:spcPct val="20000"/>
              </a:spcBef>
              <a:buClr>
                <a:prstClr val="black"/>
              </a:buClr>
              <a:buSzPct val="90000"/>
            </a:pPr>
            <a:r>
              <a:rPr lang="en-US" sz="2400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Ask personnel dropping off official mail the following:</a:t>
            </a:r>
          </a:p>
          <a:p>
            <a:pPr marL="137150">
              <a:lnSpc>
                <a:spcPct val="80000"/>
              </a:lnSpc>
              <a:spcBef>
                <a:spcPct val="20000"/>
              </a:spcBef>
              <a:buClr>
                <a:prstClr val="black"/>
              </a:buClr>
              <a:buSzPct val="90000"/>
            </a:pPr>
            <a:endParaRPr lang="en-US" sz="1200" dirty="0">
              <a:solidFill>
                <a:prstClr val="black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548594" indent="-411446">
              <a:lnSpc>
                <a:spcPct val="80000"/>
              </a:lnSpc>
              <a:spcBef>
                <a:spcPct val="20000"/>
              </a:spcBef>
              <a:buClr>
                <a:prstClr val="black"/>
              </a:buClr>
              <a:buSzPct val="90000"/>
              <a:buFont typeface="Book Antiqua" panose="02040602050305030304" pitchFamily="18" charset="0"/>
              <a:buChar char="•"/>
            </a:pPr>
            <a:r>
              <a:rPr lang="en-US" sz="2400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What will happen if item </a:t>
            </a:r>
            <a:r>
              <a:rPr lang="en-US" sz="2400" b="1" u="sng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isn’t mailed</a:t>
            </a:r>
            <a:r>
              <a:rPr lang="en-US" sz="2400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?</a:t>
            </a:r>
          </a:p>
          <a:p>
            <a:pPr marL="548594" indent="-411446">
              <a:lnSpc>
                <a:spcPct val="80000"/>
              </a:lnSpc>
              <a:spcBef>
                <a:spcPct val="20000"/>
              </a:spcBef>
              <a:buClr>
                <a:prstClr val="black"/>
              </a:buClr>
              <a:buSzPct val="90000"/>
              <a:buFont typeface="Book Antiqua" panose="02040602050305030304" pitchFamily="18" charset="0"/>
              <a:buChar char="•"/>
            </a:pPr>
            <a:r>
              <a:rPr lang="en-US" sz="2400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Is the </a:t>
            </a:r>
            <a:r>
              <a:rPr lang="en-US" sz="2400" b="1" u="sng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address</a:t>
            </a:r>
            <a:r>
              <a:rPr lang="en-US" sz="2400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it is being sent to </a:t>
            </a:r>
            <a:r>
              <a:rPr lang="en-US" sz="2400" b="1" u="sng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correct</a:t>
            </a:r>
            <a:r>
              <a:rPr lang="en-US" sz="2400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?</a:t>
            </a:r>
          </a:p>
          <a:p>
            <a:pPr marL="548594" indent="-411446">
              <a:lnSpc>
                <a:spcPct val="80000"/>
              </a:lnSpc>
              <a:spcBef>
                <a:spcPct val="20000"/>
              </a:spcBef>
              <a:buClr>
                <a:prstClr val="black"/>
              </a:buClr>
              <a:buSzPct val="90000"/>
              <a:buFont typeface="Book Antiqua" panose="02040602050305030304" pitchFamily="18" charset="0"/>
              <a:buChar char="•"/>
            </a:pPr>
            <a:r>
              <a:rPr lang="en-US" sz="2400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Can it be </a:t>
            </a:r>
            <a:r>
              <a:rPr lang="en-US" sz="2400" b="1" u="sng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consolidated</a:t>
            </a:r>
            <a:r>
              <a:rPr lang="en-US" sz="2400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with other material going to the same location?</a:t>
            </a:r>
          </a:p>
          <a:p>
            <a:pPr marL="548594" indent="-411446">
              <a:lnSpc>
                <a:spcPct val="80000"/>
              </a:lnSpc>
              <a:spcBef>
                <a:spcPct val="20000"/>
              </a:spcBef>
              <a:buClr>
                <a:prstClr val="black"/>
              </a:buClr>
              <a:buSzPct val="90000"/>
              <a:buFont typeface="Book Antiqua" panose="02040602050305030304" pitchFamily="18" charset="0"/>
              <a:buChar char="•"/>
            </a:pPr>
            <a:r>
              <a:rPr lang="en-US" sz="2400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Could </a:t>
            </a:r>
            <a:r>
              <a:rPr lang="en-US" sz="2400" b="1" u="sng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another</a:t>
            </a:r>
            <a:r>
              <a:rPr lang="en-US" sz="2400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lang="en-US" sz="2400" b="1" u="sng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less expensive </a:t>
            </a:r>
            <a:r>
              <a:rPr lang="en-US" sz="2400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mode of travel be utilized? </a:t>
            </a:r>
          </a:p>
          <a:p>
            <a:pPr marL="548594" indent="-411446">
              <a:lnSpc>
                <a:spcPct val="80000"/>
              </a:lnSpc>
              <a:spcBef>
                <a:spcPct val="20000"/>
              </a:spcBef>
              <a:buClr>
                <a:prstClr val="black"/>
              </a:buClr>
              <a:buSzPct val="90000"/>
              <a:buFont typeface="Book Antiqua" panose="02040602050305030304" pitchFamily="18" charset="0"/>
              <a:buChar char="•"/>
            </a:pPr>
            <a:r>
              <a:rPr lang="en-US" sz="2400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Is this item in the </a:t>
            </a:r>
            <a:r>
              <a:rPr lang="en-US" sz="2400" b="1" u="sng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smallest envelope possible</a:t>
            </a:r>
            <a:r>
              <a:rPr lang="en-US" sz="2400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?</a:t>
            </a:r>
          </a:p>
          <a:p>
            <a:pPr marL="548594" indent="-411446">
              <a:lnSpc>
                <a:spcPct val="80000"/>
              </a:lnSpc>
              <a:spcBef>
                <a:spcPct val="20000"/>
              </a:spcBef>
              <a:buClr>
                <a:prstClr val="black"/>
              </a:buClr>
              <a:buSzPct val="90000"/>
              <a:buFont typeface="Book Antiqua" panose="02040602050305030304" pitchFamily="18" charset="0"/>
              <a:buChar char="•"/>
            </a:pPr>
            <a:r>
              <a:rPr lang="en-US" sz="2400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Print on </a:t>
            </a:r>
            <a:r>
              <a:rPr lang="en-US" sz="2400" b="1" u="sng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both sides </a:t>
            </a:r>
            <a:r>
              <a:rPr lang="en-US" sz="2400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of the paper.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F7A626B8-5E3B-E44B-E23A-7B0AB1FC473B}"/>
              </a:ext>
            </a:extLst>
          </p:cNvPr>
          <p:cNvCxnSpPr>
            <a:cxnSpLocks/>
          </p:cNvCxnSpPr>
          <p:nvPr/>
        </p:nvCxnSpPr>
        <p:spPr>
          <a:xfrm>
            <a:off x="0" y="1066800"/>
            <a:ext cx="12192000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Picture 7" descr="Logo&#10;&#10;Description automatically generated">
            <a:extLst>
              <a:ext uri="{FF2B5EF4-FFF2-40B4-BE49-F238E27FC236}">
                <a16:creationId xmlns:a16="http://schemas.microsoft.com/office/drawing/2014/main" id="{EF7FC4AD-92C6-2962-7030-E40317F4D89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379" b="89982" l="2275" r="98127">
                        <a14:foregroundMark x1="12578" y1="14737" x2="34746" y2="4900"/>
                        <a14:foregroundMark x1="34746" y1="4900" x2="36039" y2="4791"/>
                        <a14:foregroundMark x1="1561" y1="36624" x2="2319" y2="28457"/>
                        <a14:foregroundMark x1="2319" y1="28457" x2="2319" y2="28457"/>
                        <a14:foregroundMark x1="13559" y1="51361" x2="13559" y2="51361"/>
                        <a14:foregroundMark x1="16503" y1="47768" x2="85950" y2="40581"/>
                        <a14:foregroundMark x1="31401" y1="15935" x2="71989" y2="56515"/>
                        <a14:foregroundMark x1="87422" y1="37604" x2="87913" y2="43593"/>
                        <a14:foregroundMark x1="60526" y1="25481" x2="62712" y2="46969"/>
                        <a14:foregroundMark x1="62712" y1="46969" x2="62712" y2="46969"/>
                        <a14:foregroundMark x1="47056" y1="20290" x2="58073" y2="25082"/>
                        <a14:foregroundMark x1="52186" y1="17132" x2="44871" y2="32450"/>
                        <a14:foregroundMark x1="28011" y1="29437" x2="24130" y2="38875"/>
                        <a14:foregroundMark x1="24130" y1="38875" x2="47279" y2="65154"/>
                        <a14:foregroundMark x1="47279" y1="65154" x2="62533" y2="49220"/>
                        <a14:foregroundMark x1="62533" y1="49220" x2="42462" y2="51506"/>
                        <a14:foregroundMark x1="42462" y1="51506" x2="74353" y2="38875"/>
                        <a14:foregroundMark x1="74353" y1="38875" x2="37377" y2="25590"/>
                        <a14:foregroundMark x1="37377" y1="25590" x2="41927" y2="40327"/>
                        <a14:foregroundMark x1="41927" y1="40327" x2="26271" y2="69764"/>
                        <a14:foregroundMark x1="26271" y1="69764" x2="34790" y2="50708"/>
                        <a14:foregroundMark x1="34790" y1="50708" x2="28724" y2="49546"/>
                        <a14:foregroundMark x1="2319" y1="39601" x2="5486" y2="56733"/>
                        <a14:foregroundMark x1="13336" y1="65880" x2="23327" y2="74410"/>
                        <a14:foregroundMark x1="32159" y1="76806" x2="45584" y2="79020"/>
                        <a14:foregroundMark x1="56111" y1="79201" x2="67841" y2="77822"/>
                        <a14:foregroundMark x1="67841" y1="77822" x2="68599" y2="77423"/>
                        <a14:foregroundMark x1="76673" y1="73031" x2="85192" y2="65662"/>
                        <a14:foregroundMark x1="85192" y1="65662" x2="85192" y2="65662"/>
                        <a14:foregroundMark x1="92061" y1="60690" x2="97458" y2="46969"/>
                        <a14:foregroundMark x1="98171" y1="39020" x2="93042" y2="29183"/>
                        <a14:foregroundMark x1="93042" y1="29183" x2="92774" y2="27477"/>
                        <a14:foregroundMark x1="92061" y1="20690" x2="71989" y2="9147"/>
                        <a14:foregroundMark x1="66860" y1="4392" x2="42908" y2="4174"/>
                        <a14:foregroundMark x1="41704" y1="2795" x2="37779" y2="2976"/>
                        <a14:foregroundMark x1="49777" y1="1379" x2="49777" y2="1379"/>
                        <a14:foregroundMark x1="70562" y1="32632" x2="74710" y2="29837"/>
                        <a14:foregroundMark x1="70562" y1="57314" x2="82516" y2="46751"/>
                        <a14:foregroundMark x1="64184" y1="63267" x2="44380" y2="64682"/>
                        <a14:foregroundMark x1="71053" y1="34229" x2="69804" y2="28457"/>
                        <a14:backgroundMark x1="23818" y1="97314" x2="35995" y2="97314"/>
                        <a14:backgroundMark x1="35995" y1="97314" x2="66191" y2="96951"/>
                        <a14:backgroundMark x1="66191" y1="96951" x2="72748" y2="97495"/>
                        <a14:backgroundMark x1="47547" y1="99093" x2="54416" y2="9869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17778"/>
          <a:stretch/>
        </p:blipFill>
        <p:spPr>
          <a:xfrm>
            <a:off x="181465" y="145369"/>
            <a:ext cx="823486" cy="83201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9" name="Picture 8" descr="Logo&#10;&#10;Description automatically generated">
            <a:extLst>
              <a:ext uri="{FF2B5EF4-FFF2-40B4-BE49-F238E27FC236}">
                <a16:creationId xmlns:a16="http://schemas.microsoft.com/office/drawing/2014/main" id="{4E85EC7A-3AF3-BC30-18A4-BD30B21A949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566" b="96768" l="1212" r="98153">
                        <a14:foregroundMark x1="10733" y1="9293" x2="67802" y2="5293"/>
                        <a14:foregroundMark x1="67802" y1="5293" x2="81362" y2="5576"/>
                        <a14:foregroundMark x1="81362" y1="5576" x2="87074" y2="7354"/>
                        <a14:foregroundMark x1="3578" y1="6384" x2="20716" y2="6384"/>
                        <a14:foregroundMark x1="20716" y1="6384" x2="52799" y2="6263"/>
                        <a14:foregroundMark x1="52799" y1="6263" x2="81073" y2="7960"/>
                        <a14:foregroundMark x1="81073" y1="7960" x2="94807" y2="6828"/>
                        <a14:foregroundMark x1="94807" y1="6828" x2="97980" y2="7636"/>
                        <a14:foregroundMark x1="74380" y1="848" x2="31852" y2="2747"/>
                        <a14:foregroundMark x1="31852" y1="2747" x2="21812" y2="566"/>
                        <a14:foregroundMark x1="21812" y1="566" x2="21812" y2="566"/>
                        <a14:foregroundMark x1="2020" y1="7798" x2="2020" y2="7798"/>
                        <a14:foregroundMark x1="9752" y1="57212" x2="17946" y2="43919"/>
                        <a14:foregroundMark x1="17946" y1="43919" x2="22043" y2="44727"/>
                        <a14:foregroundMark x1="11945" y1="52485" x2="41258" y2="38101"/>
                        <a14:foregroundMark x1="41258" y1="38101" x2="58338" y2="36162"/>
                        <a14:foregroundMark x1="58338" y1="36162" x2="70052" y2="38586"/>
                        <a14:foregroundMark x1="70052" y1="38586" x2="73976" y2="40404"/>
                        <a14:foregroundMark x1="75188" y1="42788" x2="89209" y2="53253"/>
                        <a14:foregroundMark x1="89209" y1="53253" x2="90883" y2="59434"/>
                        <a14:foregroundMark x1="87882" y1="77212" x2="71552" y2="91071"/>
                        <a14:foregroundMark x1="71552" y1="91071" x2="53549" y2="95960"/>
                        <a14:foregroundMark x1="53549" y1="95960" x2="40104" y2="95434"/>
                        <a14:foregroundMark x1="40104" y1="95434" x2="30352" y2="91232"/>
                        <a14:foregroundMark x1="30352" y1="91232" x2="13733" y2="77778"/>
                        <a14:foregroundMark x1="41662" y1="96808" x2="64859" y2="94990"/>
                        <a14:foregroundMark x1="98211" y1="64566" x2="98211" y2="64566"/>
                        <a14:foregroundMark x1="1212" y1="65293" x2="1212" y2="6529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1631" y="205162"/>
            <a:ext cx="543798" cy="77649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83583651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0" y="190501"/>
            <a:ext cx="12192000" cy="876299"/>
          </a:xfrm>
        </p:spPr>
        <p:txBody>
          <a:bodyPr>
            <a:noAutofit/>
          </a:bodyPr>
          <a:lstStyle/>
          <a:p>
            <a:r>
              <a:rPr lang="en-US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ea typeface="Cambria" panose="02040503050406030204" pitchFamily="18" charset="0"/>
              </a:rPr>
              <a:t>Delivery to an Authorized Agent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322">
              <a:defRPr/>
            </a:pPr>
            <a:fld id="{8602D0DF-5805-4F60-B53C-4F4425A1F414}" type="slidenum">
              <a:rPr lang="en-US">
                <a:solidFill>
                  <a:prstClr val="black">
                    <a:tint val="75000"/>
                  </a:prstClr>
                </a:solidFill>
                <a:latin typeface="Calibri"/>
              </a:rPr>
              <a:pPr defTabSz="914322">
                <a:defRPr/>
              </a:pPr>
              <a:t>24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0" y="4091937"/>
            <a:ext cx="121920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28" indent="-285728">
              <a:buFont typeface="Arial" panose="020B0604020202020204" pitchFamily="34" charset="0"/>
              <a:buChar char="•"/>
            </a:pPr>
            <a:r>
              <a:rPr lang="en-US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The UMC must deliver the Official Mail to the authorized agent utilizing the </a:t>
            </a:r>
            <a:r>
              <a:rPr lang="en-US" b="1" u="sng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PS Form 3883</a:t>
            </a:r>
            <a:r>
              <a:rPr lang="en-US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.</a:t>
            </a:r>
          </a:p>
          <a:p>
            <a:pPr marL="285728" indent="-285728">
              <a:buFont typeface="Arial" panose="020B0604020202020204" pitchFamily="34" charset="0"/>
              <a:buChar char="•"/>
            </a:pPr>
            <a:r>
              <a:rPr lang="en-US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The Authorized Agent </a:t>
            </a:r>
            <a:r>
              <a:rPr lang="en-US" b="1" u="sng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verifies article numbers</a:t>
            </a:r>
            <a:r>
              <a:rPr lang="en-US" b="1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on form and will print and sign for all items listed on blocks 19 &amp; 20.</a:t>
            </a:r>
          </a:p>
          <a:p>
            <a:pPr marL="285728" indent="-285728">
              <a:buFont typeface="Arial" panose="020B0604020202020204" pitchFamily="34" charset="0"/>
              <a:buChar char="•"/>
            </a:pPr>
            <a:r>
              <a:rPr lang="en-US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Unit Mail Officers will verify the delivery of all accountable mail </a:t>
            </a:r>
            <a:r>
              <a:rPr lang="en-US" b="1" u="sng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daily</a:t>
            </a:r>
            <a:r>
              <a:rPr lang="en-US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to ensure delivery has been made to an authorized agent by initialing the bottom right-hand corner of the PS Form 3883.</a:t>
            </a:r>
            <a:r>
              <a:rPr lang="en-US" dirty="0">
                <a:solidFill>
                  <a:prstClr val="white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>
                <a:solidFill>
                  <a:prstClr val="white"/>
                </a:solidFill>
                <a:latin typeface="Book Antiqua"/>
              </a:rPr>
              <a:t>d</a:t>
            </a:r>
          </a:p>
          <a:p>
            <a:pPr marL="285728" indent="-285728">
              <a:buFont typeface="Arial" panose="020B0604020202020204" pitchFamily="34" charset="0"/>
              <a:buChar char="•"/>
            </a:pPr>
            <a:r>
              <a:rPr lang="en-US" dirty="0">
                <a:latin typeface="Book Antiqua"/>
              </a:rPr>
              <a:t>Official mail will not be returned to the servicing post office as </a:t>
            </a:r>
            <a:r>
              <a:rPr lang="en-US" b="1" u="sng" dirty="0">
                <a:latin typeface="Book Antiqua"/>
              </a:rPr>
              <a:t>no record</a:t>
            </a:r>
            <a:r>
              <a:rPr lang="en-US" dirty="0">
                <a:latin typeface="Book Antiqua"/>
              </a:rPr>
              <a:t> &amp; </a:t>
            </a:r>
            <a:r>
              <a:rPr lang="en-US" b="1" u="sng" dirty="0">
                <a:latin typeface="Book Antiqua"/>
              </a:rPr>
              <a:t>will not be kept overnight</a:t>
            </a:r>
            <a:r>
              <a:rPr lang="en-US" b="1" dirty="0">
                <a:latin typeface="Book Antiqua"/>
              </a:rPr>
              <a:t> </a:t>
            </a:r>
            <a:r>
              <a:rPr lang="en-US" dirty="0">
                <a:latin typeface="Book Antiqua"/>
              </a:rPr>
              <a:t>in UMR.</a:t>
            </a:r>
          </a:p>
        </p:txBody>
      </p:sp>
      <p:pic>
        <p:nvPicPr>
          <p:cNvPr id="9" name="Picture 8" descr="Screen Clippi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3333" b="96429" l="609" r="94368">
                        <a14:foregroundMark x1="1065" y1="3810" x2="92401" y2="93135"/>
                        <a14:foregroundMark x1="14764" y1="92619" x2="78387" y2="88810"/>
                        <a14:foregroundMark x1="78387" y1="88810" x2="90107" y2="90476"/>
                        <a14:foregroundMark x1="13090" y1="93095" x2="11416" y2="82143"/>
                        <a14:foregroundMark x1="1674" y1="77619" x2="6697" y2="77381"/>
                        <a14:foregroundMark x1="11872" y1="90714" x2="12481" y2="95714"/>
                        <a14:foregroundMark x1="13242" y1="94286" x2="21766" y2="93810"/>
                        <a14:foregroundMark x1="21766" y1="93810" x2="26027" y2="93810"/>
                        <a14:foregroundMark x1="28006" y1="94286" x2="81735" y2="88810"/>
                        <a14:foregroundMark x1="81735" y1="88810" x2="90563" y2="91190"/>
                        <a14:foregroundMark x1="90563" y1="91190" x2="86565" y2="92409"/>
                        <a14:foregroundMark x1="53425" y1="5714" x2="76408" y2="3571"/>
                        <a14:foregroundMark x1="76408" y1="3571" x2="79756" y2="5714"/>
                        <a14:foregroundMark x1="92846" y1="20000" x2="92998" y2="89286"/>
                        <a14:foregroundMark x1="37595" y1="95714" x2="58904" y2="95952"/>
                        <a14:foregroundMark x1="58904" y1="95952" x2="93760" y2="91429"/>
                        <a14:foregroundMark x1="93760" y1="91429" x2="94368" y2="91429"/>
                        <a14:foregroundMark x1="87671" y1="95000" x2="93151" y2="95000"/>
                        <a14:foregroundMark x1="86454" y1="95952" x2="86454" y2="95952"/>
                        <a14:foregroundMark x1="92542" y1="95952" x2="92542" y2="95952"/>
                        <a14:backgroundMark x1="2283" y1="86190" x2="6697" y2="97381"/>
                        <a14:backgroundMark x1="12633" y1="97857" x2="36530" y2="98318"/>
                        <a14:backgroundMark x1="92464" y1="96687" x2="94216" y2="9690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3492" y="1193998"/>
            <a:ext cx="5809816" cy="282892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BC662351-64DA-4B4B-5A7B-1478D2B4411D}"/>
              </a:ext>
            </a:extLst>
          </p:cNvPr>
          <p:cNvCxnSpPr>
            <a:cxnSpLocks/>
          </p:cNvCxnSpPr>
          <p:nvPr/>
        </p:nvCxnSpPr>
        <p:spPr>
          <a:xfrm>
            <a:off x="0" y="1066800"/>
            <a:ext cx="12192000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Picture 7" descr="Logo&#10;&#10;Description automatically generated">
            <a:extLst>
              <a:ext uri="{FF2B5EF4-FFF2-40B4-BE49-F238E27FC236}">
                <a16:creationId xmlns:a16="http://schemas.microsoft.com/office/drawing/2014/main" id="{A7904101-E9C5-88B3-86CE-B86B86E5BEE3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379" b="89982" l="2275" r="98127">
                        <a14:foregroundMark x1="12578" y1="14737" x2="34746" y2="4900"/>
                        <a14:foregroundMark x1="34746" y1="4900" x2="36039" y2="4791"/>
                        <a14:foregroundMark x1="1561" y1="36624" x2="2319" y2="28457"/>
                        <a14:foregroundMark x1="2319" y1="28457" x2="2319" y2="28457"/>
                        <a14:foregroundMark x1="13559" y1="51361" x2="13559" y2="51361"/>
                        <a14:foregroundMark x1="16503" y1="47768" x2="85950" y2="40581"/>
                        <a14:foregroundMark x1="31401" y1="15935" x2="71989" y2="56515"/>
                        <a14:foregroundMark x1="87422" y1="37604" x2="87913" y2="43593"/>
                        <a14:foregroundMark x1="60526" y1="25481" x2="62712" y2="46969"/>
                        <a14:foregroundMark x1="62712" y1="46969" x2="62712" y2="46969"/>
                        <a14:foregroundMark x1="47056" y1="20290" x2="58073" y2="25082"/>
                        <a14:foregroundMark x1="52186" y1="17132" x2="44871" y2="32450"/>
                        <a14:foregroundMark x1="28011" y1="29437" x2="24130" y2="38875"/>
                        <a14:foregroundMark x1="24130" y1="38875" x2="47279" y2="65154"/>
                        <a14:foregroundMark x1="47279" y1="65154" x2="62533" y2="49220"/>
                        <a14:foregroundMark x1="62533" y1="49220" x2="42462" y2="51506"/>
                        <a14:foregroundMark x1="42462" y1="51506" x2="74353" y2="38875"/>
                        <a14:foregroundMark x1="74353" y1="38875" x2="37377" y2="25590"/>
                        <a14:foregroundMark x1="37377" y1="25590" x2="41927" y2="40327"/>
                        <a14:foregroundMark x1="41927" y1="40327" x2="26271" y2="69764"/>
                        <a14:foregroundMark x1="26271" y1="69764" x2="34790" y2="50708"/>
                        <a14:foregroundMark x1="34790" y1="50708" x2="28724" y2="49546"/>
                        <a14:foregroundMark x1="2319" y1="39601" x2="5486" y2="56733"/>
                        <a14:foregroundMark x1="13336" y1="65880" x2="23327" y2="74410"/>
                        <a14:foregroundMark x1="32159" y1="76806" x2="45584" y2="79020"/>
                        <a14:foregroundMark x1="56111" y1="79201" x2="67841" y2="77822"/>
                        <a14:foregroundMark x1="67841" y1="77822" x2="68599" y2="77423"/>
                        <a14:foregroundMark x1="76673" y1="73031" x2="85192" y2="65662"/>
                        <a14:foregroundMark x1="85192" y1="65662" x2="85192" y2="65662"/>
                        <a14:foregroundMark x1="92061" y1="60690" x2="97458" y2="46969"/>
                        <a14:foregroundMark x1="98171" y1="39020" x2="93042" y2="29183"/>
                        <a14:foregroundMark x1="93042" y1="29183" x2="92774" y2="27477"/>
                        <a14:foregroundMark x1="92061" y1="20690" x2="71989" y2="9147"/>
                        <a14:foregroundMark x1="66860" y1="4392" x2="42908" y2="4174"/>
                        <a14:foregroundMark x1="41704" y1="2795" x2="37779" y2="2976"/>
                        <a14:foregroundMark x1="49777" y1="1379" x2="49777" y2="1379"/>
                        <a14:foregroundMark x1="70562" y1="32632" x2="74710" y2="29837"/>
                        <a14:foregroundMark x1="70562" y1="57314" x2="82516" y2="46751"/>
                        <a14:foregroundMark x1="64184" y1="63267" x2="44380" y2="64682"/>
                        <a14:foregroundMark x1="71053" y1="34229" x2="69804" y2="28457"/>
                        <a14:backgroundMark x1="23818" y1="97314" x2="35995" y2="97314"/>
                        <a14:backgroundMark x1="35995" y1="97314" x2="66191" y2="96951"/>
                        <a14:backgroundMark x1="66191" y1="96951" x2="72748" y2="97495"/>
                        <a14:backgroundMark x1="47547" y1="99093" x2="54416" y2="9869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17778"/>
          <a:stretch/>
        </p:blipFill>
        <p:spPr>
          <a:xfrm>
            <a:off x="181465" y="145369"/>
            <a:ext cx="823486" cy="83201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0" name="Picture 9" descr="Logo&#10;&#10;Description automatically generated">
            <a:extLst>
              <a:ext uri="{FF2B5EF4-FFF2-40B4-BE49-F238E27FC236}">
                <a16:creationId xmlns:a16="http://schemas.microsoft.com/office/drawing/2014/main" id="{9C015229-212C-B885-D3E4-956307158CB7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566" b="96768" l="1212" r="98153">
                        <a14:foregroundMark x1="10733" y1="9293" x2="67802" y2="5293"/>
                        <a14:foregroundMark x1="67802" y1="5293" x2="81362" y2="5576"/>
                        <a14:foregroundMark x1="81362" y1="5576" x2="87074" y2="7354"/>
                        <a14:foregroundMark x1="3578" y1="6384" x2="20716" y2="6384"/>
                        <a14:foregroundMark x1="20716" y1="6384" x2="52799" y2="6263"/>
                        <a14:foregroundMark x1="52799" y1="6263" x2="81073" y2="7960"/>
                        <a14:foregroundMark x1="81073" y1="7960" x2="94807" y2="6828"/>
                        <a14:foregroundMark x1="94807" y1="6828" x2="97980" y2="7636"/>
                        <a14:foregroundMark x1="74380" y1="848" x2="31852" y2="2747"/>
                        <a14:foregroundMark x1="31852" y1="2747" x2="21812" y2="566"/>
                        <a14:foregroundMark x1="21812" y1="566" x2="21812" y2="566"/>
                        <a14:foregroundMark x1="2020" y1="7798" x2="2020" y2="7798"/>
                        <a14:foregroundMark x1="9752" y1="57212" x2="17946" y2="43919"/>
                        <a14:foregroundMark x1="17946" y1="43919" x2="22043" y2="44727"/>
                        <a14:foregroundMark x1="11945" y1="52485" x2="41258" y2="38101"/>
                        <a14:foregroundMark x1="41258" y1="38101" x2="58338" y2="36162"/>
                        <a14:foregroundMark x1="58338" y1="36162" x2="70052" y2="38586"/>
                        <a14:foregroundMark x1="70052" y1="38586" x2="73976" y2="40404"/>
                        <a14:foregroundMark x1="75188" y1="42788" x2="89209" y2="53253"/>
                        <a14:foregroundMark x1="89209" y1="53253" x2="90883" y2="59434"/>
                        <a14:foregroundMark x1="87882" y1="77212" x2="71552" y2="91071"/>
                        <a14:foregroundMark x1="71552" y1="91071" x2="53549" y2="95960"/>
                        <a14:foregroundMark x1="53549" y1="95960" x2="40104" y2="95434"/>
                        <a14:foregroundMark x1="40104" y1="95434" x2="30352" y2="91232"/>
                        <a14:foregroundMark x1="30352" y1="91232" x2="13733" y2="77778"/>
                        <a14:foregroundMark x1="41662" y1="96808" x2="64859" y2="94990"/>
                        <a14:foregroundMark x1="98211" y1="64566" x2="98211" y2="64566"/>
                        <a14:foregroundMark x1="1212" y1="65293" x2="1212" y2="6529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1631" y="205162"/>
            <a:ext cx="543798" cy="77649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9375063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0" y="190501"/>
            <a:ext cx="12192000" cy="876299"/>
          </a:xfrm>
        </p:spPr>
        <p:txBody>
          <a:bodyPr>
            <a:noAutofit/>
          </a:bodyPr>
          <a:lstStyle/>
          <a:p>
            <a:r>
              <a:rPr lang="en-US" sz="4000" b="1" dirty="0">
                <a:solidFill>
                  <a:schemeClr val="tx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ea typeface="Cambria" panose="02040503050406030204" pitchFamily="18" charset="0"/>
              </a:rPr>
              <a:t>Official Mail Program Inspection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322">
              <a:defRPr/>
            </a:pPr>
            <a:fld id="{8602D0DF-5805-4F60-B53C-4F4425A1F414}" type="slidenum">
              <a:rPr lang="en-US">
                <a:solidFill>
                  <a:prstClr val="black">
                    <a:tint val="75000"/>
                  </a:prstClr>
                </a:solidFill>
                <a:latin typeface="Calibri"/>
              </a:rPr>
              <a:pPr defTabSz="914322">
                <a:defRPr/>
              </a:pPr>
              <a:t>25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15" name="Content Placeholder 2"/>
          <p:cNvSpPr txBox="1">
            <a:spLocks/>
          </p:cNvSpPr>
          <p:nvPr/>
        </p:nvSpPr>
        <p:spPr>
          <a:xfrm>
            <a:off x="0" y="1247957"/>
            <a:ext cx="12192000" cy="4574870"/>
          </a:xfrm>
          <a:prstGeom prst="rect">
            <a:avLst/>
          </a:prstGeom>
        </p:spPr>
        <p:txBody>
          <a:bodyPr vert="horz">
            <a:noAutofit/>
          </a:bodyPr>
          <a:lstStyle>
            <a:lvl1pPr marL="548640" indent="-411480" algn="l" rtl="0" eaLnBrk="1" latinLnBrk="0" hangingPunct="1">
              <a:spcBef>
                <a:spcPct val="20000"/>
              </a:spcBef>
              <a:buClr>
                <a:schemeClr val="tx1">
                  <a:shade val="95000"/>
                </a:schemeClr>
              </a:buClr>
              <a:buSzPct val="65000"/>
              <a:buFont typeface="Wingdings 2"/>
              <a:buChar char="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68680" indent="-283464" algn="l" rtl="0" eaLnBrk="1" latinLnBrk="0" hangingPunct="1">
              <a:spcBef>
                <a:spcPct val="20000"/>
              </a:spcBef>
              <a:buClr>
                <a:schemeClr val="tx1"/>
              </a:buClr>
              <a:buSzPct val="80000"/>
              <a:buFont typeface="Wingdings 2"/>
              <a:buChar char="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33856" indent="-228600" algn="l" rtl="0" eaLnBrk="1" latinLnBrk="0" hangingPunct="1">
              <a:spcBef>
                <a:spcPct val="20000"/>
              </a:spcBef>
              <a:buClr>
                <a:schemeClr val="tx1"/>
              </a:buClr>
              <a:buSzPct val="95000"/>
              <a:buFont typeface="Wingdings"/>
              <a:buChar char=""/>
              <a:defRPr kumimoji="0"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53312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SzPct val="100000"/>
              <a:buFont typeface="Wingdings 3"/>
              <a:buChar char="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5336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Char char="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64792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3"/>
              <a:buChar char="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65960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Char char="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67128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Char char=""/>
              <a:defRPr kumimoji="0"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368296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Char char=""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48594" indent="-411446" defTabSz="914322">
              <a:lnSpc>
                <a:spcPct val="140000"/>
              </a:lnSpc>
              <a:buClr>
                <a:sysClr val="windowText" lastClr="000000"/>
              </a:buClr>
              <a:buSzPct val="90000"/>
              <a:buFont typeface="Arial" panose="020B0604020202020204" pitchFamily="34" charset="0"/>
              <a:buChar char="•"/>
              <a:defRPr/>
            </a:pPr>
            <a:r>
              <a:rPr lang="en-US" sz="2300" b="1" u="sng" dirty="0">
                <a:solidFill>
                  <a:sysClr val="windowText" lastClr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The OMM ensures OMP inspections are completed quarterly.</a:t>
            </a:r>
          </a:p>
          <a:p>
            <a:pPr marL="548594" indent="-411446" defTabSz="914322">
              <a:lnSpc>
                <a:spcPct val="140000"/>
              </a:lnSpc>
              <a:buClr>
                <a:sysClr val="windowText" lastClr="000000"/>
              </a:buClr>
              <a:buSzPct val="90000"/>
              <a:buFont typeface="Arial" panose="020B0604020202020204" pitchFamily="34" charset="0"/>
              <a:buChar char="•"/>
              <a:defRPr/>
            </a:pPr>
            <a:r>
              <a:rPr lang="en-US" sz="2300" dirty="0">
                <a:solidFill>
                  <a:sysClr val="windowText" lastClr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The OMP will be inspected </a:t>
            </a:r>
            <a:r>
              <a:rPr lang="en-US" sz="2300" b="1" u="sng" dirty="0">
                <a:solidFill>
                  <a:sysClr val="windowText" lastClr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annually at random</a:t>
            </a:r>
            <a:r>
              <a:rPr lang="en-US" sz="2300" dirty="0">
                <a:solidFill>
                  <a:sysClr val="windowText" lastClr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, unannounced time by a Military Postal Inspector. </a:t>
            </a:r>
          </a:p>
          <a:p>
            <a:pPr marL="548594" indent="-411446" defTabSz="914322">
              <a:lnSpc>
                <a:spcPct val="140000"/>
              </a:lnSpc>
              <a:buClr>
                <a:sysClr val="windowText" lastClr="000000"/>
              </a:buClr>
              <a:buSzPct val="90000"/>
              <a:buFont typeface="Arial" panose="020B0604020202020204" pitchFamily="34" charset="0"/>
              <a:buChar char="•"/>
              <a:defRPr/>
            </a:pPr>
            <a:r>
              <a:rPr lang="en-US" sz="2300" dirty="0">
                <a:solidFill>
                  <a:sysClr val="windowText" lastClr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The annual inspection conducted by the Postal Inspector will be maintained </a:t>
            </a:r>
            <a:r>
              <a:rPr lang="en-US" sz="2300" b="1" u="sng" dirty="0">
                <a:solidFill>
                  <a:sysClr val="windowText" lastClr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on file for two years</a:t>
            </a:r>
            <a:r>
              <a:rPr lang="en-US" sz="2300" dirty="0">
                <a:solidFill>
                  <a:sysClr val="windowText" lastClr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.</a:t>
            </a:r>
          </a:p>
          <a:p>
            <a:pPr marL="548594" indent="-411446" defTabSz="914322">
              <a:lnSpc>
                <a:spcPct val="140000"/>
              </a:lnSpc>
              <a:buClr>
                <a:sysClr val="windowText" lastClr="000000"/>
              </a:buClr>
              <a:buSzPct val="90000"/>
              <a:buFont typeface="Arial" panose="020B0604020202020204" pitchFamily="34" charset="0"/>
              <a:buChar char="•"/>
              <a:defRPr/>
            </a:pPr>
            <a:r>
              <a:rPr lang="en-US" sz="2300" dirty="0">
                <a:solidFill>
                  <a:sysClr val="windowText" lastClr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OMM inspections will be conducted using the </a:t>
            </a:r>
            <a:r>
              <a:rPr lang="en-US" sz="2300" b="1" u="sng" dirty="0">
                <a:solidFill>
                  <a:sysClr val="windowText" lastClr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most current</a:t>
            </a:r>
            <a:r>
              <a:rPr lang="en-US" sz="2300" b="1" dirty="0">
                <a:solidFill>
                  <a:sysClr val="windowText" lastClr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300" dirty="0">
                <a:solidFill>
                  <a:sysClr val="windowText" lastClr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Postal Affairs Functional Area (FA) Checklist. </a:t>
            </a:r>
          </a:p>
          <a:p>
            <a:pPr marL="548594" indent="-411446" defTabSz="914322">
              <a:lnSpc>
                <a:spcPct val="140000"/>
              </a:lnSpc>
              <a:buClr>
                <a:sysClr val="windowText" lastClr="000000"/>
              </a:buClr>
              <a:buSzPct val="90000"/>
              <a:buFont typeface="Arial" panose="020B0604020202020204" pitchFamily="34" charset="0"/>
              <a:buChar char="•"/>
              <a:defRPr/>
            </a:pPr>
            <a:r>
              <a:rPr lang="en-US" sz="2300" dirty="0">
                <a:solidFill>
                  <a:sysClr val="windowText" lastClr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The Official Mail inspection will consist of FA checklist Postal Affairs 5110 </a:t>
            </a:r>
            <a:r>
              <a:rPr lang="en-US" sz="2300" b="1" u="sng" dirty="0">
                <a:solidFill>
                  <a:sysClr val="windowText" lastClr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Sub-Section 03</a:t>
            </a:r>
            <a:r>
              <a:rPr lang="en-US" sz="2300" b="1" dirty="0">
                <a:solidFill>
                  <a:sysClr val="windowText" lastClr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.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604A4F6A-789B-1941-6B11-86E663EB3C86}"/>
              </a:ext>
            </a:extLst>
          </p:cNvPr>
          <p:cNvCxnSpPr>
            <a:cxnSpLocks/>
          </p:cNvCxnSpPr>
          <p:nvPr/>
        </p:nvCxnSpPr>
        <p:spPr>
          <a:xfrm>
            <a:off x="0" y="1066800"/>
            <a:ext cx="12192000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Picture 7" descr="Logo&#10;&#10;Description automatically generated">
            <a:extLst>
              <a:ext uri="{FF2B5EF4-FFF2-40B4-BE49-F238E27FC236}">
                <a16:creationId xmlns:a16="http://schemas.microsoft.com/office/drawing/2014/main" id="{E898A662-7F36-6024-FAC0-31EE695C6B67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379" b="89982" l="2275" r="98127">
                        <a14:foregroundMark x1="12578" y1="14737" x2="34746" y2="4900"/>
                        <a14:foregroundMark x1="34746" y1="4900" x2="36039" y2="4791"/>
                        <a14:foregroundMark x1="1561" y1="36624" x2="2319" y2="28457"/>
                        <a14:foregroundMark x1="2319" y1="28457" x2="2319" y2="28457"/>
                        <a14:foregroundMark x1="13559" y1="51361" x2="13559" y2="51361"/>
                        <a14:foregroundMark x1="16503" y1="47768" x2="85950" y2="40581"/>
                        <a14:foregroundMark x1="31401" y1="15935" x2="71989" y2="56515"/>
                        <a14:foregroundMark x1="87422" y1="37604" x2="87913" y2="43593"/>
                        <a14:foregroundMark x1="60526" y1="25481" x2="62712" y2="46969"/>
                        <a14:foregroundMark x1="62712" y1="46969" x2="62712" y2="46969"/>
                        <a14:foregroundMark x1="47056" y1="20290" x2="58073" y2="25082"/>
                        <a14:foregroundMark x1="52186" y1="17132" x2="44871" y2="32450"/>
                        <a14:foregroundMark x1="28011" y1="29437" x2="24130" y2="38875"/>
                        <a14:foregroundMark x1="24130" y1="38875" x2="47279" y2="65154"/>
                        <a14:foregroundMark x1="47279" y1="65154" x2="62533" y2="49220"/>
                        <a14:foregroundMark x1="62533" y1="49220" x2="42462" y2="51506"/>
                        <a14:foregroundMark x1="42462" y1="51506" x2="74353" y2="38875"/>
                        <a14:foregroundMark x1="74353" y1="38875" x2="37377" y2="25590"/>
                        <a14:foregroundMark x1="37377" y1="25590" x2="41927" y2="40327"/>
                        <a14:foregroundMark x1="41927" y1="40327" x2="26271" y2="69764"/>
                        <a14:foregroundMark x1="26271" y1="69764" x2="34790" y2="50708"/>
                        <a14:foregroundMark x1="34790" y1="50708" x2="28724" y2="49546"/>
                        <a14:foregroundMark x1="2319" y1="39601" x2="5486" y2="56733"/>
                        <a14:foregroundMark x1="13336" y1="65880" x2="23327" y2="74410"/>
                        <a14:foregroundMark x1="32159" y1="76806" x2="45584" y2="79020"/>
                        <a14:foregroundMark x1="56111" y1="79201" x2="67841" y2="77822"/>
                        <a14:foregroundMark x1="67841" y1="77822" x2="68599" y2="77423"/>
                        <a14:foregroundMark x1="76673" y1="73031" x2="85192" y2="65662"/>
                        <a14:foregroundMark x1="85192" y1="65662" x2="85192" y2="65662"/>
                        <a14:foregroundMark x1="92061" y1="60690" x2="97458" y2="46969"/>
                        <a14:foregroundMark x1="98171" y1="39020" x2="93042" y2="29183"/>
                        <a14:foregroundMark x1="93042" y1="29183" x2="92774" y2="27477"/>
                        <a14:foregroundMark x1="92061" y1="20690" x2="71989" y2="9147"/>
                        <a14:foregroundMark x1="66860" y1="4392" x2="42908" y2="4174"/>
                        <a14:foregroundMark x1="41704" y1="2795" x2="37779" y2="2976"/>
                        <a14:foregroundMark x1="49777" y1="1379" x2="49777" y2="1379"/>
                        <a14:foregroundMark x1="70562" y1="32632" x2="74710" y2="29837"/>
                        <a14:foregroundMark x1="70562" y1="57314" x2="82516" y2="46751"/>
                        <a14:foregroundMark x1="64184" y1="63267" x2="44380" y2="64682"/>
                        <a14:foregroundMark x1="71053" y1="34229" x2="69804" y2="28457"/>
                        <a14:backgroundMark x1="23818" y1="97314" x2="35995" y2="97314"/>
                        <a14:backgroundMark x1="35995" y1="97314" x2="66191" y2="96951"/>
                        <a14:backgroundMark x1="66191" y1="96951" x2="72748" y2="97495"/>
                        <a14:backgroundMark x1="47547" y1="99093" x2="54416" y2="9869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17778"/>
          <a:stretch/>
        </p:blipFill>
        <p:spPr>
          <a:xfrm>
            <a:off x="181465" y="145369"/>
            <a:ext cx="823486" cy="83201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9" name="Picture 8" descr="Logo&#10;&#10;Description automatically generated">
            <a:extLst>
              <a:ext uri="{FF2B5EF4-FFF2-40B4-BE49-F238E27FC236}">
                <a16:creationId xmlns:a16="http://schemas.microsoft.com/office/drawing/2014/main" id="{472AA668-17E5-EEE0-2C13-4C182240EB6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566" b="96768" l="1212" r="98153">
                        <a14:foregroundMark x1="10733" y1="9293" x2="67802" y2="5293"/>
                        <a14:foregroundMark x1="67802" y1="5293" x2="81362" y2="5576"/>
                        <a14:foregroundMark x1="81362" y1="5576" x2="87074" y2="7354"/>
                        <a14:foregroundMark x1="3578" y1="6384" x2="20716" y2="6384"/>
                        <a14:foregroundMark x1="20716" y1="6384" x2="52799" y2="6263"/>
                        <a14:foregroundMark x1="52799" y1="6263" x2="81073" y2="7960"/>
                        <a14:foregroundMark x1="81073" y1="7960" x2="94807" y2="6828"/>
                        <a14:foregroundMark x1="94807" y1="6828" x2="97980" y2="7636"/>
                        <a14:foregroundMark x1="74380" y1="848" x2="31852" y2="2747"/>
                        <a14:foregroundMark x1="31852" y1="2747" x2="21812" y2="566"/>
                        <a14:foregroundMark x1="21812" y1="566" x2="21812" y2="566"/>
                        <a14:foregroundMark x1="2020" y1="7798" x2="2020" y2="7798"/>
                        <a14:foregroundMark x1="9752" y1="57212" x2="17946" y2="43919"/>
                        <a14:foregroundMark x1="17946" y1="43919" x2="22043" y2="44727"/>
                        <a14:foregroundMark x1="11945" y1="52485" x2="41258" y2="38101"/>
                        <a14:foregroundMark x1="41258" y1="38101" x2="58338" y2="36162"/>
                        <a14:foregroundMark x1="58338" y1="36162" x2="70052" y2="38586"/>
                        <a14:foregroundMark x1="70052" y1="38586" x2="73976" y2="40404"/>
                        <a14:foregroundMark x1="75188" y1="42788" x2="89209" y2="53253"/>
                        <a14:foregroundMark x1="89209" y1="53253" x2="90883" y2="59434"/>
                        <a14:foregroundMark x1="87882" y1="77212" x2="71552" y2="91071"/>
                        <a14:foregroundMark x1="71552" y1="91071" x2="53549" y2="95960"/>
                        <a14:foregroundMark x1="53549" y1="95960" x2="40104" y2="95434"/>
                        <a14:foregroundMark x1="40104" y1="95434" x2="30352" y2="91232"/>
                        <a14:foregroundMark x1="30352" y1="91232" x2="13733" y2="77778"/>
                        <a14:foregroundMark x1="41662" y1="96808" x2="64859" y2="94990"/>
                        <a14:foregroundMark x1="98211" y1="64566" x2="98211" y2="64566"/>
                        <a14:foregroundMark x1="1212" y1="65293" x2="1212" y2="6529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1631" y="205162"/>
            <a:ext cx="543798" cy="77649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66100149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92672" l="461" r="100000">
                        <a14:backgroundMark x1="42857" y1="54741" x2="44240" y2="54741"/>
                        <a14:backgroundMark x1="55300" y1="55172" x2="53917" y2="5517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95600" y="359998"/>
            <a:ext cx="6984776" cy="60213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3" name="Picture 3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9766" b="98047" l="19412" r="77059">
                        <a14:backgroundMark x1="43529" y1="37891" x2="43529" y2="52734"/>
                        <a14:backgroundMark x1="52353" y1="19922" x2="52353" y2="1992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9811" t="10377" r="26659" b="6641"/>
          <a:stretch/>
        </p:blipFill>
        <p:spPr bwMode="auto">
          <a:xfrm>
            <a:off x="3215685" y="628869"/>
            <a:ext cx="707529" cy="10695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" name="Picture 13"/>
          <p:cNvPicPr>
            <a:picLocks noChangeAspect="1" noChangeArrowheads="1"/>
          </p:cNvPicPr>
          <p:nvPr/>
        </p:nvPicPr>
        <p:blipFill>
          <a:blip r:embed="rId10">
            <a:biLevel thresh="25000"/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0" b="100000" l="0" r="100000"/>
                    </a14:imgEffect>
                    <a14:imgEffect>
                      <a14:artisticGlowEdges/>
                    </a14:imgEffect>
                    <a14:imgEffect>
                      <a14:sharpenSoften amount="50000"/>
                    </a14:imgEffect>
                    <a14:imgEffect>
                      <a14:brightnessContrast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50611">
            <a:off x="2130504" y="213966"/>
            <a:ext cx="2986401" cy="1880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3" name="Rectangle 2"/>
          <p:cNvSpPr>
            <a:spLocks noChangeArrowheads="1"/>
          </p:cNvSpPr>
          <p:nvPr/>
        </p:nvSpPr>
        <p:spPr bwMode="auto">
          <a:xfrm>
            <a:off x="3673475" y="-144461"/>
            <a:ext cx="101600" cy="144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sz="1404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8" name="Rectangle 7"/>
          <p:cNvSpPr>
            <a:spLocks noChangeArrowheads="1"/>
          </p:cNvSpPr>
          <p:nvPr/>
        </p:nvSpPr>
        <p:spPr bwMode="auto">
          <a:xfrm>
            <a:off x="2085976" y="0"/>
            <a:ext cx="12287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sz="1404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0" name="Text Box 9"/>
          <p:cNvSpPr txBox="1">
            <a:spLocks noChangeArrowheads="1"/>
          </p:cNvSpPr>
          <p:nvPr/>
        </p:nvSpPr>
        <p:spPr bwMode="auto">
          <a:xfrm>
            <a:off x="2868613" y="2327"/>
            <a:ext cx="7799387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Q</a:t>
            </a:r>
            <a:r>
              <a:rPr lang="en-US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UESTIONS</a:t>
            </a:r>
          </a:p>
        </p:txBody>
      </p:sp>
      <p:pic>
        <p:nvPicPr>
          <p:cNvPr id="26" name="Picture 3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9766" b="98047" l="19412" r="77059">
                        <a14:backgroundMark x1="43529" y1="37891" x2="43529" y2="52734"/>
                        <a14:backgroundMark x1="52353" y1="19922" x2="52353" y2="1992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9811" t="10377" r="26659" b="6641"/>
          <a:stretch/>
        </p:blipFill>
        <p:spPr bwMode="auto">
          <a:xfrm>
            <a:off x="12372528" y="55194"/>
            <a:ext cx="707529" cy="10695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7" name="Picture 3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9766" b="98047" l="19412" r="77059">
                        <a14:backgroundMark x1="43529" y1="37891" x2="43529" y2="52734"/>
                        <a14:backgroundMark x1="52353" y1="19922" x2="52353" y2="1992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9811" t="10377" r="26659" b="6641"/>
          <a:stretch/>
        </p:blipFill>
        <p:spPr bwMode="auto">
          <a:xfrm>
            <a:off x="12524928" y="207594"/>
            <a:ext cx="707529" cy="10695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8" name="Picture 3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9766" b="98047" l="19412" r="77059">
                        <a14:backgroundMark x1="43529" y1="37891" x2="43529" y2="52734"/>
                        <a14:backgroundMark x1="52353" y1="19922" x2="52353" y2="1992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9811" t="10377" r="26659" b="6641"/>
          <a:stretch/>
        </p:blipFill>
        <p:spPr bwMode="auto">
          <a:xfrm>
            <a:off x="12677328" y="359994"/>
            <a:ext cx="707529" cy="10695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9" name="Picture 3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9766" b="98047" l="19412" r="77059">
                        <a14:backgroundMark x1="43529" y1="37891" x2="43529" y2="52734"/>
                        <a14:backgroundMark x1="52353" y1="19922" x2="52353" y2="1992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9811" t="10377" r="26659" b="6641"/>
          <a:stretch/>
        </p:blipFill>
        <p:spPr bwMode="auto">
          <a:xfrm>
            <a:off x="12829728" y="512394"/>
            <a:ext cx="707529" cy="10695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" name="Picture 3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9766" b="98047" l="19412" r="77059">
                        <a14:backgroundMark x1="43529" y1="37891" x2="43529" y2="52734"/>
                        <a14:backgroundMark x1="52353" y1="19922" x2="52353" y2="1992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9811" t="10377" r="26659" b="6641"/>
          <a:stretch/>
        </p:blipFill>
        <p:spPr bwMode="auto">
          <a:xfrm>
            <a:off x="12982128" y="664794"/>
            <a:ext cx="707529" cy="10695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Rectangle 4"/>
          <p:cNvSpPr/>
          <p:nvPr/>
        </p:nvSpPr>
        <p:spPr>
          <a:xfrm>
            <a:off x="1127449" y="5805267"/>
            <a:ext cx="9937104" cy="923330"/>
          </a:xfrm>
          <a:prstGeom prst="rect">
            <a:avLst/>
          </a:prstGeom>
          <a:noFill/>
          <a:effectLst>
            <a:glow rad="1676400">
              <a:schemeClr val="accent4">
                <a:satMod val="175000"/>
                <a:alpha val="40000"/>
              </a:schemeClr>
            </a:glow>
          </a:effectLst>
        </p:spPr>
        <p:txBody>
          <a:bodyPr wrap="square" lIns="91440" tIns="45720" rIns="91440" bIns="45720" anchor="ctr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5400" b="1" cap="small" spc="51" dirty="0">
                <a:ln w="19050">
                  <a:solidFill>
                    <a:srgbClr val="FF0000"/>
                  </a:solidFill>
                </a:ln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ambria" panose="02040503050406030204" pitchFamily="18" charset="0"/>
              </a:rPr>
              <a:t>Goin’ Postal Productions</a:t>
            </a:r>
          </a:p>
        </p:txBody>
      </p:sp>
    </p:spTree>
    <p:extLst>
      <p:ext uri="{BB962C8B-B14F-4D97-AF65-F5344CB8AC3E}">
        <p14:creationId xmlns:p14="http://schemas.microsoft.com/office/powerpoint/2010/main" val="15151985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24000" decel="76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" dur="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2" dur="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3" dur="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" dur="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5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7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9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0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4" dur="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5" dur="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6" dur="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7" dur="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8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9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0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1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2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5" dur="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36" dur="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7" dur="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8" dur="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39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0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1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2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3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500"/>
                            </p:stCondLst>
                            <p:childTnLst>
                              <p:par>
                                <p:cTn id="45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4.81481E-6 L 1.07917 0.86644 " pathEditMode="relative" rAng="0" ptsTypes="AA">
                                      <p:cBhvr>
                                        <p:cTn id="46" dur="2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3958" y="43310"/>
                                    </p:animMotion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8633 -0.04306 L 0.18854 0.6456 " pathEditMode="relative" rAng="0" ptsTypes="AA">
                                      <p:cBhvr>
                                        <p:cTn id="50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737" y="34421"/>
                                    </p:animMotion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500"/>
                            </p:stCondLst>
                            <p:childTnLst>
                              <p:par>
                                <p:cTn id="52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57413 0.79607 L -0.57309 0.36273 L -0.56892 0.21806 L -0.56996 0.20556 L -0.5677 -0.00278 " pathEditMode="relative" rAng="0" ptsTypes="AAAAA">
                                      <p:cBhvr>
                                        <p:cTn id="53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3" y="-39954"/>
                                    </p:animMotion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5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4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5908 0.76551 L -0.5783 0.33056 L -0.53247 0.19028 L -0.49288 0.09445 L -0.47101 0.04723 L -0.42517 -0.01527 L -0.36267 -0.05972 L -0.32622 -0.04861 L -0.31372 0.01111 L -0.31372 0.06528 " pathEditMode="relative" rAng="0" ptsTypes="AAAAAAAAAA">
                                      <p:cBhvr>
                                        <p:cTn id="55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854" y="-41273"/>
                                    </p:animMotion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5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6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60747 0.74699 L -0.55539 0.34282 L -0.50955 0.23449 L -0.43976 0.18171 L -0.38039 0.16365 L -0.31997 0.15949 L -0.26997 0.17893 L -0.23872 0.21921 L -0.23559 0.26921 L -0.23559 0.3537 " pathEditMode="relative" rAng="0" ptsTypes="AAAAAAAAAA">
                                      <p:cBhvr>
                                        <p:cTn id="57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594" y="-29375"/>
                                    </p:animMotion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5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8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61909 0.71597 C -0.61909 0.68125 -0.63229 0.54074 -0.63229 0.49305 C -0.63333 0.46481 -0.64722 0.32153 -0.65208 0.26088 L -0.66111 0.12847 L -0.69062 0.05532 L -0.7052 0.00416 L -0.7427 -0.07084 L -0.79166 -0.12084 L -0.8493 -0.10232 L -0.87604 -0.05834 L -0.87743 0.0169 " pathEditMode="relative" rAng="0" ptsTypes="ffAAAAAAAAf">
                                      <p:cBhvr>
                                        <p:cTn id="59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917" y="-41852"/>
                                    </p:animMotion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5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0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63281 0.70278 L -0.71667 0.26366 L -0.76875 0.14028 L -0.81163 0.0581 L -0.84896 -0.02222 L -0.92917 -0.09444 L -1.00104 -0.08611 L -1.03542 -0.01944 L -1.05937 0.0625 L -1.07917 0.14028 L -1.07917 0.19861 " pathEditMode="relative" rAng="0" ptsTypes="AAAAAAAAAAA">
                                      <p:cBhvr>
                                        <p:cTn id="61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326" y="-39861"/>
                                    </p:animMotion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6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7500"/>
                            </p:stCondLst>
                            <p:childTnLst>
                              <p:par>
                                <p:cTn id="6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6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1" presetClass="entr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8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0" y="190501"/>
            <a:ext cx="12192000" cy="876299"/>
          </a:xfrm>
        </p:spPr>
        <p:txBody>
          <a:bodyPr>
            <a:noAutofit/>
          </a:bodyPr>
          <a:lstStyle/>
          <a:p>
            <a:r>
              <a:rPr lang="en-US" sz="40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QUESTIONS</a:t>
            </a:r>
            <a:endParaRPr lang="en-US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322">
              <a:defRPr/>
            </a:pPr>
            <a:fld id="{8602D0DF-5805-4F60-B53C-4F4425A1F414}" type="slidenum">
              <a:rPr lang="en-US">
                <a:solidFill>
                  <a:prstClr val="black">
                    <a:tint val="75000"/>
                  </a:prstClr>
                </a:solidFill>
                <a:latin typeface="Calibri"/>
              </a:rPr>
              <a:pPr defTabSz="914322">
                <a:defRPr/>
              </a:pPr>
              <a:t>27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0" y="2221816"/>
            <a:ext cx="121920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37151"/>
            <a:r>
              <a:rPr lang="en-US" sz="2800" dirty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MCI-West Postal Inspectors Organizational Email</a:t>
            </a:r>
          </a:p>
          <a:p>
            <a:pPr algn="ctr"/>
            <a:endParaRPr lang="en-US" sz="2800" b="1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algn="ctr"/>
            <a:r>
              <a:rPr lang="en-US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ea typeface="Cambria" panose="02040503050406030204" pitchFamily="18" charset="0"/>
              </a:rPr>
              <a:t> MCIW_MCB_CAMPEN_POSTQAQC@USMC.MIL </a:t>
            </a:r>
          </a:p>
        </p:txBody>
      </p:sp>
      <p:sp>
        <p:nvSpPr>
          <p:cNvPr id="9" name="Rectangle 8"/>
          <p:cNvSpPr/>
          <p:nvPr/>
        </p:nvSpPr>
        <p:spPr>
          <a:xfrm>
            <a:off x="1332108" y="4341856"/>
            <a:ext cx="9527784" cy="830997"/>
          </a:xfrm>
          <a:prstGeom prst="rect">
            <a:avLst/>
          </a:prstGeom>
          <a:solidFill>
            <a:srgbClr val="FFC000"/>
          </a:solidFill>
          <a:ln w="28575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marL="137150" algn="ctr">
              <a:spcBef>
                <a:spcPct val="20000"/>
              </a:spcBef>
              <a:buClr>
                <a:prstClr val="white">
                  <a:shade val="95000"/>
                </a:prstClr>
              </a:buClr>
              <a:buSzPct val="65000"/>
            </a:pPr>
            <a:r>
              <a:rPr lang="en-US" sz="2400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If there are ever any questions, please do not hesitate to reach out and ask your servicing post office or the MCI-West Postal Inspectors office.</a:t>
            </a:r>
            <a:endParaRPr lang="en-US" sz="32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1CC3AF54-FCCC-F675-BA13-B797B0D169F3}"/>
              </a:ext>
            </a:extLst>
          </p:cNvPr>
          <p:cNvCxnSpPr>
            <a:cxnSpLocks/>
          </p:cNvCxnSpPr>
          <p:nvPr/>
        </p:nvCxnSpPr>
        <p:spPr>
          <a:xfrm>
            <a:off x="0" y="1066800"/>
            <a:ext cx="12192000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Picture 7" descr="Logo&#10;&#10;Description automatically generated">
            <a:extLst>
              <a:ext uri="{FF2B5EF4-FFF2-40B4-BE49-F238E27FC236}">
                <a16:creationId xmlns:a16="http://schemas.microsoft.com/office/drawing/2014/main" id="{DCE99081-FDF9-47AE-0E91-C587D5A7070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379" b="89982" l="2275" r="98127">
                        <a14:foregroundMark x1="12578" y1="14737" x2="34746" y2="4900"/>
                        <a14:foregroundMark x1="34746" y1="4900" x2="36039" y2="4791"/>
                        <a14:foregroundMark x1="1561" y1="36624" x2="2319" y2="28457"/>
                        <a14:foregroundMark x1="2319" y1="28457" x2="2319" y2="28457"/>
                        <a14:foregroundMark x1="13559" y1="51361" x2="13559" y2="51361"/>
                        <a14:foregroundMark x1="16503" y1="47768" x2="85950" y2="40581"/>
                        <a14:foregroundMark x1="31401" y1="15935" x2="71989" y2="56515"/>
                        <a14:foregroundMark x1="87422" y1="37604" x2="87913" y2="43593"/>
                        <a14:foregroundMark x1="60526" y1="25481" x2="62712" y2="46969"/>
                        <a14:foregroundMark x1="62712" y1="46969" x2="62712" y2="46969"/>
                        <a14:foregroundMark x1="47056" y1="20290" x2="58073" y2="25082"/>
                        <a14:foregroundMark x1="52186" y1="17132" x2="44871" y2="32450"/>
                        <a14:foregroundMark x1="28011" y1="29437" x2="24130" y2="38875"/>
                        <a14:foregroundMark x1="24130" y1="38875" x2="47279" y2="65154"/>
                        <a14:foregroundMark x1="47279" y1="65154" x2="62533" y2="49220"/>
                        <a14:foregroundMark x1="62533" y1="49220" x2="42462" y2="51506"/>
                        <a14:foregroundMark x1="42462" y1="51506" x2="74353" y2="38875"/>
                        <a14:foregroundMark x1="74353" y1="38875" x2="37377" y2="25590"/>
                        <a14:foregroundMark x1="37377" y1="25590" x2="41927" y2="40327"/>
                        <a14:foregroundMark x1="41927" y1="40327" x2="26271" y2="69764"/>
                        <a14:foregroundMark x1="26271" y1="69764" x2="34790" y2="50708"/>
                        <a14:foregroundMark x1="34790" y1="50708" x2="28724" y2="49546"/>
                        <a14:foregroundMark x1="2319" y1="39601" x2="5486" y2="56733"/>
                        <a14:foregroundMark x1="13336" y1="65880" x2="23327" y2="74410"/>
                        <a14:foregroundMark x1="32159" y1="76806" x2="45584" y2="79020"/>
                        <a14:foregroundMark x1="56111" y1="79201" x2="67841" y2="77822"/>
                        <a14:foregroundMark x1="67841" y1="77822" x2="68599" y2="77423"/>
                        <a14:foregroundMark x1="76673" y1="73031" x2="85192" y2="65662"/>
                        <a14:foregroundMark x1="85192" y1="65662" x2="85192" y2="65662"/>
                        <a14:foregroundMark x1="92061" y1="60690" x2="97458" y2="46969"/>
                        <a14:foregroundMark x1="98171" y1="39020" x2="93042" y2="29183"/>
                        <a14:foregroundMark x1="93042" y1="29183" x2="92774" y2="27477"/>
                        <a14:foregroundMark x1="92061" y1="20690" x2="71989" y2="9147"/>
                        <a14:foregroundMark x1="66860" y1="4392" x2="42908" y2="4174"/>
                        <a14:foregroundMark x1="41704" y1="2795" x2="37779" y2="2976"/>
                        <a14:foregroundMark x1="49777" y1="1379" x2="49777" y2="1379"/>
                        <a14:foregroundMark x1="70562" y1="32632" x2="74710" y2="29837"/>
                        <a14:foregroundMark x1="70562" y1="57314" x2="82516" y2="46751"/>
                        <a14:foregroundMark x1="64184" y1="63267" x2="44380" y2="64682"/>
                        <a14:foregroundMark x1="71053" y1="34229" x2="69804" y2="28457"/>
                        <a14:backgroundMark x1="23818" y1="97314" x2="35995" y2="97314"/>
                        <a14:backgroundMark x1="35995" y1="97314" x2="66191" y2="96951"/>
                        <a14:backgroundMark x1="66191" y1="96951" x2="72748" y2="97495"/>
                        <a14:backgroundMark x1="47547" y1="99093" x2="54416" y2="9869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17778"/>
          <a:stretch/>
        </p:blipFill>
        <p:spPr>
          <a:xfrm>
            <a:off x="181465" y="145369"/>
            <a:ext cx="823486" cy="83201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0" name="Picture 9" descr="Logo&#10;&#10;Description automatically generated">
            <a:extLst>
              <a:ext uri="{FF2B5EF4-FFF2-40B4-BE49-F238E27FC236}">
                <a16:creationId xmlns:a16="http://schemas.microsoft.com/office/drawing/2014/main" id="{BD8759F8-E9EC-AB08-8359-3378686227B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566" b="96768" l="1212" r="98153">
                        <a14:foregroundMark x1="10733" y1="9293" x2="67802" y2="5293"/>
                        <a14:foregroundMark x1="67802" y1="5293" x2="81362" y2="5576"/>
                        <a14:foregroundMark x1="81362" y1="5576" x2="87074" y2="7354"/>
                        <a14:foregroundMark x1="3578" y1="6384" x2="20716" y2="6384"/>
                        <a14:foregroundMark x1="20716" y1="6384" x2="52799" y2="6263"/>
                        <a14:foregroundMark x1="52799" y1="6263" x2="81073" y2="7960"/>
                        <a14:foregroundMark x1="81073" y1="7960" x2="94807" y2="6828"/>
                        <a14:foregroundMark x1="94807" y1="6828" x2="97980" y2="7636"/>
                        <a14:foregroundMark x1="74380" y1="848" x2="31852" y2="2747"/>
                        <a14:foregroundMark x1="31852" y1="2747" x2="21812" y2="566"/>
                        <a14:foregroundMark x1="21812" y1="566" x2="21812" y2="566"/>
                        <a14:foregroundMark x1="2020" y1="7798" x2="2020" y2="7798"/>
                        <a14:foregroundMark x1="9752" y1="57212" x2="17946" y2="43919"/>
                        <a14:foregroundMark x1="17946" y1="43919" x2="22043" y2="44727"/>
                        <a14:foregroundMark x1="11945" y1="52485" x2="41258" y2="38101"/>
                        <a14:foregroundMark x1="41258" y1="38101" x2="58338" y2="36162"/>
                        <a14:foregroundMark x1="58338" y1="36162" x2="70052" y2="38586"/>
                        <a14:foregroundMark x1="70052" y1="38586" x2="73976" y2="40404"/>
                        <a14:foregroundMark x1="75188" y1="42788" x2="89209" y2="53253"/>
                        <a14:foregroundMark x1="89209" y1="53253" x2="90883" y2="59434"/>
                        <a14:foregroundMark x1="87882" y1="77212" x2="71552" y2="91071"/>
                        <a14:foregroundMark x1="71552" y1="91071" x2="53549" y2="95960"/>
                        <a14:foregroundMark x1="53549" y1="95960" x2="40104" y2="95434"/>
                        <a14:foregroundMark x1="40104" y1="95434" x2="30352" y2="91232"/>
                        <a14:foregroundMark x1="30352" y1="91232" x2="13733" y2="77778"/>
                        <a14:foregroundMark x1="41662" y1="96808" x2="64859" y2="94990"/>
                        <a14:foregroundMark x1="98211" y1="64566" x2="98211" y2="64566"/>
                        <a14:foregroundMark x1="1212" y1="65293" x2="1212" y2="6529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1631" y="205162"/>
            <a:ext cx="543798" cy="77649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14261561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590803" y="190501"/>
            <a:ext cx="7095244" cy="876299"/>
          </a:xfrm>
        </p:spPr>
        <p:txBody>
          <a:bodyPr>
            <a:noAutofit/>
          </a:bodyPr>
          <a:lstStyle/>
          <a:p>
            <a:r>
              <a:rPr lang="en-US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Overview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322">
              <a:defRPr/>
            </a:pPr>
            <a:fld id="{8602D0DF-5805-4F60-B53C-4F4425A1F414}" type="slidenum">
              <a:rPr lang="en-US">
                <a:solidFill>
                  <a:prstClr val="black">
                    <a:tint val="75000"/>
                  </a:prstClr>
                </a:solidFill>
                <a:latin typeface="Calibri"/>
              </a:rPr>
              <a:pPr defTabSz="914322">
                <a:defRPr/>
              </a:pPr>
              <a:t>3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0" y="1217414"/>
            <a:ext cx="12192000" cy="5421868"/>
          </a:xfrm>
        </p:spPr>
        <p:txBody>
          <a:bodyPr numCol="2">
            <a:normAutofit/>
          </a:bodyPr>
          <a:lstStyle/>
          <a:p>
            <a:r>
              <a:rPr lang="en-US" sz="2600" dirty="0">
                <a:latin typeface="Cambria" panose="02040503050406030204" pitchFamily="18" charset="0"/>
                <a:ea typeface="Cambria" panose="02040503050406030204" pitchFamily="18" charset="0"/>
              </a:rPr>
              <a:t>Mission</a:t>
            </a:r>
          </a:p>
          <a:p>
            <a:r>
              <a:rPr lang="en-US" sz="2600" dirty="0">
                <a:latin typeface="Cambria" panose="02040503050406030204" pitchFamily="18" charset="0"/>
                <a:ea typeface="Cambria" panose="02040503050406030204" pitchFamily="18" charset="0"/>
              </a:rPr>
              <a:t>Overview</a:t>
            </a:r>
          </a:p>
          <a:p>
            <a:r>
              <a:rPr lang="en-US" sz="2600" dirty="0">
                <a:latin typeface="Cambria" panose="02040503050406030204" pitchFamily="18" charset="0"/>
                <a:ea typeface="Cambria" panose="02040503050406030204" pitchFamily="18" charset="0"/>
              </a:rPr>
              <a:t>General Information</a:t>
            </a:r>
          </a:p>
          <a:p>
            <a:r>
              <a:rPr lang="en-US" sz="2600" dirty="0">
                <a:latin typeface="Cambria" panose="02040503050406030204" pitchFamily="18" charset="0"/>
                <a:ea typeface="Cambria" panose="02040503050406030204" pitchFamily="18" charset="0"/>
              </a:rPr>
              <a:t>OMM Requirements &amp; Responsibilities </a:t>
            </a:r>
          </a:p>
          <a:p>
            <a:r>
              <a:rPr lang="en-US" sz="2600" dirty="0">
                <a:latin typeface="Cambria" panose="02040503050406030204" pitchFamily="18" charset="0"/>
                <a:ea typeface="Cambria" panose="02040503050406030204" pitchFamily="18" charset="0"/>
              </a:rPr>
              <a:t>OMM/AOMM Appointment Letters </a:t>
            </a:r>
          </a:p>
          <a:p>
            <a:r>
              <a:rPr lang="en-US" sz="2600" dirty="0">
                <a:latin typeface="Cambria" panose="02040503050406030204" pitchFamily="18" charset="0"/>
                <a:ea typeface="Cambria" panose="02040503050406030204" pitchFamily="18" charset="0"/>
              </a:rPr>
              <a:t>Authorization to Receipt for and Open</a:t>
            </a:r>
          </a:p>
          <a:p>
            <a:r>
              <a:rPr lang="en-US" sz="2600" dirty="0">
                <a:latin typeface="Cambria" panose="02040503050406030204" pitchFamily="18" charset="0"/>
                <a:ea typeface="Cambria" panose="02040503050406030204" pitchFamily="18" charset="0"/>
              </a:rPr>
              <a:t>Required References</a:t>
            </a:r>
          </a:p>
          <a:p>
            <a:r>
              <a:rPr lang="en-US" sz="2600" dirty="0">
                <a:latin typeface="Cambria" panose="02040503050406030204" pitchFamily="18" charset="0"/>
                <a:ea typeface="Cambria" panose="02040503050406030204" pitchFamily="18" charset="0"/>
              </a:rPr>
              <a:t>Command Official Mail Center</a:t>
            </a:r>
          </a:p>
          <a:p>
            <a:r>
              <a:rPr lang="en-US" sz="2600" dirty="0">
                <a:latin typeface="Cambria" panose="02040503050406030204" pitchFamily="18" charset="0"/>
                <a:ea typeface="Cambria" panose="02040503050406030204" pitchFamily="18" charset="0"/>
              </a:rPr>
              <a:t>Authorized Use of Official Mail </a:t>
            </a:r>
          </a:p>
          <a:p>
            <a:r>
              <a:rPr lang="en-US" sz="2600" dirty="0">
                <a:latin typeface="Cambria" panose="02040503050406030204" pitchFamily="18" charset="0"/>
                <a:ea typeface="Cambria" panose="02040503050406030204" pitchFamily="18" charset="0"/>
              </a:rPr>
              <a:t>Unauthorized Use of Official Mail</a:t>
            </a:r>
          </a:p>
          <a:p>
            <a:r>
              <a:rPr lang="en-US" sz="2600" dirty="0">
                <a:latin typeface="Cambria" panose="02040503050406030204" pitchFamily="18" charset="0"/>
                <a:ea typeface="Cambria" panose="02040503050406030204" pitchFamily="18" charset="0"/>
              </a:rPr>
              <a:t>Classes of Mail</a:t>
            </a:r>
          </a:p>
          <a:p>
            <a:r>
              <a:rPr lang="en-US" sz="2600" dirty="0">
                <a:latin typeface="Cambria" panose="02040503050406030204" pitchFamily="18" charset="0"/>
                <a:ea typeface="Cambria" panose="02040503050406030204" pitchFamily="18" charset="0"/>
              </a:rPr>
              <a:t>Special Services</a:t>
            </a:r>
          </a:p>
          <a:p>
            <a:r>
              <a:rPr lang="en-US" sz="2600" dirty="0">
                <a:latin typeface="Cambria" panose="02040503050406030204" pitchFamily="18" charset="0"/>
                <a:ea typeface="Cambria" panose="02040503050406030204" pitchFamily="18" charset="0"/>
              </a:rPr>
              <a:t>Address Standards</a:t>
            </a:r>
          </a:p>
          <a:p>
            <a:r>
              <a:rPr lang="en-US" sz="2600" dirty="0">
                <a:latin typeface="Cambria" panose="02040503050406030204" pitchFamily="18" charset="0"/>
                <a:ea typeface="Cambria" panose="02040503050406030204" pitchFamily="18" charset="0"/>
              </a:rPr>
              <a:t>Official Mail Preparation</a:t>
            </a:r>
          </a:p>
          <a:p>
            <a:r>
              <a:rPr lang="en-US" sz="2600" dirty="0">
                <a:latin typeface="Cambria" panose="02040503050406030204" pitchFamily="18" charset="0"/>
                <a:ea typeface="Cambria" panose="02040503050406030204" pitchFamily="18" charset="0"/>
              </a:rPr>
              <a:t>Official Mail Discrepancy Letter</a:t>
            </a:r>
          </a:p>
          <a:p>
            <a:r>
              <a:rPr lang="en-US" sz="2600" dirty="0">
                <a:latin typeface="Cambria" panose="02040503050406030204" pitchFamily="18" charset="0"/>
                <a:ea typeface="Cambria" panose="02040503050406030204" pitchFamily="18" charset="0"/>
              </a:rPr>
              <a:t>Cost Management</a:t>
            </a:r>
          </a:p>
          <a:p>
            <a:r>
              <a:rPr lang="en-US" sz="2600" dirty="0">
                <a:latin typeface="Cambria" panose="02040503050406030204" pitchFamily="18" charset="0"/>
                <a:ea typeface="Cambria" panose="02040503050406030204" pitchFamily="18" charset="0"/>
              </a:rPr>
              <a:t>Delivery to Authorized Agent</a:t>
            </a:r>
          </a:p>
          <a:p>
            <a:r>
              <a:rPr lang="en-US" sz="2600" dirty="0">
                <a:latin typeface="Cambria" panose="02040503050406030204" pitchFamily="18" charset="0"/>
                <a:ea typeface="Cambria" panose="02040503050406030204" pitchFamily="18" charset="0"/>
              </a:rPr>
              <a:t>Official Mail Program Inspection</a:t>
            </a:r>
          </a:p>
          <a:p>
            <a:r>
              <a:rPr lang="en-US" sz="2600" dirty="0">
                <a:latin typeface="Cambria" panose="02040503050406030204" pitchFamily="18" charset="0"/>
                <a:ea typeface="Cambria" panose="02040503050406030204" pitchFamily="18" charset="0"/>
              </a:rPr>
              <a:t>Points of Contact</a:t>
            </a:r>
            <a:endParaRPr lang="en-US" sz="2600" b="1" dirty="0">
              <a:solidFill>
                <a:srgbClr val="FFC00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0" indent="0">
              <a:buNone/>
            </a:pPr>
            <a:endParaRPr lang="en-US" dirty="0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A89A9E2B-DAD1-13E7-A4E4-CD4C9F0CEDCF}"/>
              </a:ext>
            </a:extLst>
          </p:cNvPr>
          <p:cNvCxnSpPr>
            <a:cxnSpLocks/>
          </p:cNvCxnSpPr>
          <p:nvPr/>
        </p:nvCxnSpPr>
        <p:spPr>
          <a:xfrm>
            <a:off x="0" y="1066800"/>
            <a:ext cx="12192000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Picture 8" descr="Logo&#10;&#10;Description automatically generated">
            <a:extLst>
              <a:ext uri="{FF2B5EF4-FFF2-40B4-BE49-F238E27FC236}">
                <a16:creationId xmlns:a16="http://schemas.microsoft.com/office/drawing/2014/main" id="{936BDF0E-B5FD-E958-6BD0-6A270392B49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379" b="89982" l="2275" r="98127">
                        <a14:foregroundMark x1="12578" y1="14737" x2="34746" y2="4900"/>
                        <a14:foregroundMark x1="34746" y1="4900" x2="36039" y2="4791"/>
                        <a14:foregroundMark x1="1561" y1="36624" x2="2319" y2="28457"/>
                        <a14:foregroundMark x1="2319" y1="28457" x2="2319" y2="28457"/>
                        <a14:foregroundMark x1="13559" y1="51361" x2="13559" y2="51361"/>
                        <a14:foregroundMark x1="16503" y1="47768" x2="85950" y2="40581"/>
                        <a14:foregroundMark x1="31401" y1="15935" x2="71989" y2="56515"/>
                        <a14:foregroundMark x1="87422" y1="37604" x2="87913" y2="43593"/>
                        <a14:foregroundMark x1="60526" y1="25481" x2="62712" y2="46969"/>
                        <a14:foregroundMark x1="62712" y1="46969" x2="62712" y2="46969"/>
                        <a14:foregroundMark x1="47056" y1="20290" x2="58073" y2="25082"/>
                        <a14:foregroundMark x1="52186" y1="17132" x2="44871" y2="32450"/>
                        <a14:foregroundMark x1="28011" y1="29437" x2="24130" y2="38875"/>
                        <a14:foregroundMark x1="24130" y1="38875" x2="47279" y2="65154"/>
                        <a14:foregroundMark x1="47279" y1="65154" x2="62533" y2="49220"/>
                        <a14:foregroundMark x1="62533" y1="49220" x2="42462" y2="51506"/>
                        <a14:foregroundMark x1="42462" y1="51506" x2="74353" y2="38875"/>
                        <a14:foregroundMark x1="74353" y1="38875" x2="37377" y2="25590"/>
                        <a14:foregroundMark x1="37377" y1="25590" x2="41927" y2="40327"/>
                        <a14:foregroundMark x1="41927" y1="40327" x2="26271" y2="69764"/>
                        <a14:foregroundMark x1="26271" y1="69764" x2="34790" y2="50708"/>
                        <a14:foregroundMark x1="34790" y1="50708" x2="28724" y2="49546"/>
                        <a14:foregroundMark x1="2319" y1="39601" x2="5486" y2="56733"/>
                        <a14:foregroundMark x1="13336" y1="65880" x2="23327" y2="74410"/>
                        <a14:foregroundMark x1="32159" y1="76806" x2="45584" y2="79020"/>
                        <a14:foregroundMark x1="56111" y1="79201" x2="67841" y2="77822"/>
                        <a14:foregroundMark x1="67841" y1="77822" x2="68599" y2="77423"/>
                        <a14:foregroundMark x1="76673" y1="73031" x2="85192" y2="65662"/>
                        <a14:foregroundMark x1="85192" y1="65662" x2="85192" y2="65662"/>
                        <a14:foregroundMark x1="92061" y1="60690" x2="97458" y2="46969"/>
                        <a14:foregroundMark x1="98171" y1="39020" x2="93042" y2="29183"/>
                        <a14:foregroundMark x1="93042" y1="29183" x2="92774" y2="27477"/>
                        <a14:foregroundMark x1="92061" y1="20690" x2="71989" y2="9147"/>
                        <a14:foregroundMark x1="66860" y1="4392" x2="42908" y2="4174"/>
                        <a14:foregroundMark x1="41704" y1="2795" x2="37779" y2="2976"/>
                        <a14:foregroundMark x1="49777" y1="1379" x2="49777" y2="1379"/>
                        <a14:foregroundMark x1="70562" y1="32632" x2="74710" y2="29837"/>
                        <a14:foregroundMark x1="70562" y1="57314" x2="82516" y2="46751"/>
                        <a14:foregroundMark x1="64184" y1="63267" x2="44380" y2="64682"/>
                        <a14:foregroundMark x1="71053" y1="34229" x2="69804" y2="28457"/>
                        <a14:backgroundMark x1="23818" y1="97314" x2="35995" y2="97314"/>
                        <a14:backgroundMark x1="35995" y1="97314" x2="66191" y2="96951"/>
                        <a14:backgroundMark x1="66191" y1="96951" x2="72748" y2="97495"/>
                        <a14:backgroundMark x1="47547" y1="99093" x2="54416" y2="9869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17778"/>
          <a:stretch/>
        </p:blipFill>
        <p:spPr>
          <a:xfrm>
            <a:off x="181465" y="145369"/>
            <a:ext cx="823486" cy="83201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0" name="Picture 9" descr="Logo&#10;&#10;Description automatically generated">
            <a:extLst>
              <a:ext uri="{FF2B5EF4-FFF2-40B4-BE49-F238E27FC236}">
                <a16:creationId xmlns:a16="http://schemas.microsoft.com/office/drawing/2014/main" id="{89D43BD4-DB93-EC94-82D5-7A81512BFA7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566" b="96768" l="1212" r="98153">
                        <a14:foregroundMark x1="10733" y1="9293" x2="67802" y2="5293"/>
                        <a14:foregroundMark x1="67802" y1="5293" x2="81362" y2="5576"/>
                        <a14:foregroundMark x1="81362" y1="5576" x2="87074" y2="7354"/>
                        <a14:foregroundMark x1="3578" y1="6384" x2="20716" y2="6384"/>
                        <a14:foregroundMark x1="20716" y1="6384" x2="52799" y2="6263"/>
                        <a14:foregroundMark x1="52799" y1="6263" x2="81073" y2="7960"/>
                        <a14:foregroundMark x1="81073" y1="7960" x2="94807" y2="6828"/>
                        <a14:foregroundMark x1="94807" y1="6828" x2="97980" y2="7636"/>
                        <a14:foregroundMark x1="74380" y1="848" x2="31852" y2="2747"/>
                        <a14:foregroundMark x1="31852" y1="2747" x2="21812" y2="566"/>
                        <a14:foregroundMark x1="21812" y1="566" x2="21812" y2="566"/>
                        <a14:foregroundMark x1="2020" y1="7798" x2="2020" y2="7798"/>
                        <a14:foregroundMark x1="9752" y1="57212" x2="17946" y2="43919"/>
                        <a14:foregroundMark x1="17946" y1="43919" x2="22043" y2="44727"/>
                        <a14:foregroundMark x1="11945" y1="52485" x2="41258" y2="38101"/>
                        <a14:foregroundMark x1="41258" y1="38101" x2="58338" y2="36162"/>
                        <a14:foregroundMark x1="58338" y1="36162" x2="70052" y2="38586"/>
                        <a14:foregroundMark x1="70052" y1="38586" x2="73976" y2="40404"/>
                        <a14:foregroundMark x1="75188" y1="42788" x2="89209" y2="53253"/>
                        <a14:foregroundMark x1="89209" y1="53253" x2="90883" y2="59434"/>
                        <a14:foregroundMark x1="87882" y1="77212" x2="71552" y2="91071"/>
                        <a14:foregroundMark x1="71552" y1="91071" x2="53549" y2="95960"/>
                        <a14:foregroundMark x1="53549" y1="95960" x2="40104" y2="95434"/>
                        <a14:foregroundMark x1="40104" y1="95434" x2="30352" y2="91232"/>
                        <a14:foregroundMark x1="30352" y1="91232" x2="13733" y2="77778"/>
                        <a14:foregroundMark x1="41662" y1="96808" x2="64859" y2="94990"/>
                        <a14:foregroundMark x1="98211" y1="64566" x2="98211" y2="64566"/>
                        <a14:foregroundMark x1="1212" y1="65293" x2="1212" y2="6529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1631" y="205162"/>
            <a:ext cx="543798" cy="77649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05077927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590803" y="190501"/>
            <a:ext cx="7095244" cy="876299"/>
          </a:xfrm>
        </p:spPr>
        <p:txBody>
          <a:bodyPr>
            <a:noAutofit/>
          </a:bodyPr>
          <a:lstStyle/>
          <a:p>
            <a:r>
              <a:rPr lang="en-US" sz="40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General Information</a:t>
            </a:r>
            <a:endParaRPr lang="en-US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322">
              <a:defRPr/>
            </a:pPr>
            <a:fld id="{8602D0DF-5805-4F60-B53C-4F4425A1F414}" type="slidenum">
              <a:rPr lang="en-US">
                <a:solidFill>
                  <a:prstClr val="black">
                    <a:tint val="75000"/>
                  </a:prstClr>
                </a:solidFill>
                <a:latin typeface="Calibri"/>
              </a:rPr>
              <a:pPr defTabSz="914322">
                <a:defRPr/>
              </a:pPr>
              <a:t>4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0" y="1244605"/>
            <a:ext cx="12192000" cy="5041107"/>
          </a:xfrm>
          <a:ln>
            <a:noFill/>
          </a:ln>
        </p:spPr>
        <p:txBody>
          <a:bodyPr>
            <a:noAutofit/>
          </a:bodyPr>
          <a:lstStyle/>
          <a:p>
            <a:r>
              <a:rPr lang="en-US" altLang="ja-JP" sz="2600" dirty="0">
                <a:latin typeface="Cambria" panose="02040503050406030204" pitchFamily="18" charset="0"/>
              </a:rPr>
              <a:t>The OMP is supported by appropriated funds. The OMP provides effective policies/procedures in </a:t>
            </a:r>
            <a:r>
              <a:rPr lang="en-US" altLang="ja-JP" sz="2600" b="1" u="sng" dirty="0">
                <a:latin typeface="Cambria" panose="02040503050406030204" pitchFamily="18" charset="0"/>
              </a:rPr>
              <a:t>cost management</a:t>
            </a:r>
            <a:r>
              <a:rPr lang="en-US" altLang="ja-JP" sz="2600" dirty="0">
                <a:latin typeface="Cambria" panose="02040503050406030204" pitchFamily="18" charset="0"/>
              </a:rPr>
              <a:t>, mail design, mail class, special services, address standards, etc. </a:t>
            </a:r>
          </a:p>
          <a:p>
            <a:endParaRPr lang="en-US" altLang="ja-JP" sz="1051" dirty="0">
              <a:latin typeface="Cambria" panose="02040503050406030204" pitchFamily="18" charset="0"/>
            </a:endParaRPr>
          </a:p>
          <a:p>
            <a:r>
              <a:rPr lang="en-US" altLang="ja-JP" sz="2600" b="1" u="sng" dirty="0">
                <a:latin typeface="Cambria" panose="02040503050406030204" pitchFamily="18" charset="0"/>
              </a:rPr>
              <a:t>Activities and organizations supported </a:t>
            </a:r>
            <a:r>
              <a:rPr lang="en-US" altLang="ja-JP" sz="2600" dirty="0">
                <a:latin typeface="Cambria" panose="02040503050406030204" pitchFamily="18" charset="0"/>
              </a:rPr>
              <a:t>by the OMP </a:t>
            </a:r>
            <a:r>
              <a:rPr lang="en-US" altLang="ja-JP" sz="2600" b="1" u="sng" dirty="0">
                <a:latin typeface="Cambria" panose="02040503050406030204" pitchFamily="18" charset="0"/>
              </a:rPr>
              <a:t>must comply </a:t>
            </a:r>
            <a:r>
              <a:rPr lang="en-US" altLang="ja-JP" sz="2600" dirty="0">
                <a:latin typeface="Cambria" panose="02040503050406030204" pitchFamily="18" charset="0"/>
              </a:rPr>
              <a:t>with this Order.</a:t>
            </a:r>
          </a:p>
          <a:p>
            <a:endParaRPr lang="en-US" altLang="ja-JP" sz="1051" dirty="0">
              <a:latin typeface="Cambria" panose="02040503050406030204" pitchFamily="18" charset="0"/>
            </a:endParaRPr>
          </a:p>
          <a:p>
            <a:r>
              <a:rPr lang="en-US" altLang="ja-JP" sz="2600" dirty="0">
                <a:latin typeface="Cambria" panose="02040503050406030204" pitchFamily="18" charset="0"/>
              </a:rPr>
              <a:t>Official mail shall be processed by the </a:t>
            </a:r>
            <a:r>
              <a:rPr lang="en-US" altLang="ja-JP" sz="2600" b="1" u="sng" dirty="0">
                <a:latin typeface="Cambria" panose="02040503050406030204" pitchFamily="18" charset="0"/>
              </a:rPr>
              <a:t>most reasonable means </a:t>
            </a:r>
            <a:r>
              <a:rPr lang="en-US" altLang="ja-JP" sz="2600" dirty="0">
                <a:latin typeface="Cambria" panose="02040503050406030204" pitchFamily="18" charset="0"/>
              </a:rPr>
              <a:t>to meet delivery date, security, and accountability requirements.</a:t>
            </a:r>
            <a:r>
              <a:rPr lang="en-US" altLang="ja-JP" sz="1051" dirty="0">
                <a:latin typeface="Cambria" panose="02040503050406030204" pitchFamily="18" charset="0"/>
              </a:rPr>
              <a:t>  </a:t>
            </a:r>
          </a:p>
          <a:p>
            <a:r>
              <a:rPr lang="en-US" altLang="ja-JP" sz="2800" dirty="0">
                <a:latin typeface="Cambria" panose="02040503050406030204" pitchFamily="18" charset="0"/>
              </a:rPr>
              <a:t>OMMs must receive training from the Installation OMM </a:t>
            </a:r>
            <a:r>
              <a:rPr lang="en-US" altLang="ja-JP" sz="2800" b="1" u="sng" dirty="0">
                <a:latin typeface="Cambria" panose="02040503050406030204" pitchFamily="18" charset="0"/>
              </a:rPr>
              <a:t>within 90 days</a:t>
            </a:r>
            <a:r>
              <a:rPr lang="en-US" altLang="ja-JP" sz="2800" dirty="0">
                <a:latin typeface="Cambria" panose="02040503050406030204" pitchFamily="18" charset="0"/>
              </a:rPr>
              <a:t> of appointment by their CO.</a:t>
            </a:r>
            <a:endParaRPr lang="en-US" sz="2800" dirty="0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73A161FB-7DDE-12FA-F75D-9E47468CCC53}"/>
              </a:ext>
            </a:extLst>
          </p:cNvPr>
          <p:cNvCxnSpPr>
            <a:cxnSpLocks/>
          </p:cNvCxnSpPr>
          <p:nvPr/>
        </p:nvCxnSpPr>
        <p:spPr>
          <a:xfrm>
            <a:off x="0" y="1066800"/>
            <a:ext cx="12192000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Picture 8" descr="Logo&#10;&#10;Description automatically generated">
            <a:extLst>
              <a:ext uri="{FF2B5EF4-FFF2-40B4-BE49-F238E27FC236}">
                <a16:creationId xmlns:a16="http://schemas.microsoft.com/office/drawing/2014/main" id="{7A51A249-4613-20A3-BE00-45068F741BF3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379" b="89982" l="2275" r="98127">
                        <a14:foregroundMark x1="12578" y1="14737" x2="34746" y2="4900"/>
                        <a14:foregroundMark x1="34746" y1="4900" x2="36039" y2="4791"/>
                        <a14:foregroundMark x1="1561" y1="36624" x2="2319" y2="28457"/>
                        <a14:foregroundMark x1="2319" y1="28457" x2="2319" y2="28457"/>
                        <a14:foregroundMark x1="13559" y1="51361" x2="13559" y2="51361"/>
                        <a14:foregroundMark x1="16503" y1="47768" x2="85950" y2="40581"/>
                        <a14:foregroundMark x1="31401" y1="15935" x2="71989" y2="56515"/>
                        <a14:foregroundMark x1="87422" y1="37604" x2="87913" y2="43593"/>
                        <a14:foregroundMark x1="60526" y1="25481" x2="62712" y2="46969"/>
                        <a14:foregroundMark x1="62712" y1="46969" x2="62712" y2="46969"/>
                        <a14:foregroundMark x1="47056" y1="20290" x2="58073" y2="25082"/>
                        <a14:foregroundMark x1="52186" y1="17132" x2="44871" y2="32450"/>
                        <a14:foregroundMark x1="28011" y1="29437" x2="24130" y2="38875"/>
                        <a14:foregroundMark x1="24130" y1="38875" x2="47279" y2="65154"/>
                        <a14:foregroundMark x1="47279" y1="65154" x2="62533" y2="49220"/>
                        <a14:foregroundMark x1="62533" y1="49220" x2="42462" y2="51506"/>
                        <a14:foregroundMark x1="42462" y1="51506" x2="74353" y2="38875"/>
                        <a14:foregroundMark x1="74353" y1="38875" x2="37377" y2="25590"/>
                        <a14:foregroundMark x1="37377" y1="25590" x2="41927" y2="40327"/>
                        <a14:foregroundMark x1="41927" y1="40327" x2="26271" y2="69764"/>
                        <a14:foregroundMark x1="26271" y1="69764" x2="34790" y2="50708"/>
                        <a14:foregroundMark x1="34790" y1="50708" x2="28724" y2="49546"/>
                        <a14:foregroundMark x1="2319" y1="39601" x2="5486" y2="56733"/>
                        <a14:foregroundMark x1="13336" y1="65880" x2="23327" y2="74410"/>
                        <a14:foregroundMark x1="32159" y1="76806" x2="45584" y2="79020"/>
                        <a14:foregroundMark x1="56111" y1="79201" x2="67841" y2="77822"/>
                        <a14:foregroundMark x1="67841" y1="77822" x2="68599" y2="77423"/>
                        <a14:foregroundMark x1="76673" y1="73031" x2="85192" y2="65662"/>
                        <a14:foregroundMark x1="85192" y1="65662" x2="85192" y2="65662"/>
                        <a14:foregroundMark x1="92061" y1="60690" x2="97458" y2="46969"/>
                        <a14:foregroundMark x1="98171" y1="39020" x2="93042" y2="29183"/>
                        <a14:foregroundMark x1="93042" y1="29183" x2="92774" y2="27477"/>
                        <a14:foregroundMark x1="92061" y1="20690" x2="71989" y2="9147"/>
                        <a14:foregroundMark x1="66860" y1="4392" x2="42908" y2="4174"/>
                        <a14:foregroundMark x1="41704" y1="2795" x2="37779" y2="2976"/>
                        <a14:foregroundMark x1="49777" y1="1379" x2="49777" y2="1379"/>
                        <a14:foregroundMark x1="70562" y1="32632" x2="74710" y2="29837"/>
                        <a14:foregroundMark x1="70562" y1="57314" x2="82516" y2="46751"/>
                        <a14:foregroundMark x1="64184" y1="63267" x2="44380" y2="64682"/>
                        <a14:foregroundMark x1="71053" y1="34229" x2="69804" y2="28457"/>
                        <a14:backgroundMark x1="23818" y1="97314" x2="35995" y2="97314"/>
                        <a14:backgroundMark x1="35995" y1="97314" x2="66191" y2="96951"/>
                        <a14:backgroundMark x1="66191" y1="96951" x2="72748" y2="97495"/>
                        <a14:backgroundMark x1="47547" y1="99093" x2="54416" y2="9869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17778"/>
          <a:stretch/>
        </p:blipFill>
        <p:spPr>
          <a:xfrm>
            <a:off x="181465" y="145369"/>
            <a:ext cx="823486" cy="83201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0" name="Picture 9" descr="Logo&#10;&#10;Description automatically generated">
            <a:extLst>
              <a:ext uri="{FF2B5EF4-FFF2-40B4-BE49-F238E27FC236}">
                <a16:creationId xmlns:a16="http://schemas.microsoft.com/office/drawing/2014/main" id="{1F13F80D-839E-5CA0-A5DF-5AB1906C7F8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566" b="96768" l="1212" r="98153">
                        <a14:foregroundMark x1="10733" y1="9293" x2="67802" y2="5293"/>
                        <a14:foregroundMark x1="67802" y1="5293" x2="81362" y2="5576"/>
                        <a14:foregroundMark x1="81362" y1="5576" x2="87074" y2="7354"/>
                        <a14:foregroundMark x1="3578" y1="6384" x2="20716" y2="6384"/>
                        <a14:foregroundMark x1="20716" y1="6384" x2="52799" y2="6263"/>
                        <a14:foregroundMark x1="52799" y1="6263" x2="81073" y2="7960"/>
                        <a14:foregroundMark x1="81073" y1="7960" x2="94807" y2="6828"/>
                        <a14:foregroundMark x1="94807" y1="6828" x2="97980" y2="7636"/>
                        <a14:foregroundMark x1="74380" y1="848" x2="31852" y2="2747"/>
                        <a14:foregroundMark x1="31852" y1="2747" x2="21812" y2="566"/>
                        <a14:foregroundMark x1="21812" y1="566" x2="21812" y2="566"/>
                        <a14:foregroundMark x1="2020" y1="7798" x2="2020" y2="7798"/>
                        <a14:foregroundMark x1="9752" y1="57212" x2="17946" y2="43919"/>
                        <a14:foregroundMark x1="17946" y1="43919" x2="22043" y2="44727"/>
                        <a14:foregroundMark x1="11945" y1="52485" x2="41258" y2="38101"/>
                        <a14:foregroundMark x1="41258" y1="38101" x2="58338" y2="36162"/>
                        <a14:foregroundMark x1="58338" y1="36162" x2="70052" y2="38586"/>
                        <a14:foregroundMark x1="70052" y1="38586" x2="73976" y2="40404"/>
                        <a14:foregroundMark x1="75188" y1="42788" x2="89209" y2="53253"/>
                        <a14:foregroundMark x1="89209" y1="53253" x2="90883" y2="59434"/>
                        <a14:foregroundMark x1="87882" y1="77212" x2="71552" y2="91071"/>
                        <a14:foregroundMark x1="71552" y1="91071" x2="53549" y2="95960"/>
                        <a14:foregroundMark x1="53549" y1="95960" x2="40104" y2="95434"/>
                        <a14:foregroundMark x1="40104" y1="95434" x2="30352" y2="91232"/>
                        <a14:foregroundMark x1="30352" y1="91232" x2="13733" y2="77778"/>
                        <a14:foregroundMark x1="41662" y1="96808" x2="64859" y2="94990"/>
                        <a14:foregroundMark x1="98211" y1="64566" x2="98211" y2="64566"/>
                        <a14:foregroundMark x1="1212" y1="65293" x2="1212" y2="6529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1631" y="205162"/>
            <a:ext cx="543798" cy="77649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40710780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0" y="190501"/>
            <a:ext cx="12192000" cy="876299"/>
          </a:xfrm>
        </p:spPr>
        <p:txBody>
          <a:bodyPr>
            <a:noAutofit/>
          </a:bodyPr>
          <a:lstStyle/>
          <a:p>
            <a:r>
              <a:rPr lang="en-US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ea typeface="Cambria" panose="02040503050406030204" pitchFamily="18" charset="0"/>
              </a:rPr>
              <a:t> OMM Requirements &amp; Responsibilities</a:t>
            </a:r>
            <a:endParaRPr lang="en-US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322">
              <a:defRPr/>
            </a:pPr>
            <a:fld id="{8602D0DF-5805-4F60-B53C-4F4425A1F414}" type="slidenum">
              <a:rPr lang="en-US">
                <a:solidFill>
                  <a:prstClr val="black">
                    <a:tint val="75000"/>
                  </a:prstClr>
                </a:solidFill>
                <a:latin typeface="Calibri"/>
              </a:rPr>
              <a:pPr defTabSz="914322">
                <a:defRPr/>
              </a:pPr>
              <a:t>5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0" y="1245631"/>
            <a:ext cx="12192000" cy="5110720"/>
          </a:xfrm>
        </p:spPr>
        <p:txBody>
          <a:bodyPr>
            <a:noAutofit/>
          </a:bodyPr>
          <a:lstStyle/>
          <a:p>
            <a:r>
              <a:rPr lang="en-US" sz="2600" dirty="0">
                <a:latin typeface="Cambria" panose="02040503050406030204" pitchFamily="18" charset="0"/>
                <a:ea typeface="Cambria" panose="02040503050406030204" pitchFamily="18" charset="0"/>
              </a:rPr>
              <a:t>Any activity/organization with an official mail function must appoint in writing an </a:t>
            </a:r>
            <a:r>
              <a:rPr lang="en-US" sz="2600" b="1" u="sng" dirty="0">
                <a:latin typeface="Cambria" panose="02040503050406030204" pitchFamily="18" charset="0"/>
                <a:ea typeface="Cambria" panose="02040503050406030204" pitchFamily="18" charset="0"/>
              </a:rPr>
              <a:t>E-6/GS-6</a:t>
            </a:r>
            <a:r>
              <a:rPr lang="en-US" sz="2600" dirty="0">
                <a:latin typeface="Cambria" panose="02040503050406030204" pitchFamily="18" charset="0"/>
                <a:ea typeface="Cambria" panose="02040503050406030204" pitchFamily="18" charset="0"/>
              </a:rPr>
              <a:t> or above to serve as OMMs. </a:t>
            </a:r>
          </a:p>
          <a:p>
            <a:endParaRPr lang="en-US" sz="148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r>
              <a:rPr lang="en-US" sz="2600" dirty="0">
                <a:latin typeface="Cambria" panose="02040503050406030204" pitchFamily="18" charset="0"/>
                <a:ea typeface="Cambria" panose="02040503050406030204" pitchFamily="18" charset="0"/>
              </a:rPr>
              <a:t>Assistant OMMs </a:t>
            </a:r>
            <a:r>
              <a:rPr lang="en-US" sz="2600" b="1" u="sng" dirty="0">
                <a:latin typeface="Cambria" panose="02040503050406030204" pitchFamily="18" charset="0"/>
                <a:ea typeface="Cambria" panose="02040503050406030204" pitchFamily="18" charset="0"/>
              </a:rPr>
              <a:t>must be appointed </a:t>
            </a:r>
            <a:r>
              <a:rPr lang="en-US" sz="2600" dirty="0">
                <a:latin typeface="Cambria" panose="02040503050406030204" pitchFamily="18" charset="0"/>
                <a:ea typeface="Cambria" panose="02040503050406030204" pitchFamily="18" charset="0"/>
              </a:rPr>
              <a:t>to perform the OMM duties when the OMM is absent. </a:t>
            </a:r>
          </a:p>
          <a:p>
            <a:endParaRPr lang="en-US" sz="148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r>
              <a:rPr lang="en-US" sz="2600" b="1" u="sng" dirty="0">
                <a:latin typeface="Cambria" panose="02040503050406030204" pitchFamily="18" charset="0"/>
                <a:ea typeface="Cambria" panose="02040503050406030204" pitchFamily="18" charset="0"/>
              </a:rPr>
              <a:t>Supervise</a:t>
            </a:r>
            <a:r>
              <a:rPr lang="en-US" sz="2600" dirty="0">
                <a:latin typeface="Cambria" panose="02040503050406030204" pitchFamily="18" charset="0"/>
                <a:ea typeface="Cambria" panose="02040503050406030204" pitchFamily="18" charset="0"/>
              </a:rPr>
              <a:t> official mailing practices and </a:t>
            </a:r>
            <a:r>
              <a:rPr lang="en-US" sz="2600" b="1" u="sng" dirty="0">
                <a:latin typeface="Cambria" panose="02040503050406030204" pitchFamily="18" charset="0"/>
                <a:ea typeface="Cambria" panose="02040503050406030204" pitchFamily="18" charset="0"/>
              </a:rPr>
              <a:t>establish controls </a:t>
            </a:r>
            <a:r>
              <a:rPr lang="en-US" sz="2600" dirty="0">
                <a:latin typeface="Cambria" panose="02040503050406030204" pitchFamily="18" charset="0"/>
                <a:ea typeface="Cambria" panose="02040503050406030204" pitchFamily="18" charset="0"/>
              </a:rPr>
              <a:t>on postal expenditures to manage an effective OMP.</a:t>
            </a:r>
          </a:p>
          <a:p>
            <a:endParaRPr lang="en-US" sz="148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r>
              <a:rPr lang="en-US" sz="2600" dirty="0">
                <a:latin typeface="Cambria" panose="02040503050406030204" pitchFamily="18" charset="0"/>
                <a:ea typeface="Cambria" panose="02040503050406030204" pitchFamily="18" charset="0"/>
              </a:rPr>
              <a:t>Provide OMM </a:t>
            </a:r>
            <a:r>
              <a:rPr lang="en-US" sz="2600" b="1" u="sng" dirty="0">
                <a:latin typeface="Cambria" panose="02040503050406030204" pitchFamily="18" charset="0"/>
                <a:ea typeface="Cambria" panose="02040503050406030204" pitchFamily="18" charset="0"/>
              </a:rPr>
              <a:t>point of contact information</a:t>
            </a:r>
            <a:r>
              <a:rPr lang="en-US" sz="2600" dirty="0">
                <a:latin typeface="Cambria" panose="02040503050406030204" pitchFamily="18" charset="0"/>
                <a:ea typeface="Cambria" panose="02040503050406030204" pitchFamily="18" charset="0"/>
              </a:rPr>
              <a:t>.</a:t>
            </a:r>
          </a:p>
          <a:p>
            <a:endParaRPr lang="en-US" sz="200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endParaRPr lang="en-US" sz="148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r>
              <a:rPr lang="en-US" sz="2600" b="1" u="sng" dirty="0">
                <a:latin typeface="Cambria" panose="02040503050406030204" pitchFamily="18" charset="0"/>
                <a:ea typeface="Cambria" panose="02040503050406030204" pitchFamily="18" charset="0"/>
              </a:rPr>
              <a:t>Report misuse </a:t>
            </a:r>
            <a:r>
              <a:rPr lang="en-US" sz="2600" dirty="0">
                <a:latin typeface="Cambria" panose="02040503050406030204" pitchFamily="18" charset="0"/>
                <a:ea typeface="Cambria" panose="02040503050406030204" pitchFamily="18" charset="0"/>
              </a:rPr>
              <a:t>of official mail to the Installation OMM.</a:t>
            </a:r>
          </a:p>
          <a:p>
            <a:endParaRPr lang="en-US" sz="200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r>
              <a:rPr lang="en-US" sz="2600" dirty="0">
                <a:latin typeface="Cambria" panose="02040503050406030204" pitchFamily="18" charset="0"/>
                <a:ea typeface="Cambria" panose="02040503050406030204" pitchFamily="18" charset="0"/>
              </a:rPr>
              <a:t>Establish </a:t>
            </a:r>
            <a:r>
              <a:rPr lang="en-US" sz="2600" b="1" u="sng" dirty="0">
                <a:latin typeface="Cambria" panose="02040503050406030204" pitchFamily="18" charset="0"/>
                <a:ea typeface="Cambria" panose="02040503050406030204" pitchFamily="18" charset="0"/>
              </a:rPr>
              <a:t>cost saving measures </a:t>
            </a:r>
            <a:r>
              <a:rPr lang="en-US" sz="2600" dirty="0">
                <a:latin typeface="Cambria" panose="02040503050406030204" pitchFamily="18" charset="0"/>
                <a:ea typeface="Cambria" panose="02040503050406030204" pitchFamily="18" charset="0"/>
              </a:rPr>
              <a:t>to create an effective mail management program.</a:t>
            </a: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C4C96C93-487D-6724-54AA-22C0A8A43772}"/>
              </a:ext>
            </a:extLst>
          </p:cNvPr>
          <p:cNvCxnSpPr>
            <a:cxnSpLocks/>
          </p:cNvCxnSpPr>
          <p:nvPr/>
        </p:nvCxnSpPr>
        <p:spPr>
          <a:xfrm>
            <a:off x="0" y="1066800"/>
            <a:ext cx="12192000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Picture 8" descr="Logo&#10;&#10;Description automatically generated">
            <a:extLst>
              <a:ext uri="{FF2B5EF4-FFF2-40B4-BE49-F238E27FC236}">
                <a16:creationId xmlns:a16="http://schemas.microsoft.com/office/drawing/2014/main" id="{F699037B-45CF-FBC5-017A-7788478A2AD3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379" b="89982" l="2275" r="98127">
                        <a14:foregroundMark x1="12578" y1="14737" x2="34746" y2="4900"/>
                        <a14:foregroundMark x1="34746" y1="4900" x2="36039" y2="4791"/>
                        <a14:foregroundMark x1="1561" y1="36624" x2="2319" y2="28457"/>
                        <a14:foregroundMark x1="2319" y1="28457" x2="2319" y2="28457"/>
                        <a14:foregroundMark x1="13559" y1="51361" x2="13559" y2="51361"/>
                        <a14:foregroundMark x1="16503" y1="47768" x2="85950" y2="40581"/>
                        <a14:foregroundMark x1="31401" y1="15935" x2="71989" y2="56515"/>
                        <a14:foregroundMark x1="87422" y1="37604" x2="87913" y2="43593"/>
                        <a14:foregroundMark x1="60526" y1="25481" x2="62712" y2="46969"/>
                        <a14:foregroundMark x1="62712" y1="46969" x2="62712" y2="46969"/>
                        <a14:foregroundMark x1="47056" y1="20290" x2="58073" y2="25082"/>
                        <a14:foregroundMark x1="52186" y1="17132" x2="44871" y2="32450"/>
                        <a14:foregroundMark x1="28011" y1="29437" x2="24130" y2="38875"/>
                        <a14:foregroundMark x1="24130" y1="38875" x2="47279" y2="65154"/>
                        <a14:foregroundMark x1="47279" y1="65154" x2="62533" y2="49220"/>
                        <a14:foregroundMark x1="62533" y1="49220" x2="42462" y2="51506"/>
                        <a14:foregroundMark x1="42462" y1="51506" x2="74353" y2="38875"/>
                        <a14:foregroundMark x1="74353" y1="38875" x2="37377" y2="25590"/>
                        <a14:foregroundMark x1="37377" y1="25590" x2="41927" y2="40327"/>
                        <a14:foregroundMark x1="41927" y1="40327" x2="26271" y2="69764"/>
                        <a14:foregroundMark x1="26271" y1="69764" x2="34790" y2="50708"/>
                        <a14:foregroundMark x1="34790" y1="50708" x2="28724" y2="49546"/>
                        <a14:foregroundMark x1="2319" y1="39601" x2="5486" y2="56733"/>
                        <a14:foregroundMark x1="13336" y1="65880" x2="23327" y2="74410"/>
                        <a14:foregroundMark x1="32159" y1="76806" x2="45584" y2="79020"/>
                        <a14:foregroundMark x1="56111" y1="79201" x2="67841" y2="77822"/>
                        <a14:foregroundMark x1="67841" y1="77822" x2="68599" y2="77423"/>
                        <a14:foregroundMark x1="76673" y1="73031" x2="85192" y2="65662"/>
                        <a14:foregroundMark x1="85192" y1="65662" x2="85192" y2="65662"/>
                        <a14:foregroundMark x1="92061" y1="60690" x2="97458" y2="46969"/>
                        <a14:foregroundMark x1="98171" y1="39020" x2="93042" y2="29183"/>
                        <a14:foregroundMark x1="93042" y1="29183" x2="92774" y2="27477"/>
                        <a14:foregroundMark x1="92061" y1="20690" x2="71989" y2="9147"/>
                        <a14:foregroundMark x1="66860" y1="4392" x2="42908" y2="4174"/>
                        <a14:foregroundMark x1="41704" y1="2795" x2="37779" y2="2976"/>
                        <a14:foregroundMark x1="49777" y1="1379" x2="49777" y2="1379"/>
                        <a14:foregroundMark x1="70562" y1="32632" x2="74710" y2="29837"/>
                        <a14:foregroundMark x1="70562" y1="57314" x2="82516" y2="46751"/>
                        <a14:foregroundMark x1="64184" y1="63267" x2="44380" y2="64682"/>
                        <a14:foregroundMark x1="71053" y1="34229" x2="69804" y2="28457"/>
                        <a14:backgroundMark x1="23818" y1="97314" x2="35995" y2="97314"/>
                        <a14:backgroundMark x1="35995" y1="97314" x2="66191" y2="96951"/>
                        <a14:backgroundMark x1="66191" y1="96951" x2="72748" y2="97495"/>
                        <a14:backgroundMark x1="47547" y1="99093" x2="54416" y2="9869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17778"/>
          <a:stretch/>
        </p:blipFill>
        <p:spPr>
          <a:xfrm>
            <a:off x="181465" y="145369"/>
            <a:ext cx="823486" cy="83201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0" name="Picture 9" descr="Logo&#10;&#10;Description automatically generated">
            <a:extLst>
              <a:ext uri="{FF2B5EF4-FFF2-40B4-BE49-F238E27FC236}">
                <a16:creationId xmlns:a16="http://schemas.microsoft.com/office/drawing/2014/main" id="{4B7D7270-9AE9-2220-F75F-9BA128FF086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566" b="96768" l="1212" r="98153">
                        <a14:foregroundMark x1="10733" y1="9293" x2="67802" y2="5293"/>
                        <a14:foregroundMark x1="67802" y1="5293" x2="81362" y2="5576"/>
                        <a14:foregroundMark x1="81362" y1="5576" x2="87074" y2="7354"/>
                        <a14:foregroundMark x1="3578" y1="6384" x2="20716" y2="6384"/>
                        <a14:foregroundMark x1="20716" y1="6384" x2="52799" y2="6263"/>
                        <a14:foregroundMark x1="52799" y1="6263" x2="81073" y2="7960"/>
                        <a14:foregroundMark x1="81073" y1="7960" x2="94807" y2="6828"/>
                        <a14:foregroundMark x1="94807" y1="6828" x2="97980" y2="7636"/>
                        <a14:foregroundMark x1="74380" y1="848" x2="31852" y2="2747"/>
                        <a14:foregroundMark x1="31852" y1="2747" x2="21812" y2="566"/>
                        <a14:foregroundMark x1="21812" y1="566" x2="21812" y2="566"/>
                        <a14:foregroundMark x1="2020" y1="7798" x2="2020" y2="7798"/>
                        <a14:foregroundMark x1="9752" y1="57212" x2="17946" y2="43919"/>
                        <a14:foregroundMark x1="17946" y1="43919" x2="22043" y2="44727"/>
                        <a14:foregroundMark x1="11945" y1="52485" x2="41258" y2="38101"/>
                        <a14:foregroundMark x1="41258" y1="38101" x2="58338" y2="36162"/>
                        <a14:foregroundMark x1="58338" y1="36162" x2="70052" y2="38586"/>
                        <a14:foregroundMark x1="70052" y1="38586" x2="73976" y2="40404"/>
                        <a14:foregroundMark x1="75188" y1="42788" x2="89209" y2="53253"/>
                        <a14:foregroundMark x1="89209" y1="53253" x2="90883" y2="59434"/>
                        <a14:foregroundMark x1="87882" y1="77212" x2="71552" y2="91071"/>
                        <a14:foregroundMark x1="71552" y1="91071" x2="53549" y2="95960"/>
                        <a14:foregroundMark x1="53549" y1="95960" x2="40104" y2="95434"/>
                        <a14:foregroundMark x1="40104" y1="95434" x2="30352" y2="91232"/>
                        <a14:foregroundMark x1="30352" y1="91232" x2="13733" y2="77778"/>
                        <a14:foregroundMark x1="41662" y1="96808" x2="64859" y2="94990"/>
                        <a14:foregroundMark x1="98211" y1="64566" x2="98211" y2="64566"/>
                        <a14:foregroundMark x1="1212" y1="65293" x2="1212" y2="6529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1631" y="205162"/>
            <a:ext cx="543798" cy="77649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77571747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322">
              <a:defRPr/>
            </a:pPr>
            <a:fld id="{8602D0DF-5805-4F60-B53C-4F4425A1F414}" type="slidenum">
              <a:rPr lang="en-US">
                <a:solidFill>
                  <a:prstClr val="black">
                    <a:tint val="75000"/>
                  </a:prstClr>
                </a:solidFill>
                <a:latin typeface="Calibri"/>
              </a:rPr>
              <a:pPr defTabSz="914322">
                <a:defRPr/>
              </a:pPr>
              <a:t>6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15" name="Content Placeholder 2"/>
          <p:cNvSpPr txBox="1">
            <a:spLocks/>
          </p:cNvSpPr>
          <p:nvPr/>
        </p:nvSpPr>
        <p:spPr>
          <a:xfrm>
            <a:off x="0" y="1322649"/>
            <a:ext cx="12192000" cy="5159379"/>
          </a:xfrm>
          <a:prstGeom prst="rect">
            <a:avLst/>
          </a:prstGeom>
        </p:spPr>
        <p:txBody>
          <a:bodyPr vert="horz">
            <a:noAutofit/>
          </a:bodyPr>
          <a:lstStyle>
            <a:lvl1pPr marL="548640" indent="-411480" algn="l" rtl="0" eaLnBrk="1" latinLnBrk="0" hangingPunct="1">
              <a:spcBef>
                <a:spcPct val="20000"/>
              </a:spcBef>
              <a:buClr>
                <a:schemeClr val="tx1">
                  <a:shade val="95000"/>
                </a:schemeClr>
              </a:buClr>
              <a:buSzPct val="65000"/>
              <a:buFont typeface="Wingdings 2"/>
              <a:buChar char="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68680" indent="-283464" algn="l" rtl="0" eaLnBrk="1" latinLnBrk="0" hangingPunct="1">
              <a:spcBef>
                <a:spcPct val="20000"/>
              </a:spcBef>
              <a:buClr>
                <a:schemeClr val="tx1"/>
              </a:buClr>
              <a:buSzPct val="80000"/>
              <a:buFont typeface="Wingdings 2"/>
              <a:buChar char="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33856" indent="-228600" algn="l" rtl="0" eaLnBrk="1" latinLnBrk="0" hangingPunct="1">
              <a:spcBef>
                <a:spcPct val="20000"/>
              </a:spcBef>
              <a:buClr>
                <a:schemeClr val="tx1"/>
              </a:buClr>
              <a:buSzPct val="95000"/>
              <a:buFont typeface="Wingdings"/>
              <a:buChar char=""/>
              <a:defRPr kumimoji="0"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53312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SzPct val="100000"/>
              <a:buFont typeface="Wingdings 3"/>
              <a:buChar char="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5336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Char char="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64792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3"/>
              <a:buChar char="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65960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Char char="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67128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Char char=""/>
              <a:defRPr kumimoji="0"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368296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Char char=""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48594" indent="-411446" defTabSz="914322">
              <a:lnSpc>
                <a:spcPct val="80000"/>
              </a:lnSpc>
              <a:buClr>
                <a:sysClr val="windowText" lastClr="000000"/>
              </a:buClr>
              <a:buSzPct val="90000"/>
              <a:buFont typeface="Book Antiqua" panose="02040602050305030304" pitchFamily="18" charset="0"/>
              <a:buChar char="•"/>
              <a:defRPr/>
            </a:pPr>
            <a:r>
              <a:rPr lang="en-US" sz="2600" b="1" u="sng" dirty="0">
                <a:solidFill>
                  <a:sysClr val="windowText" lastClr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Familiarize yourself </a:t>
            </a:r>
            <a:r>
              <a:rPr lang="en-US" sz="2600" dirty="0">
                <a:solidFill>
                  <a:sysClr val="windowText" lastClr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with DoD instructions regarding official mail and use of special services. </a:t>
            </a:r>
          </a:p>
          <a:p>
            <a:pPr marL="548594" indent="-411446" defTabSz="914322">
              <a:lnSpc>
                <a:spcPct val="80000"/>
              </a:lnSpc>
              <a:buClr>
                <a:sysClr val="windowText" lastClr="000000"/>
              </a:buClr>
              <a:buSzPct val="90000"/>
              <a:buFont typeface="Book Antiqua" panose="02040602050305030304" pitchFamily="18" charset="0"/>
              <a:buChar char="•"/>
              <a:defRPr/>
            </a:pPr>
            <a:endParaRPr lang="en-US" sz="1051" dirty="0">
              <a:solidFill>
                <a:sysClr val="windowText" lastClr="00000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548594" indent="-411446" defTabSz="914322">
              <a:lnSpc>
                <a:spcPct val="80000"/>
              </a:lnSpc>
              <a:buClr>
                <a:sysClr val="windowText" lastClr="000000"/>
              </a:buClr>
              <a:buSzPct val="90000"/>
              <a:buFont typeface="Book Antiqua" panose="02040602050305030304" pitchFamily="18" charset="0"/>
              <a:buChar char="•"/>
              <a:defRPr/>
            </a:pPr>
            <a:r>
              <a:rPr lang="en-US" sz="2600" dirty="0">
                <a:solidFill>
                  <a:sysClr val="windowText" lastClr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Maintain </a:t>
            </a:r>
            <a:r>
              <a:rPr lang="en-US" sz="2600" b="1" u="sng" dirty="0">
                <a:solidFill>
                  <a:sysClr val="windowText" lastClr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current copies </a:t>
            </a:r>
            <a:r>
              <a:rPr lang="en-US" sz="2600" dirty="0">
                <a:solidFill>
                  <a:sysClr val="windowText" lastClr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of Official Mail References.</a:t>
            </a:r>
          </a:p>
          <a:p>
            <a:pPr marL="548594" indent="-411446" defTabSz="914322">
              <a:lnSpc>
                <a:spcPct val="80000"/>
              </a:lnSpc>
              <a:buClr>
                <a:sysClr val="windowText" lastClr="000000"/>
              </a:buClr>
              <a:buSzPct val="90000"/>
              <a:buFont typeface="Book Antiqua" panose="02040602050305030304" pitchFamily="18" charset="0"/>
              <a:buChar char="•"/>
              <a:defRPr/>
            </a:pPr>
            <a:endParaRPr lang="en-US" sz="1051" dirty="0">
              <a:solidFill>
                <a:sysClr val="windowText" lastClr="00000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548594" indent="-411446" defTabSz="914322">
              <a:lnSpc>
                <a:spcPct val="80000"/>
              </a:lnSpc>
              <a:buClr>
                <a:sysClr val="windowText" lastClr="000000"/>
              </a:buClr>
              <a:buSzPct val="90000"/>
              <a:buFont typeface="Book Antiqua" panose="02040602050305030304" pitchFamily="18" charset="0"/>
              <a:buChar char="•"/>
              <a:defRPr/>
            </a:pPr>
            <a:r>
              <a:rPr lang="en-US" sz="2600" b="1" u="sng" dirty="0">
                <a:solidFill>
                  <a:sysClr val="windowText" lastClr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Report misuse </a:t>
            </a:r>
            <a:r>
              <a:rPr lang="en-US" sz="2600" dirty="0">
                <a:solidFill>
                  <a:sysClr val="windowText" lastClr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of Official Mail to the Commanding Officer.</a:t>
            </a:r>
          </a:p>
          <a:p>
            <a:pPr marL="548594" indent="-411446" defTabSz="914322">
              <a:lnSpc>
                <a:spcPct val="80000"/>
              </a:lnSpc>
              <a:buClr>
                <a:sysClr val="windowText" lastClr="000000"/>
              </a:buClr>
              <a:buSzPct val="90000"/>
              <a:buFont typeface="Book Antiqua" panose="02040602050305030304" pitchFamily="18" charset="0"/>
              <a:buChar char="•"/>
              <a:defRPr/>
            </a:pPr>
            <a:endParaRPr lang="en-US" sz="1051" dirty="0">
              <a:solidFill>
                <a:sysClr val="windowText" lastClr="00000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548594" indent="-411446" defTabSz="914322">
              <a:lnSpc>
                <a:spcPct val="80000"/>
              </a:lnSpc>
              <a:buClr>
                <a:sysClr val="windowText" lastClr="000000"/>
              </a:buClr>
              <a:buSzPct val="90000"/>
              <a:buFont typeface="Book Antiqua" panose="02040602050305030304" pitchFamily="18" charset="0"/>
              <a:buChar char="•"/>
              <a:defRPr/>
            </a:pPr>
            <a:r>
              <a:rPr lang="en-US" sz="2600" b="1" u="sng" dirty="0">
                <a:solidFill>
                  <a:sysClr val="windowText" lastClr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Receipt for all </a:t>
            </a:r>
            <a:r>
              <a:rPr lang="en-US" sz="2600" dirty="0">
                <a:solidFill>
                  <a:sysClr val="windowText" lastClr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incoming official mail. </a:t>
            </a:r>
          </a:p>
          <a:p>
            <a:pPr marL="548594" indent="-411446" defTabSz="914322">
              <a:lnSpc>
                <a:spcPct val="80000"/>
              </a:lnSpc>
              <a:buClr>
                <a:sysClr val="windowText" lastClr="000000"/>
              </a:buClr>
              <a:buSzPct val="90000"/>
              <a:buFont typeface="Book Antiqua" panose="02040602050305030304" pitchFamily="18" charset="0"/>
              <a:buChar char="•"/>
              <a:defRPr/>
            </a:pPr>
            <a:endParaRPr lang="en-US" sz="1051" dirty="0">
              <a:solidFill>
                <a:sysClr val="windowText" lastClr="00000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548594" indent="-411446" defTabSz="914322">
              <a:lnSpc>
                <a:spcPct val="80000"/>
              </a:lnSpc>
              <a:buClr>
                <a:sysClr val="windowText" lastClr="000000"/>
              </a:buClr>
              <a:buSzPct val="90000"/>
              <a:buFont typeface="Book Antiqua" panose="02040602050305030304" pitchFamily="18" charset="0"/>
              <a:buChar char="•"/>
              <a:defRPr/>
            </a:pPr>
            <a:r>
              <a:rPr lang="en-US" sz="2600" dirty="0">
                <a:solidFill>
                  <a:sysClr val="windowText" lastClr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Maintain all receipts from servicing post office regarding </a:t>
            </a:r>
            <a:r>
              <a:rPr lang="en-US" sz="2600" b="1" u="sng" dirty="0">
                <a:solidFill>
                  <a:sysClr val="windowText" lastClr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PS Form 3883</a:t>
            </a:r>
            <a:r>
              <a:rPr lang="en-US" sz="2600" dirty="0">
                <a:solidFill>
                  <a:sysClr val="windowText" lastClr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. </a:t>
            </a:r>
          </a:p>
          <a:p>
            <a:pPr marL="548594" indent="-411446" defTabSz="914322">
              <a:lnSpc>
                <a:spcPct val="80000"/>
              </a:lnSpc>
              <a:buClr>
                <a:sysClr val="windowText" lastClr="000000"/>
              </a:buClr>
              <a:buSzPct val="90000"/>
              <a:buFont typeface="Book Antiqua" panose="02040602050305030304" pitchFamily="18" charset="0"/>
              <a:buChar char="•"/>
              <a:defRPr/>
            </a:pPr>
            <a:endParaRPr lang="en-US" sz="1051" dirty="0">
              <a:solidFill>
                <a:sysClr val="windowText" lastClr="00000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548594" indent="-411446" defTabSz="914322">
              <a:lnSpc>
                <a:spcPct val="80000"/>
              </a:lnSpc>
              <a:buClr>
                <a:sysClr val="windowText" lastClr="000000"/>
              </a:buClr>
              <a:buSzPct val="90000"/>
              <a:buFont typeface="Book Antiqua" panose="02040602050305030304" pitchFamily="18" charset="0"/>
              <a:buChar char="•"/>
              <a:defRPr/>
            </a:pPr>
            <a:r>
              <a:rPr lang="en-US" sz="2600" b="1" u="sng" dirty="0">
                <a:solidFill>
                  <a:sysClr val="windowText" lastClr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Screen and inspect </a:t>
            </a:r>
            <a:r>
              <a:rPr lang="en-US" sz="2600" dirty="0">
                <a:solidFill>
                  <a:sysClr val="windowText" lastClr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all outgoing official mail prior to dispatching to the servicing post office.</a:t>
            </a:r>
          </a:p>
          <a:p>
            <a:pPr marL="548594" indent="-411446" defTabSz="914322">
              <a:lnSpc>
                <a:spcPct val="80000"/>
              </a:lnSpc>
              <a:buClr>
                <a:sysClr val="windowText" lastClr="000000"/>
              </a:buClr>
              <a:buSzPct val="90000"/>
              <a:buFont typeface="Book Antiqua" panose="02040602050305030304" pitchFamily="18" charset="0"/>
              <a:buChar char="•"/>
              <a:defRPr/>
            </a:pPr>
            <a:endParaRPr lang="en-US" sz="1051" dirty="0">
              <a:solidFill>
                <a:sysClr val="windowText" lastClr="00000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548594" indent="-411446" defTabSz="914322">
              <a:lnSpc>
                <a:spcPct val="80000"/>
              </a:lnSpc>
              <a:buClr>
                <a:sysClr val="windowText" lastClr="000000"/>
              </a:buClr>
              <a:buSzPct val="90000"/>
              <a:buFont typeface="Book Antiqua" panose="02040602050305030304" pitchFamily="18" charset="0"/>
              <a:buChar char="•"/>
              <a:defRPr/>
            </a:pPr>
            <a:r>
              <a:rPr lang="en-US" sz="2600" dirty="0">
                <a:solidFill>
                  <a:sysClr val="windowText" lastClr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Ensure materials are </a:t>
            </a:r>
            <a:r>
              <a:rPr lang="en-US" sz="2600" b="1" u="sng" dirty="0">
                <a:solidFill>
                  <a:sysClr val="windowText" lastClr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identified</a:t>
            </a:r>
            <a:r>
              <a:rPr lang="en-US" sz="2600" dirty="0">
                <a:solidFill>
                  <a:sysClr val="windowText" lastClr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lang="en-US" sz="2600" b="1" u="sng" dirty="0">
                <a:solidFill>
                  <a:sysClr val="windowText" lastClr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on hand </a:t>
            </a:r>
            <a:r>
              <a:rPr lang="en-US" sz="2600" dirty="0">
                <a:solidFill>
                  <a:sysClr val="windowText" lastClr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or </a:t>
            </a:r>
            <a:r>
              <a:rPr lang="en-US" sz="2600" b="1" u="sng" dirty="0">
                <a:solidFill>
                  <a:sysClr val="windowText" lastClr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ordered</a:t>
            </a:r>
            <a:r>
              <a:rPr lang="en-US" sz="2600" dirty="0">
                <a:solidFill>
                  <a:sysClr val="windowText" lastClr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for mailing official matter.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3DB89AEA-EB85-71CC-EDA5-82A037E54265}"/>
              </a:ext>
            </a:extLst>
          </p:cNvPr>
          <p:cNvCxnSpPr>
            <a:cxnSpLocks/>
          </p:cNvCxnSpPr>
          <p:nvPr/>
        </p:nvCxnSpPr>
        <p:spPr>
          <a:xfrm>
            <a:off x="0" y="1066800"/>
            <a:ext cx="12192000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Picture 7" descr="Logo&#10;&#10;Description automatically generated">
            <a:extLst>
              <a:ext uri="{FF2B5EF4-FFF2-40B4-BE49-F238E27FC236}">
                <a16:creationId xmlns:a16="http://schemas.microsoft.com/office/drawing/2014/main" id="{97D99B8F-1FF8-3B78-DE8E-5534FDE56AF3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379" b="89982" l="2275" r="98127">
                        <a14:foregroundMark x1="12578" y1="14737" x2="34746" y2="4900"/>
                        <a14:foregroundMark x1="34746" y1="4900" x2="36039" y2="4791"/>
                        <a14:foregroundMark x1="1561" y1="36624" x2="2319" y2="28457"/>
                        <a14:foregroundMark x1="2319" y1="28457" x2="2319" y2="28457"/>
                        <a14:foregroundMark x1="13559" y1="51361" x2="13559" y2="51361"/>
                        <a14:foregroundMark x1="16503" y1="47768" x2="85950" y2="40581"/>
                        <a14:foregroundMark x1="31401" y1="15935" x2="71989" y2="56515"/>
                        <a14:foregroundMark x1="87422" y1="37604" x2="87913" y2="43593"/>
                        <a14:foregroundMark x1="60526" y1="25481" x2="62712" y2="46969"/>
                        <a14:foregroundMark x1="62712" y1="46969" x2="62712" y2="46969"/>
                        <a14:foregroundMark x1="47056" y1="20290" x2="58073" y2="25082"/>
                        <a14:foregroundMark x1="52186" y1="17132" x2="44871" y2="32450"/>
                        <a14:foregroundMark x1="28011" y1="29437" x2="24130" y2="38875"/>
                        <a14:foregroundMark x1="24130" y1="38875" x2="47279" y2="65154"/>
                        <a14:foregroundMark x1="47279" y1="65154" x2="62533" y2="49220"/>
                        <a14:foregroundMark x1="62533" y1="49220" x2="42462" y2="51506"/>
                        <a14:foregroundMark x1="42462" y1="51506" x2="74353" y2="38875"/>
                        <a14:foregroundMark x1="74353" y1="38875" x2="37377" y2="25590"/>
                        <a14:foregroundMark x1="37377" y1="25590" x2="41927" y2="40327"/>
                        <a14:foregroundMark x1="41927" y1="40327" x2="26271" y2="69764"/>
                        <a14:foregroundMark x1="26271" y1="69764" x2="34790" y2="50708"/>
                        <a14:foregroundMark x1="34790" y1="50708" x2="28724" y2="49546"/>
                        <a14:foregroundMark x1="2319" y1="39601" x2="5486" y2="56733"/>
                        <a14:foregroundMark x1="13336" y1="65880" x2="23327" y2="74410"/>
                        <a14:foregroundMark x1="32159" y1="76806" x2="45584" y2="79020"/>
                        <a14:foregroundMark x1="56111" y1="79201" x2="67841" y2="77822"/>
                        <a14:foregroundMark x1="67841" y1="77822" x2="68599" y2="77423"/>
                        <a14:foregroundMark x1="76673" y1="73031" x2="85192" y2="65662"/>
                        <a14:foregroundMark x1="85192" y1="65662" x2="85192" y2="65662"/>
                        <a14:foregroundMark x1="92061" y1="60690" x2="97458" y2="46969"/>
                        <a14:foregroundMark x1="98171" y1="39020" x2="93042" y2="29183"/>
                        <a14:foregroundMark x1="93042" y1="29183" x2="92774" y2="27477"/>
                        <a14:foregroundMark x1="92061" y1="20690" x2="71989" y2="9147"/>
                        <a14:foregroundMark x1="66860" y1="4392" x2="42908" y2="4174"/>
                        <a14:foregroundMark x1="41704" y1="2795" x2="37779" y2="2976"/>
                        <a14:foregroundMark x1="49777" y1="1379" x2="49777" y2="1379"/>
                        <a14:foregroundMark x1="70562" y1="32632" x2="74710" y2="29837"/>
                        <a14:foregroundMark x1="70562" y1="57314" x2="82516" y2="46751"/>
                        <a14:foregroundMark x1="64184" y1="63267" x2="44380" y2="64682"/>
                        <a14:foregroundMark x1="71053" y1="34229" x2="69804" y2="28457"/>
                        <a14:backgroundMark x1="23818" y1="97314" x2="35995" y2="97314"/>
                        <a14:backgroundMark x1="35995" y1="97314" x2="66191" y2="96951"/>
                        <a14:backgroundMark x1="66191" y1="96951" x2="72748" y2="97495"/>
                        <a14:backgroundMark x1="47547" y1="99093" x2="54416" y2="9869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17778"/>
          <a:stretch/>
        </p:blipFill>
        <p:spPr>
          <a:xfrm>
            <a:off x="181465" y="145369"/>
            <a:ext cx="823486" cy="83201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9" name="Picture 8" descr="Logo&#10;&#10;Description automatically generated">
            <a:extLst>
              <a:ext uri="{FF2B5EF4-FFF2-40B4-BE49-F238E27FC236}">
                <a16:creationId xmlns:a16="http://schemas.microsoft.com/office/drawing/2014/main" id="{085FE255-A6FF-3B1B-8955-1D7A19B4EAC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566" b="96768" l="1212" r="98153">
                        <a14:foregroundMark x1="10733" y1="9293" x2="67802" y2="5293"/>
                        <a14:foregroundMark x1="67802" y1="5293" x2="81362" y2="5576"/>
                        <a14:foregroundMark x1="81362" y1="5576" x2="87074" y2="7354"/>
                        <a14:foregroundMark x1="3578" y1="6384" x2="20716" y2="6384"/>
                        <a14:foregroundMark x1="20716" y1="6384" x2="52799" y2="6263"/>
                        <a14:foregroundMark x1="52799" y1="6263" x2="81073" y2="7960"/>
                        <a14:foregroundMark x1="81073" y1="7960" x2="94807" y2="6828"/>
                        <a14:foregroundMark x1="94807" y1="6828" x2="97980" y2="7636"/>
                        <a14:foregroundMark x1="74380" y1="848" x2="31852" y2="2747"/>
                        <a14:foregroundMark x1="31852" y1="2747" x2="21812" y2="566"/>
                        <a14:foregroundMark x1="21812" y1="566" x2="21812" y2="566"/>
                        <a14:foregroundMark x1="2020" y1="7798" x2="2020" y2="7798"/>
                        <a14:foregroundMark x1="9752" y1="57212" x2="17946" y2="43919"/>
                        <a14:foregroundMark x1="17946" y1="43919" x2="22043" y2="44727"/>
                        <a14:foregroundMark x1="11945" y1="52485" x2="41258" y2="38101"/>
                        <a14:foregroundMark x1="41258" y1="38101" x2="58338" y2="36162"/>
                        <a14:foregroundMark x1="58338" y1="36162" x2="70052" y2="38586"/>
                        <a14:foregroundMark x1="70052" y1="38586" x2="73976" y2="40404"/>
                        <a14:foregroundMark x1="75188" y1="42788" x2="89209" y2="53253"/>
                        <a14:foregroundMark x1="89209" y1="53253" x2="90883" y2="59434"/>
                        <a14:foregroundMark x1="87882" y1="77212" x2="71552" y2="91071"/>
                        <a14:foregroundMark x1="71552" y1="91071" x2="53549" y2="95960"/>
                        <a14:foregroundMark x1="53549" y1="95960" x2="40104" y2="95434"/>
                        <a14:foregroundMark x1="40104" y1="95434" x2="30352" y2="91232"/>
                        <a14:foregroundMark x1="30352" y1="91232" x2="13733" y2="77778"/>
                        <a14:foregroundMark x1="41662" y1="96808" x2="64859" y2="94990"/>
                        <a14:foregroundMark x1="98211" y1="64566" x2="98211" y2="64566"/>
                        <a14:foregroundMark x1="1212" y1="65293" x2="1212" y2="6529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1631" y="205162"/>
            <a:ext cx="543798" cy="77649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2" name="Title 3">
            <a:extLst>
              <a:ext uri="{FF2B5EF4-FFF2-40B4-BE49-F238E27FC236}">
                <a16:creationId xmlns:a16="http://schemas.microsoft.com/office/drawing/2014/main" id="{432AD840-5882-805F-7984-1D0B46D0C2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90501"/>
            <a:ext cx="12192000" cy="876299"/>
          </a:xfrm>
        </p:spPr>
        <p:txBody>
          <a:bodyPr>
            <a:noAutofit/>
          </a:bodyPr>
          <a:lstStyle/>
          <a:p>
            <a:r>
              <a:rPr lang="en-US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ea typeface="Cambria" panose="02040503050406030204" pitchFamily="18" charset="0"/>
              </a:rPr>
              <a:t> OMM Requirements &amp; Responsibilities</a:t>
            </a:r>
            <a:endParaRPr lang="en-US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7653885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0" y="152406"/>
            <a:ext cx="12191999" cy="914399"/>
          </a:xfrm>
        </p:spPr>
        <p:txBody>
          <a:bodyPr>
            <a:noAutofit/>
          </a:bodyPr>
          <a:lstStyle/>
          <a:p>
            <a:r>
              <a:rPr lang="en-US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ea typeface="Cambria" panose="02040503050406030204" pitchFamily="18" charset="0"/>
              </a:rPr>
              <a:t>OMM/AOMM Appointment Letter</a:t>
            </a:r>
            <a:endParaRPr lang="en-US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322">
              <a:defRPr/>
            </a:pPr>
            <a:fld id="{8602D0DF-5805-4F60-B53C-4F4425A1F414}" type="slidenum">
              <a:rPr lang="en-US">
                <a:solidFill>
                  <a:prstClr val="black">
                    <a:tint val="75000"/>
                  </a:prstClr>
                </a:solidFill>
                <a:latin typeface="Calibri"/>
              </a:rPr>
              <a:pPr defTabSz="914322">
                <a:defRPr/>
              </a:pPr>
              <a:t>7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20" name="Content Placeholder 2"/>
          <p:cNvSpPr txBox="1">
            <a:spLocks/>
          </p:cNvSpPr>
          <p:nvPr/>
        </p:nvSpPr>
        <p:spPr>
          <a:xfrm>
            <a:off x="4075908" y="1273832"/>
            <a:ext cx="8116092" cy="5345668"/>
          </a:xfrm>
          <a:prstGeom prst="rect">
            <a:avLst/>
          </a:prstGeom>
        </p:spPr>
        <p:txBody>
          <a:bodyPr vert="horz">
            <a:noAutofit/>
          </a:bodyPr>
          <a:lstStyle>
            <a:lvl1pPr marL="548640" indent="-411480" algn="l" rtl="0" eaLnBrk="1" latinLnBrk="0" hangingPunct="1">
              <a:spcBef>
                <a:spcPct val="20000"/>
              </a:spcBef>
              <a:buClr>
                <a:schemeClr val="tx1">
                  <a:shade val="95000"/>
                </a:schemeClr>
              </a:buClr>
              <a:buSzPct val="65000"/>
              <a:buFont typeface="Wingdings 2"/>
              <a:buChar char="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68680" indent="-283464" algn="l" rtl="0" eaLnBrk="1" latinLnBrk="0" hangingPunct="1">
              <a:spcBef>
                <a:spcPct val="20000"/>
              </a:spcBef>
              <a:buClr>
                <a:schemeClr val="tx1"/>
              </a:buClr>
              <a:buSzPct val="80000"/>
              <a:buFont typeface="Wingdings 2"/>
              <a:buChar char="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33856" indent="-228600" algn="l" rtl="0" eaLnBrk="1" latinLnBrk="0" hangingPunct="1">
              <a:spcBef>
                <a:spcPct val="20000"/>
              </a:spcBef>
              <a:buClr>
                <a:schemeClr val="tx1"/>
              </a:buClr>
              <a:buSzPct val="95000"/>
              <a:buFont typeface="Wingdings"/>
              <a:buChar char=""/>
              <a:defRPr kumimoji="0"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53312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SzPct val="100000"/>
              <a:buFont typeface="Wingdings 3"/>
              <a:buChar char="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5336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Char char="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64792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3"/>
              <a:buChar char="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65960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Char char="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67128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Char char=""/>
              <a:defRPr kumimoji="0"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368296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Char char=""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lnSpc>
                <a:spcPct val="80000"/>
              </a:lnSpc>
              <a:buClr>
                <a:sysClr val="windowText" lastClr="000000"/>
              </a:buClr>
              <a:buSzPct val="90000"/>
              <a:buFont typeface="Book Antiqua" panose="02040602050305030304" pitchFamily="18" charset="0"/>
              <a:buChar char="•"/>
            </a:pP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Must be appointed by the Commanding Officer in writing.</a:t>
            </a:r>
          </a:p>
          <a:p>
            <a:pPr lvl="0">
              <a:lnSpc>
                <a:spcPct val="80000"/>
              </a:lnSpc>
              <a:buClr>
                <a:sysClr val="windowText" lastClr="000000"/>
              </a:buClr>
              <a:buSzPct val="90000"/>
              <a:buFont typeface="Book Antiqua" panose="02040602050305030304" pitchFamily="18" charset="0"/>
              <a:buChar char="•"/>
            </a:pP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Only </a:t>
            </a:r>
            <a:r>
              <a:rPr lang="en-US" sz="2000" b="1" u="sng" dirty="0">
                <a:latin typeface="Cambria" panose="02040503050406030204" pitchFamily="18" charset="0"/>
                <a:ea typeface="Cambria" panose="02040503050406030204" pitchFamily="18" charset="0"/>
              </a:rPr>
              <a:t>one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Unit Official Mail Manager (OMM) will be appointed.  However, the unit may appoint </a:t>
            </a:r>
            <a:r>
              <a:rPr lang="en-US" sz="2000" b="1" u="sng" dirty="0">
                <a:latin typeface="Cambria" panose="02040503050406030204" pitchFamily="18" charset="0"/>
                <a:ea typeface="Cambria" panose="02040503050406030204" pitchFamily="18" charset="0"/>
              </a:rPr>
              <a:t>multiple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Assistant Unit Official Mail Managers (AOMM).</a:t>
            </a:r>
          </a:p>
          <a:p>
            <a:pPr lvl="0">
              <a:lnSpc>
                <a:spcPct val="80000"/>
              </a:lnSpc>
              <a:buClr>
                <a:sysClr val="windowText" lastClr="000000"/>
              </a:buClr>
              <a:buSzPct val="90000"/>
              <a:buFont typeface="Book Antiqua" panose="02040602050305030304" pitchFamily="18" charset="0"/>
              <a:buChar char="•"/>
            </a:pP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Current appointment letters must be </a:t>
            </a:r>
            <a:r>
              <a:rPr lang="en-US" sz="2000" b="1" u="sng" dirty="0">
                <a:latin typeface="Cambria" panose="02040503050406030204" pitchFamily="18" charset="0"/>
                <a:ea typeface="Cambria" panose="02040503050406030204" pitchFamily="18" charset="0"/>
              </a:rPr>
              <a:t>maintained near 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the official mail screening point.</a:t>
            </a:r>
          </a:p>
          <a:p>
            <a:pPr lvl="0">
              <a:lnSpc>
                <a:spcPct val="80000"/>
              </a:lnSpc>
              <a:buClr>
                <a:sysClr val="windowText" lastClr="000000"/>
              </a:buClr>
              <a:buSzPct val="90000"/>
              <a:buFont typeface="Book Antiqua" panose="02040602050305030304" pitchFamily="18" charset="0"/>
              <a:buChar char="•"/>
            </a:pP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Appointment Letters are </a:t>
            </a:r>
            <a:r>
              <a:rPr lang="en-US" sz="2000" b="1" u="sng" dirty="0">
                <a:latin typeface="Cambria" panose="02040503050406030204" pitchFamily="18" charset="0"/>
                <a:ea typeface="Cambria" panose="02040503050406030204" pitchFamily="18" charset="0"/>
              </a:rPr>
              <a:t>retained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for 2 years after the date of revocation.</a:t>
            </a:r>
          </a:p>
          <a:p>
            <a:pPr lvl="0">
              <a:lnSpc>
                <a:spcPct val="80000"/>
              </a:lnSpc>
              <a:buClr>
                <a:sysClr val="windowText" lastClr="000000"/>
              </a:buClr>
              <a:buSzPct val="90000"/>
              <a:buFont typeface="Book Antiqua" panose="02040602050305030304" pitchFamily="18" charset="0"/>
              <a:buChar char="•"/>
            </a:pP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Must contain a </a:t>
            </a:r>
            <a:r>
              <a:rPr lang="en-US" sz="2000" b="1" u="sng" dirty="0">
                <a:latin typeface="Cambria" panose="02040503050406030204" pitchFamily="18" charset="0"/>
                <a:ea typeface="Cambria" panose="02040503050406030204" pitchFamily="18" charset="0"/>
              </a:rPr>
              <a:t>unit address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, phone number and signature.</a:t>
            </a:r>
          </a:p>
          <a:p>
            <a:pPr lvl="0">
              <a:lnSpc>
                <a:spcPct val="80000"/>
              </a:lnSpc>
              <a:buClr>
                <a:sysClr val="windowText" lastClr="000000"/>
              </a:buClr>
              <a:buSzPct val="90000"/>
              <a:buFont typeface="Book Antiqua" panose="02040602050305030304" pitchFamily="18" charset="0"/>
              <a:buChar char="•"/>
            </a:pP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Appointment letters can be maintained digitally or hard copy.</a:t>
            </a:r>
          </a:p>
          <a:p>
            <a:pPr lvl="0">
              <a:lnSpc>
                <a:spcPct val="80000"/>
              </a:lnSpc>
              <a:buClr>
                <a:sysClr val="windowText" lastClr="000000"/>
              </a:buClr>
              <a:buSzPct val="90000"/>
              <a:buFont typeface="Book Antiqua" panose="02040602050305030304" pitchFamily="18" charset="0"/>
              <a:buChar char="•"/>
            </a:pP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A </a:t>
            </a:r>
            <a:r>
              <a:rPr lang="en-US" sz="2000" b="1" u="sng" dirty="0">
                <a:latin typeface="Cambria" panose="02040503050406030204" pitchFamily="18" charset="0"/>
                <a:ea typeface="Cambria" panose="02040503050406030204" pitchFamily="18" charset="0"/>
              </a:rPr>
              <a:t>copy must be sent 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to the servicing post office and the QA/QC section of the Consolidated Postal System (CPS). </a:t>
            </a:r>
            <a:endParaRPr lang="en-US" sz="18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20B6BC2E-5D8A-718C-9B2B-0157901C4DFA}"/>
              </a:ext>
            </a:extLst>
          </p:cNvPr>
          <p:cNvCxnSpPr>
            <a:cxnSpLocks/>
          </p:cNvCxnSpPr>
          <p:nvPr/>
        </p:nvCxnSpPr>
        <p:spPr>
          <a:xfrm>
            <a:off x="0" y="1066800"/>
            <a:ext cx="12192000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Picture 9" descr="Logo&#10;&#10;Description automatically generated">
            <a:extLst>
              <a:ext uri="{FF2B5EF4-FFF2-40B4-BE49-F238E27FC236}">
                <a16:creationId xmlns:a16="http://schemas.microsoft.com/office/drawing/2014/main" id="{10A45FA0-247A-6122-CD7E-904D76A27B6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379" b="89982" l="2275" r="98127">
                        <a14:foregroundMark x1="12578" y1="14737" x2="34746" y2="4900"/>
                        <a14:foregroundMark x1="34746" y1="4900" x2="36039" y2="4791"/>
                        <a14:foregroundMark x1="1561" y1="36624" x2="2319" y2="28457"/>
                        <a14:foregroundMark x1="2319" y1="28457" x2="2319" y2="28457"/>
                        <a14:foregroundMark x1="13559" y1="51361" x2="13559" y2="51361"/>
                        <a14:foregroundMark x1="16503" y1="47768" x2="85950" y2="40581"/>
                        <a14:foregroundMark x1="31401" y1="15935" x2="71989" y2="56515"/>
                        <a14:foregroundMark x1="87422" y1="37604" x2="87913" y2="43593"/>
                        <a14:foregroundMark x1="60526" y1="25481" x2="62712" y2="46969"/>
                        <a14:foregroundMark x1="62712" y1="46969" x2="62712" y2="46969"/>
                        <a14:foregroundMark x1="47056" y1="20290" x2="58073" y2="25082"/>
                        <a14:foregroundMark x1="52186" y1="17132" x2="44871" y2="32450"/>
                        <a14:foregroundMark x1="28011" y1="29437" x2="24130" y2="38875"/>
                        <a14:foregroundMark x1="24130" y1="38875" x2="47279" y2="65154"/>
                        <a14:foregroundMark x1="47279" y1="65154" x2="62533" y2="49220"/>
                        <a14:foregroundMark x1="62533" y1="49220" x2="42462" y2="51506"/>
                        <a14:foregroundMark x1="42462" y1="51506" x2="74353" y2="38875"/>
                        <a14:foregroundMark x1="74353" y1="38875" x2="37377" y2="25590"/>
                        <a14:foregroundMark x1="37377" y1="25590" x2="41927" y2="40327"/>
                        <a14:foregroundMark x1="41927" y1="40327" x2="26271" y2="69764"/>
                        <a14:foregroundMark x1="26271" y1="69764" x2="34790" y2="50708"/>
                        <a14:foregroundMark x1="34790" y1="50708" x2="28724" y2="49546"/>
                        <a14:foregroundMark x1="2319" y1="39601" x2="5486" y2="56733"/>
                        <a14:foregroundMark x1="13336" y1="65880" x2="23327" y2="74410"/>
                        <a14:foregroundMark x1="32159" y1="76806" x2="45584" y2="79020"/>
                        <a14:foregroundMark x1="56111" y1="79201" x2="67841" y2="77822"/>
                        <a14:foregroundMark x1="67841" y1="77822" x2="68599" y2="77423"/>
                        <a14:foregroundMark x1="76673" y1="73031" x2="85192" y2="65662"/>
                        <a14:foregroundMark x1="85192" y1="65662" x2="85192" y2="65662"/>
                        <a14:foregroundMark x1="92061" y1="60690" x2="97458" y2="46969"/>
                        <a14:foregroundMark x1="98171" y1="39020" x2="93042" y2="29183"/>
                        <a14:foregroundMark x1="93042" y1="29183" x2="92774" y2="27477"/>
                        <a14:foregroundMark x1="92061" y1="20690" x2="71989" y2="9147"/>
                        <a14:foregroundMark x1="66860" y1="4392" x2="42908" y2="4174"/>
                        <a14:foregroundMark x1="41704" y1="2795" x2="37779" y2="2976"/>
                        <a14:foregroundMark x1="49777" y1="1379" x2="49777" y2="1379"/>
                        <a14:foregroundMark x1="70562" y1="32632" x2="74710" y2="29837"/>
                        <a14:foregroundMark x1="70562" y1="57314" x2="82516" y2="46751"/>
                        <a14:foregroundMark x1="64184" y1="63267" x2="44380" y2="64682"/>
                        <a14:foregroundMark x1="71053" y1="34229" x2="69804" y2="28457"/>
                        <a14:backgroundMark x1="23818" y1="97314" x2="35995" y2="97314"/>
                        <a14:backgroundMark x1="35995" y1="97314" x2="66191" y2="96951"/>
                        <a14:backgroundMark x1="66191" y1="96951" x2="72748" y2="97495"/>
                        <a14:backgroundMark x1="47547" y1="99093" x2="54416" y2="9869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17778"/>
          <a:stretch/>
        </p:blipFill>
        <p:spPr>
          <a:xfrm>
            <a:off x="181465" y="145369"/>
            <a:ext cx="823486" cy="83201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1" name="Picture 10" descr="Logo&#10;&#10;Description automatically generated">
            <a:extLst>
              <a:ext uri="{FF2B5EF4-FFF2-40B4-BE49-F238E27FC236}">
                <a16:creationId xmlns:a16="http://schemas.microsoft.com/office/drawing/2014/main" id="{B52FFC56-1948-D676-EABE-829DF7A4F73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566" b="96768" l="1212" r="98153">
                        <a14:foregroundMark x1="10733" y1="9293" x2="67802" y2="5293"/>
                        <a14:foregroundMark x1="67802" y1="5293" x2="81362" y2="5576"/>
                        <a14:foregroundMark x1="81362" y1="5576" x2="87074" y2="7354"/>
                        <a14:foregroundMark x1="3578" y1="6384" x2="20716" y2="6384"/>
                        <a14:foregroundMark x1="20716" y1="6384" x2="52799" y2="6263"/>
                        <a14:foregroundMark x1="52799" y1="6263" x2="81073" y2="7960"/>
                        <a14:foregroundMark x1="81073" y1="7960" x2="94807" y2="6828"/>
                        <a14:foregroundMark x1="94807" y1="6828" x2="97980" y2="7636"/>
                        <a14:foregroundMark x1="74380" y1="848" x2="31852" y2="2747"/>
                        <a14:foregroundMark x1="31852" y1="2747" x2="21812" y2="566"/>
                        <a14:foregroundMark x1="21812" y1="566" x2="21812" y2="566"/>
                        <a14:foregroundMark x1="2020" y1="7798" x2="2020" y2="7798"/>
                        <a14:foregroundMark x1="9752" y1="57212" x2="17946" y2="43919"/>
                        <a14:foregroundMark x1="17946" y1="43919" x2="22043" y2="44727"/>
                        <a14:foregroundMark x1="11945" y1="52485" x2="41258" y2="38101"/>
                        <a14:foregroundMark x1="41258" y1="38101" x2="58338" y2="36162"/>
                        <a14:foregroundMark x1="58338" y1="36162" x2="70052" y2="38586"/>
                        <a14:foregroundMark x1="70052" y1="38586" x2="73976" y2="40404"/>
                        <a14:foregroundMark x1="75188" y1="42788" x2="89209" y2="53253"/>
                        <a14:foregroundMark x1="89209" y1="53253" x2="90883" y2="59434"/>
                        <a14:foregroundMark x1="87882" y1="77212" x2="71552" y2="91071"/>
                        <a14:foregroundMark x1="71552" y1="91071" x2="53549" y2="95960"/>
                        <a14:foregroundMark x1="53549" y1="95960" x2="40104" y2="95434"/>
                        <a14:foregroundMark x1="40104" y1="95434" x2="30352" y2="91232"/>
                        <a14:foregroundMark x1="30352" y1="91232" x2="13733" y2="77778"/>
                        <a14:foregroundMark x1="41662" y1="96808" x2="64859" y2="94990"/>
                        <a14:foregroundMark x1="98211" y1="64566" x2="98211" y2="64566"/>
                        <a14:foregroundMark x1="1212" y1="65293" x2="1212" y2="6529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1631" y="205162"/>
            <a:ext cx="543798" cy="77649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883CAE72-D6FA-A838-A8C3-A624CC6A30C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81465" y="1273828"/>
            <a:ext cx="4029343" cy="50221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760877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0" y="152406"/>
            <a:ext cx="12191999" cy="914399"/>
          </a:xfrm>
        </p:spPr>
        <p:txBody>
          <a:bodyPr>
            <a:noAutofit/>
          </a:bodyPr>
          <a:lstStyle/>
          <a:p>
            <a:r>
              <a:rPr lang="en-US" sz="3600" b="1" dirty="0">
                <a:solidFill>
                  <a:schemeClr val="tx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ea typeface="Cambria" panose="02040503050406030204" pitchFamily="18" charset="0"/>
              </a:rPr>
              <a:t>Authorization To Receipt For And Open Letter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322">
              <a:defRPr/>
            </a:pPr>
            <a:fld id="{8602D0DF-5805-4F60-B53C-4F4425A1F414}" type="slidenum">
              <a:rPr lang="en-US">
                <a:solidFill>
                  <a:prstClr val="black">
                    <a:tint val="75000"/>
                  </a:prstClr>
                </a:solidFill>
                <a:latin typeface="Calibri"/>
              </a:rPr>
              <a:pPr defTabSz="914322">
                <a:defRPr/>
              </a:pPr>
              <a:t>8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15" name="Content Placeholder 2"/>
          <p:cNvSpPr txBox="1">
            <a:spLocks/>
          </p:cNvSpPr>
          <p:nvPr/>
        </p:nvSpPr>
        <p:spPr>
          <a:xfrm>
            <a:off x="4642467" y="1066797"/>
            <a:ext cx="7549533" cy="5316035"/>
          </a:xfrm>
          <a:prstGeom prst="rect">
            <a:avLst/>
          </a:prstGeom>
        </p:spPr>
        <p:txBody>
          <a:bodyPr vert="horz">
            <a:noAutofit/>
          </a:bodyPr>
          <a:lstStyle>
            <a:lvl1pPr marL="548640" indent="-411480" algn="l" rtl="0" eaLnBrk="1" latinLnBrk="0" hangingPunct="1">
              <a:spcBef>
                <a:spcPct val="20000"/>
              </a:spcBef>
              <a:buClr>
                <a:schemeClr val="tx1">
                  <a:shade val="95000"/>
                </a:schemeClr>
              </a:buClr>
              <a:buSzPct val="65000"/>
              <a:buFont typeface="Wingdings 2"/>
              <a:buChar char="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68680" indent="-283464" algn="l" rtl="0" eaLnBrk="1" latinLnBrk="0" hangingPunct="1">
              <a:spcBef>
                <a:spcPct val="20000"/>
              </a:spcBef>
              <a:buClr>
                <a:schemeClr val="tx1"/>
              </a:buClr>
              <a:buSzPct val="80000"/>
              <a:buFont typeface="Wingdings 2"/>
              <a:buChar char="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33856" indent="-228600" algn="l" rtl="0" eaLnBrk="1" latinLnBrk="0" hangingPunct="1">
              <a:spcBef>
                <a:spcPct val="20000"/>
              </a:spcBef>
              <a:buClr>
                <a:schemeClr val="tx1"/>
              </a:buClr>
              <a:buSzPct val="95000"/>
              <a:buFont typeface="Wingdings"/>
              <a:buChar char=""/>
              <a:defRPr kumimoji="0"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53312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SzPct val="100000"/>
              <a:buFont typeface="Wingdings 3"/>
              <a:buChar char="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5336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Char char="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64792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3"/>
              <a:buChar char="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65960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Char char="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67128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Char char=""/>
              <a:defRPr kumimoji="0"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368296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Char char=""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48594" indent="-411446" defTabSz="914322">
              <a:lnSpc>
                <a:spcPct val="80000"/>
              </a:lnSpc>
              <a:buClr>
                <a:sysClr val="windowText" lastClr="000000"/>
              </a:buClr>
              <a:buSzPct val="90000"/>
              <a:buFont typeface="Book Antiqua" panose="02040602050305030304" pitchFamily="18" charset="0"/>
              <a:buChar char="•"/>
              <a:defRPr/>
            </a:pPr>
            <a:endParaRPr lang="en-US" sz="2400" dirty="0">
              <a:latin typeface="Book Antiqua"/>
            </a:endParaRPr>
          </a:p>
          <a:p>
            <a:pPr marL="548594" indent="-411446" defTabSz="914322">
              <a:lnSpc>
                <a:spcPct val="80000"/>
              </a:lnSpc>
              <a:buClr>
                <a:sysClr val="windowText" lastClr="000000"/>
              </a:buClr>
              <a:buSzPct val="90000"/>
              <a:buFont typeface="Book Antiqua" panose="02040602050305030304" pitchFamily="18" charset="0"/>
              <a:buChar char="•"/>
              <a:defRPr/>
            </a:pPr>
            <a:r>
              <a:rPr lang="en-US" sz="2600" dirty="0">
                <a:latin typeface="Cambria" panose="02040503050406030204" pitchFamily="18" charset="0"/>
                <a:ea typeface="Cambria" panose="02040503050406030204" pitchFamily="18" charset="0"/>
              </a:rPr>
              <a:t>Any incoming official accountable mail must be delivered </a:t>
            </a:r>
            <a:r>
              <a:rPr lang="en-US" sz="2600" b="1" u="sng" dirty="0">
                <a:latin typeface="Cambria" panose="02040503050406030204" pitchFamily="18" charset="0"/>
                <a:ea typeface="Cambria" panose="02040503050406030204" pitchFamily="18" charset="0"/>
              </a:rPr>
              <a:t>only to </a:t>
            </a:r>
            <a:r>
              <a:rPr lang="en-US" sz="2600" dirty="0">
                <a:latin typeface="Cambria" panose="02040503050406030204" pitchFamily="18" charset="0"/>
                <a:ea typeface="Cambria" panose="02040503050406030204" pitchFamily="18" charset="0"/>
              </a:rPr>
              <a:t>an authorized agent.</a:t>
            </a:r>
          </a:p>
          <a:p>
            <a:pPr marL="548594" indent="-411446" defTabSz="914322">
              <a:lnSpc>
                <a:spcPct val="80000"/>
              </a:lnSpc>
              <a:buClr>
                <a:sysClr val="windowText" lastClr="000000"/>
              </a:buClr>
              <a:buSzPct val="90000"/>
              <a:buFont typeface="Book Antiqua" panose="02040602050305030304" pitchFamily="18" charset="0"/>
              <a:buChar char="•"/>
              <a:defRPr/>
            </a:pPr>
            <a:endParaRPr lang="en-US" sz="2000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548594" indent="-411446" defTabSz="914322">
              <a:lnSpc>
                <a:spcPct val="80000"/>
              </a:lnSpc>
              <a:buClr>
                <a:sysClr val="windowText" lastClr="000000"/>
              </a:buClr>
              <a:buSzPct val="90000"/>
              <a:buFont typeface="Book Antiqua" panose="02040602050305030304" pitchFamily="18" charset="0"/>
              <a:buChar char="•"/>
              <a:defRPr/>
            </a:pPr>
            <a:r>
              <a:rPr lang="en-US" sz="2600" dirty="0">
                <a:latin typeface="Cambria" panose="02040503050406030204" pitchFamily="18" charset="0"/>
                <a:ea typeface="Cambria" panose="02040503050406030204" pitchFamily="18" charset="0"/>
              </a:rPr>
              <a:t>The </a:t>
            </a:r>
            <a:r>
              <a:rPr lang="en-US" sz="2600" b="1" u="sng" dirty="0">
                <a:latin typeface="Cambria" panose="02040503050406030204" pitchFamily="18" charset="0"/>
                <a:ea typeface="Cambria" panose="02040503050406030204" pitchFamily="18" charset="0"/>
              </a:rPr>
              <a:t>current</a:t>
            </a:r>
            <a:r>
              <a:rPr lang="en-US" sz="2600" dirty="0">
                <a:latin typeface="Cambria" panose="02040503050406030204" pitchFamily="18" charset="0"/>
                <a:ea typeface="Cambria" panose="02040503050406030204" pitchFamily="18" charset="0"/>
              </a:rPr>
              <a:t> CG, Commanding Officer or organizational Director must designate in writing personnel authorized to receipt for an open all official and official accountable mail. </a:t>
            </a:r>
          </a:p>
          <a:p>
            <a:pPr marL="548594" indent="-411446" defTabSz="914322">
              <a:lnSpc>
                <a:spcPct val="80000"/>
              </a:lnSpc>
              <a:buClr>
                <a:sysClr val="windowText" lastClr="000000"/>
              </a:buClr>
              <a:buSzPct val="90000"/>
              <a:buFont typeface="Book Antiqua" panose="02040602050305030304" pitchFamily="18" charset="0"/>
              <a:buChar char="•"/>
              <a:defRPr/>
            </a:pPr>
            <a:endParaRPr lang="en-US" sz="2000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lvl="0">
              <a:lnSpc>
                <a:spcPct val="80000"/>
              </a:lnSpc>
              <a:buClr>
                <a:sysClr val="windowText" lastClr="000000"/>
              </a:buClr>
              <a:buSzPct val="90000"/>
              <a:buFont typeface="Book Antiqua" panose="02040602050305030304" pitchFamily="18" charset="0"/>
              <a:buChar char="•"/>
              <a:defRPr/>
            </a:pPr>
            <a:r>
              <a:rPr lang="en-US" sz="2600" dirty="0">
                <a:latin typeface="Cambria" panose="02040503050406030204" pitchFamily="18" charset="0"/>
                <a:ea typeface="Cambria" panose="02040503050406030204" pitchFamily="18" charset="0"/>
              </a:rPr>
              <a:t>The authorization letter must contain a </a:t>
            </a:r>
            <a:r>
              <a:rPr lang="en-US" sz="2600" b="1" u="sng" dirty="0">
                <a:latin typeface="Cambria" panose="02040503050406030204" pitchFamily="18" charset="0"/>
                <a:ea typeface="Cambria" panose="02040503050406030204" pitchFamily="18" charset="0"/>
              </a:rPr>
              <a:t>sample signature </a:t>
            </a:r>
            <a:r>
              <a:rPr lang="en-US" sz="2600" dirty="0">
                <a:latin typeface="Cambria" panose="02040503050406030204" pitchFamily="18" charset="0"/>
                <a:ea typeface="Cambria" panose="02040503050406030204" pitchFamily="18" charset="0"/>
              </a:rPr>
              <a:t>of all individuals authorized.</a:t>
            </a:r>
            <a:r>
              <a:rPr lang="en-US" sz="2600" dirty="0">
                <a:latin typeface="Book Antiqua"/>
              </a:rPr>
              <a:t>   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B0547A5B-5972-A99A-4BBC-EABFC3F36128}"/>
              </a:ext>
            </a:extLst>
          </p:cNvPr>
          <p:cNvCxnSpPr>
            <a:cxnSpLocks/>
          </p:cNvCxnSpPr>
          <p:nvPr/>
        </p:nvCxnSpPr>
        <p:spPr>
          <a:xfrm>
            <a:off x="0" y="1066800"/>
            <a:ext cx="12192000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Picture 7" descr="Logo&#10;&#10;Description automatically generated">
            <a:extLst>
              <a:ext uri="{FF2B5EF4-FFF2-40B4-BE49-F238E27FC236}">
                <a16:creationId xmlns:a16="http://schemas.microsoft.com/office/drawing/2014/main" id="{FFD4ED63-812F-28A6-AABB-91388757AFE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379" b="89982" l="2275" r="98127">
                        <a14:foregroundMark x1="12578" y1="14737" x2="34746" y2="4900"/>
                        <a14:foregroundMark x1="34746" y1="4900" x2="36039" y2="4791"/>
                        <a14:foregroundMark x1="1561" y1="36624" x2="2319" y2="28457"/>
                        <a14:foregroundMark x1="2319" y1="28457" x2="2319" y2="28457"/>
                        <a14:foregroundMark x1="13559" y1="51361" x2="13559" y2="51361"/>
                        <a14:foregroundMark x1="16503" y1="47768" x2="85950" y2="40581"/>
                        <a14:foregroundMark x1="31401" y1="15935" x2="71989" y2="56515"/>
                        <a14:foregroundMark x1="87422" y1="37604" x2="87913" y2="43593"/>
                        <a14:foregroundMark x1="60526" y1="25481" x2="62712" y2="46969"/>
                        <a14:foregroundMark x1="62712" y1="46969" x2="62712" y2="46969"/>
                        <a14:foregroundMark x1="47056" y1="20290" x2="58073" y2="25082"/>
                        <a14:foregroundMark x1="52186" y1="17132" x2="44871" y2="32450"/>
                        <a14:foregroundMark x1="28011" y1="29437" x2="24130" y2="38875"/>
                        <a14:foregroundMark x1="24130" y1="38875" x2="47279" y2="65154"/>
                        <a14:foregroundMark x1="47279" y1="65154" x2="62533" y2="49220"/>
                        <a14:foregroundMark x1="62533" y1="49220" x2="42462" y2="51506"/>
                        <a14:foregroundMark x1="42462" y1="51506" x2="74353" y2="38875"/>
                        <a14:foregroundMark x1="74353" y1="38875" x2="37377" y2="25590"/>
                        <a14:foregroundMark x1="37377" y1="25590" x2="41927" y2="40327"/>
                        <a14:foregroundMark x1="41927" y1="40327" x2="26271" y2="69764"/>
                        <a14:foregroundMark x1="26271" y1="69764" x2="34790" y2="50708"/>
                        <a14:foregroundMark x1="34790" y1="50708" x2="28724" y2="49546"/>
                        <a14:foregroundMark x1="2319" y1="39601" x2="5486" y2="56733"/>
                        <a14:foregroundMark x1="13336" y1="65880" x2="23327" y2="74410"/>
                        <a14:foregroundMark x1="32159" y1="76806" x2="45584" y2="79020"/>
                        <a14:foregroundMark x1="56111" y1="79201" x2="67841" y2="77822"/>
                        <a14:foregroundMark x1="67841" y1="77822" x2="68599" y2="77423"/>
                        <a14:foregroundMark x1="76673" y1="73031" x2="85192" y2="65662"/>
                        <a14:foregroundMark x1="85192" y1="65662" x2="85192" y2="65662"/>
                        <a14:foregroundMark x1="92061" y1="60690" x2="97458" y2="46969"/>
                        <a14:foregroundMark x1="98171" y1="39020" x2="93042" y2="29183"/>
                        <a14:foregroundMark x1="93042" y1="29183" x2="92774" y2="27477"/>
                        <a14:foregroundMark x1="92061" y1="20690" x2="71989" y2="9147"/>
                        <a14:foregroundMark x1="66860" y1="4392" x2="42908" y2="4174"/>
                        <a14:foregroundMark x1="41704" y1="2795" x2="37779" y2="2976"/>
                        <a14:foregroundMark x1="49777" y1="1379" x2="49777" y2="1379"/>
                        <a14:foregroundMark x1="70562" y1="32632" x2="74710" y2="29837"/>
                        <a14:foregroundMark x1="70562" y1="57314" x2="82516" y2="46751"/>
                        <a14:foregroundMark x1="64184" y1="63267" x2="44380" y2="64682"/>
                        <a14:foregroundMark x1="71053" y1="34229" x2="69804" y2="28457"/>
                        <a14:backgroundMark x1="23818" y1="97314" x2="35995" y2="97314"/>
                        <a14:backgroundMark x1="35995" y1="97314" x2="66191" y2="96951"/>
                        <a14:backgroundMark x1="66191" y1="96951" x2="72748" y2="97495"/>
                        <a14:backgroundMark x1="47547" y1="99093" x2="54416" y2="9869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17778"/>
          <a:stretch/>
        </p:blipFill>
        <p:spPr>
          <a:xfrm>
            <a:off x="181465" y="145369"/>
            <a:ext cx="823486" cy="83201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9" name="Picture 8" descr="Logo&#10;&#10;Description automatically generated">
            <a:extLst>
              <a:ext uri="{FF2B5EF4-FFF2-40B4-BE49-F238E27FC236}">
                <a16:creationId xmlns:a16="http://schemas.microsoft.com/office/drawing/2014/main" id="{11A6FF8E-1E74-77BE-CF7E-BA73F7FA3F5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566" b="96768" l="1212" r="98153">
                        <a14:foregroundMark x1="10733" y1="9293" x2="67802" y2="5293"/>
                        <a14:foregroundMark x1="67802" y1="5293" x2="81362" y2="5576"/>
                        <a14:foregroundMark x1="81362" y1="5576" x2="87074" y2="7354"/>
                        <a14:foregroundMark x1="3578" y1="6384" x2="20716" y2="6384"/>
                        <a14:foregroundMark x1="20716" y1="6384" x2="52799" y2="6263"/>
                        <a14:foregroundMark x1="52799" y1="6263" x2="81073" y2="7960"/>
                        <a14:foregroundMark x1="81073" y1="7960" x2="94807" y2="6828"/>
                        <a14:foregroundMark x1="94807" y1="6828" x2="97980" y2="7636"/>
                        <a14:foregroundMark x1="74380" y1="848" x2="31852" y2="2747"/>
                        <a14:foregroundMark x1="31852" y1="2747" x2="21812" y2="566"/>
                        <a14:foregroundMark x1="21812" y1="566" x2="21812" y2="566"/>
                        <a14:foregroundMark x1="2020" y1="7798" x2="2020" y2="7798"/>
                        <a14:foregroundMark x1="9752" y1="57212" x2="17946" y2="43919"/>
                        <a14:foregroundMark x1="17946" y1="43919" x2="22043" y2="44727"/>
                        <a14:foregroundMark x1="11945" y1="52485" x2="41258" y2="38101"/>
                        <a14:foregroundMark x1="41258" y1="38101" x2="58338" y2="36162"/>
                        <a14:foregroundMark x1="58338" y1="36162" x2="70052" y2="38586"/>
                        <a14:foregroundMark x1="70052" y1="38586" x2="73976" y2="40404"/>
                        <a14:foregroundMark x1="75188" y1="42788" x2="89209" y2="53253"/>
                        <a14:foregroundMark x1="89209" y1="53253" x2="90883" y2="59434"/>
                        <a14:foregroundMark x1="87882" y1="77212" x2="71552" y2="91071"/>
                        <a14:foregroundMark x1="71552" y1="91071" x2="53549" y2="95960"/>
                        <a14:foregroundMark x1="53549" y1="95960" x2="40104" y2="95434"/>
                        <a14:foregroundMark x1="40104" y1="95434" x2="30352" y2="91232"/>
                        <a14:foregroundMark x1="30352" y1="91232" x2="13733" y2="77778"/>
                        <a14:foregroundMark x1="41662" y1="96808" x2="64859" y2="94990"/>
                        <a14:foregroundMark x1="98211" y1="64566" x2="98211" y2="64566"/>
                        <a14:foregroundMark x1="1212" y1="65293" x2="1212" y2="6529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1631" y="205162"/>
            <a:ext cx="543798" cy="77649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C674CD5F-CE89-CC59-6FF4-11EAD5765A1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7102" y="1154356"/>
            <a:ext cx="4703305" cy="54320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509265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590803" y="190506"/>
            <a:ext cx="7095244" cy="866257"/>
          </a:xfrm>
        </p:spPr>
        <p:txBody>
          <a:bodyPr>
            <a:normAutofit/>
          </a:bodyPr>
          <a:lstStyle/>
          <a:p>
            <a:r>
              <a:rPr lang="en-US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ea typeface="Cambria" panose="02040503050406030204" pitchFamily="18" charset="0"/>
              </a:rPr>
              <a:t>Required References</a:t>
            </a:r>
            <a:endParaRPr lang="en-US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322">
              <a:defRPr/>
            </a:pPr>
            <a:fld id="{8602D0DF-5805-4F60-B53C-4F4425A1F414}" type="slidenum">
              <a:rPr lang="en-US">
                <a:solidFill>
                  <a:prstClr val="black">
                    <a:tint val="75000"/>
                  </a:prstClr>
                </a:solidFill>
                <a:latin typeface="Calibri"/>
              </a:rPr>
              <a:pPr defTabSz="914322">
                <a:defRPr/>
              </a:pPr>
              <a:t>9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0" y="1338768"/>
            <a:ext cx="12192000" cy="5110720"/>
          </a:xfrm>
        </p:spPr>
        <p:txBody>
          <a:bodyPr>
            <a:normAutofit/>
          </a:bodyPr>
          <a:lstStyle/>
          <a:p>
            <a:r>
              <a:rPr lang="en-US" sz="3600" b="1" dirty="0"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MCO 5110.4B - </a:t>
            </a:r>
            <a:r>
              <a:rPr lang="en-US" b="1" dirty="0"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The Marine Corps Official Mail Program</a:t>
            </a:r>
          </a:p>
          <a:p>
            <a:r>
              <a:rPr lang="en-US" sz="3600" b="1" dirty="0"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DoDI 4525.09 - </a:t>
            </a:r>
            <a:r>
              <a:rPr lang="en-US" b="1" dirty="0"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Military Postal Service (MPS)</a:t>
            </a:r>
          </a:p>
          <a:p>
            <a:endParaRPr lang="en-US" sz="2400" b="1" dirty="0">
              <a:latin typeface="Cambria" panose="02040503050406030204" pitchFamily="18" charset="0"/>
              <a:ea typeface="Cambria" panose="02040503050406030204" pitchFamily="18" charset="0"/>
              <a:cs typeface="Calibri" panose="020F0502020204030204" pitchFamily="34" charset="0"/>
            </a:endParaRPr>
          </a:p>
          <a:p>
            <a:pPr marL="137150" indent="0" algn="ctr">
              <a:lnSpc>
                <a:spcPct val="80000"/>
              </a:lnSpc>
              <a:buClr>
                <a:prstClr val="black"/>
              </a:buClr>
              <a:buSzPct val="90000"/>
              <a:buNone/>
            </a:pPr>
            <a:endParaRPr lang="en-US" sz="2400" b="1" dirty="0">
              <a:solidFill>
                <a:prstClr val="black"/>
              </a:solidFill>
              <a:latin typeface="Cambria" panose="02040503050406030204" pitchFamily="18" charset="0"/>
              <a:ea typeface="Cambria" panose="02040503050406030204" pitchFamily="18" charset="0"/>
              <a:cs typeface="Calibri" panose="020F0502020204030204" pitchFamily="34" charset="0"/>
            </a:endParaRPr>
          </a:p>
          <a:p>
            <a:pPr marL="137150" indent="0" algn="ctr">
              <a:lnSpc>
                <a:spcPct val="80000"/>
              </a:lnSpc>
              <a:buClr>
                <a:prstClr val="black"/>
              </a:buClr>
              <a:buSzPct val="90000"/>
              <a:buNone/>
            </a:pPr>
            <a:r>
              <a:rPr lang="en-US" b="1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What is Official Mail?</a:t>
            </a:r>
          </a:p>
          <a:p>
            <a:pPr marL="137150" indent="0" algn="ctr">
              <a:lnSpc>
                <a:spcPct val="80000"/>
              </a:lnSpc>
              <a:buClr>
                <a:prstClr val="black"/>
              </a:buClr>
              <a:buSzPct val="90000"/>
              <a:buNone/>
            </a:pPr>
            <a:endParaRPr lang="en-US" dirty="0">
              <a:solidFill>
                <a:prstClr val="black"/>
              </a:solidFill>
              <a:latin typeface="Cambria" panose="02040503050406030204" pitchFamily="18" charset="0"/>
              <a:ea typeface="Cambria" panose="02040503050406030204" pitchFamily="18" charset="0"/>
              <a:cs typeface="Calibri" panose="020F0502020204030204" pitchFamily="34" charset="0"/>
            </a:endParaRPr>
          </a:p>
          <a:p>
            <a:pPr marL="137150" indent="0">
              <a:lnSpc>
                <a:spcPct val="80000"/>
              </a:lnSpc>
              <a:buClr>
                <a:prstClr val="black"/>
              </a:buClr>
              <a:buSzPct val="90000"/>
              <a:buNone/>
            </a:pPr>
            <a:r>
              <a:rPr lang="en-US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Matter that pertains </a:t>
            </a:r>
            <a:r>
              <a:rPr lang="en-US" b="1" u="sng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solely</a:t>
            </a:r>
            <a:r>
              <a:rPr lang="en-US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to the business of the U.S. Government. Misuse of official mail may result in </a:t>
            </a:r>
            <a:r>
              <a:rPr lang="en-US" b="1" u="sng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criminal charges</a:t>
            </a:r>
            <a:r>
              <a:rPr lang="en-US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. Official </a:t>
            </a:r>
            <a:r>
              <a:rPr lang="en-US" b="1" u="sng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matter</a:t>
            </a:r>
            <a:r>
              <a:rPr lang="en-US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becomes official </a:t>
            </a:r>
            <a:r>
              <a:rPr lang="en-US" b="1" u="sng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mail</a:t>
            </a:r>
            <a:r>
              <a:rPr lang="en-US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once it is postmarked/metered, or placed under USPS control, whichever comes first.</a:t>
            </a:r>
            <a:endParaRPr lang="en-US" dirty="0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35B3E2C1-5B53-1EC7-F671-090DC0FB7225}"/>
              </a:ext>
            </a:extLst>
          </p:cNvPr>
          <p:cNvCxnSpPr>
            <a:cxnSpLocks/>
          </p:cNvCxnSpPr>
          <p:nvPr/>
        </p:nvCxnSpPr>
        <p:spPr>
          <a:xfrm>
            <a:off x="0" y="1066800"/>
            <a:ext cx="12192000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Picture 8" descr="Logo&#10;&#10;Description automatically generated">
            <a:extLst>
              <a:ext uri="{FF2B5EF4-FFF2-40B4-BE49-F238E27FC236}">
                <a16:creationId xmlns:a16="http://schemas.microsoft.com/office/drawing/2014/main" id="{351B86B4-179E-33C8-237F-31054C346422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379" b="89982" l="2275" r="98127">
                        <a14:foregroundMark x1="12578" y1="14737" x2="34746" y2="4900"/>
                        <a14:foregroundMark x1="34746" y1="4900" x2="36039" y2="4791"/>
                        <a14:foregroundMark x1="1561" y1="36624" x2="2319" y2="28457"/>
                        <a14:foregroundMark x1="2319" y1="28457" x2="2319" y2="28457"/>
                        <a14:foregroundMark x1="13559" y1="51361" x2="13559" y2="51361"/>
                        <a14:foregroundMark x1="16503" y1="47768" x2="85950" y2="40581"/>
                        <a14:foregroundMark x1="31401" y1="15935" x2="71989" y2="56515"/>
                        <a14:foregroundMark x1="87422" y1="37604" x2="87913" y2="43593"/>
                        <a14:foregroundMark x1="60526" y1="25481" x2="62712" y2="46969"/>
                        <a14:foregroundMark x1="62712" y1="46969" x2="62712" y2="46969"/>
                        <a14:foregroundMark x1="47056" y1="20290" x2="58073" y2="25082"/>
                        <a14:foregroundMark x1="52186" y1="17132" x2="44871" y2="32450"/>
                        <a14:foregroundMark x1="28011" y1="29437" x2="24130" y2="38875"/>
                        <a14:foregroundMark x1="24130" y1="38875" x2="47279" y2="65154"/>
                        <a14:foregroundMark x1="47279" y1="65154" x2="62533" y2="49220"/>
                        <a14:foregroundMark x1="62533" y1="49220" x2="42462" y2="51506"/>
                        <a14:foregroundMark x1="42462" y1="51506" x2="74353" y2="38875"/>
                        <a14:foregroundMark x1="74353" y1="38875" x2="37377" y2="25590"/>
                        <a14:foregroundMark x1="37377" y1="25590" x2="41927" y2="40327"/>
                        <a14:foregroundMark x1="41927" y1="40327" x2="26271" y2="69764"/>
                        <a14:foregroundMark x1="26271" y1="69764" x2="34790" y2="50708"/>
                        <a14:foregroundMark x1="34790" y1="50708" x2="28724" y2="49546"/>
                        <a14:foregroundMark x1="2319" y1="39601" x2="5486" y2="56733"/>
                        <a14:foregroundMark x1="13336" y1="65880" x2="23327" y2="74410"/>
                        <a14:foregroundMark x1="32159" y1="76806" x2="45584" y2="79020"/>
                        <a14:foregroundMark x1="56111" y1="79201" x2="67841" y2="77822"/>
                        <a14:foregroundMark x1="67841" y1="77822" x2="68599" y2="77423"/>
                        <a14:foregroundMark x1="76673" y1="73031" x2="85192" y2="65662"/>
                        <a14:foregroundMark x1="85192" y1="65662" x2="85192" y2="65662"/>
                        <a14:foregroundMark x1="92061" y1="60690" x2="97458" y2="46969"/>
                        <a14:foregroundMark x1="98171" y1="39020" x2="93042" y2="29183"/>
                        <a14:foregroundMark x1="93042" y1="29183" x2="92774" y2="27477"/>
                        <a14:foregroundMark x1="92061" y1="20690" x2="71989" y2="9147"/>
                        <a14:foregroundMark x1="66860" y1="4392" x2="42908" y2="4174"/>
                        <a14:foregroundMark x1="41704" y1="2795" x2="37779" y2="2976"/>
                        <a14:foregroundMark x1="49777" y1="1379" x2="49777" y2="1379"/>
                        <a14:foregroundMark x1="70562" y1="32632" x2="74710" y2="29837"/>
                        <a14:foregroundMark x1="70562" y1="57314" x2="82516" y2="46751"/>
                        <a14:foregroundMark x1="64184" y1="63267" x2="44380" y2="64682"/>
                        <a14:foregroundMark x1="71053" y1="34229" x2="69804" y2="28457"/>
                        <a14:backgroundMark x1="23818" y1="97314" x2="35995" y2="97314"/>
                        <a14:backgroundMark x1="35995" y1="97314" x2="66191" y2="96951"/>
                        <a14:backgroundMark x1="66191" y1="96951" x2="72748" y2="97495"/>
                        <a14:backgroundMark x1="47547" y1="99093" x2="54416" y2="9869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17778"/>
          <a:stretch/>
        </p:blipFill>
        <p:spPr>
          <a:xfrm>
            <a:off x="181465" y="145369"/>
            <a:ext cx="823486" cy="83201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0" name="Picture 9" descr="Logo&#10;&#10;Description automatically generated">
            <a:extLst>
              <a:ext uri="{FF2B5EF4-FFF2-40B4-BE49-F238E27FC236}">
                <a16:creationId xmlns:a16="http://schemas.microsoft.com/office/drawing/2014/main" id="{BAB9AA38-3BD6-6FF2-8F84-6375DB5CF0E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566" b="96768" l="1212" r="98153">
                        <a14:foregroundMark x1="10733" y1="9293" x2="67802" y2="5293"/>
                        <a14:foregroundMark x1="67802" y1="5293" x2="81362" y2="5576"/>
                        <a14:foregroundMark x1="81362" y1="5576" x2="87074" y2="7354"/>
                        <a14:foregroundMark x1="3578" y1="6384" x2="20716" y2="6384"/>
                        <a14:foregroundMark x1="20716" y1="6384" x2="52799" y2="6263"/>
                        <a14:foregroundMark x1="52799" y1="6263" x2="81073" y2="7960"/>
                        <a14:foregroundMark x1="81073" y1="7960" x2="94807" y2="6828"/>
                        <a14:foregroundMark x1="94807" y1="6828" x2="97980" y2="7636"/>
                        <a14:foregroundMark x1="74380" y1="848" x2="31852" y2="2747"/>
                        <a14:foregroundMark x1="31852" y1="2747" x2="21812" y2="566"/>
                        <a14:foregroundMark x1="21812" y1="566" x2="21812" y2="566"/>
                        <a14:foregroundMark x1="2020" y1="7798" x2="2020" y2="7798"/>
                        <a14:foregroundMark x1="9752" y1="57212" x2="17946" y2="43919"/>
                        <a14:foregroundMark x1="17946" y1="43919" x2="22043" y2="44727"/>
                        <a14:foregroundMark x1="11945" y1="52485" x2="41258" y2="38101"/>
                        <a14:foregroundMark x1="41258" y1="38101" x2="58338" y2="36162"/>
                        <a14:foregroundMark x1="58338" y1="36162" x2="70052" y2="38586"/>
                        <a14:foregroundMark x1="70052" y1="38586" x2="73976" y2="40404"/>
                        <a14:foregroundMark x1="75188" y1="42788" x2="89209" y2="53253"/>
                        <a14:foregroundMark x1="89209" y1="53253" x2="90883" y2="59434"/>
                        <a14:foregroundMark x1="87882" y1="77212" x2="71552" y2="91071"/>
                        <a14:foregroundMark x1="71552" y1="91071" x2="53549" y2="95960"/>
                        <a14:foregroundMark x1="53549" y1="95960" x2="40104" y2="95434"/>
                        <a14:foregroundMark x1="40104" y1="95434" x2="30352" y2="91232"/>
                        <a14:foregroundMark x1="30352" y1="91232" x2="13733" y2="77778"/>
                        <a14:foregroundMark x1="41662" y1="96808" x2="64859" y2="94990"/>
                        <a14:foregroundMark x1="98211" y1="64566" x2="98211" y2="64566"/>
                        <a14:foregroundMark x1="1212" y1="65293" x2="1212" y2="6529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1631" y="205162"/>
            <a:ext cx="543798" cy="77649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557266900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lcf76f155ced4ddcb4097134ff3c332f xmlns="1c3b1df1-292a-4c2f-b808-821c7eaf9e4b">
      <Terms xmlns="http://schemas.microsoft.com/office/infopath/2007/PartnerControls"/>
    </lcf76f155ced4ddcb4097134ff3c332f>
    <_ip_UnifiedCompliancePolicyProperties xmlns="http://schemas.microsoft.com/sharepoint/v3" xsi:nil="true"/>
    <TaxCatchAll xmlns="68d9dfb5-a8ef-4a42-929a-a89cbfa55bd7" xsi:nil="true"/>
    <SharedWithUsers xmlns="10a444eb-4567-4030-9853-e6ec6ff0f64a">
      <UserInfo>
        <DisplayName>Matthews-Morris Capt Glenn E</DisplayName>
        <AccountId>42</AccountId>
        <AccountType/>
      </UserInfo>
    </SharedWithUsers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BAEFF4E14BEAE4ABE122A7B1FAD92FC" ma:contentTypeVersion="16" ma:contentTypeDescription="Create a new document." ma:contentTypeScope="" ma:versionID="f7cb6d530c1da3247c39153150097b10">
  <xsd:schema xmlns:xsd="http://www.w3.org/2001/XMLSchema" xmlns:xs="http://www.w3.org/2001/XMLSchema" xmlns:p="http://schemas.microsoft.com/office/2006/metadata/properties" xmlns:ns1="http://schemas.microsoft.com/sharepoint/v3" xmlns:ns2="1c3b1df1-292a-4c2f-b808-821c7eaf9e4b" xmlns:ns3="68d9dfb5-a8ef-4a42-929a-a89cbfa55bd7" xmlns:ns4="10a444eb-4567-4030-9853-e6ec6ff0f64a" targetNamespace="http://schemas.microsoft.com/office/2006/metadata/properties" ma:root="true" ma:fieldsID="3d05411f5218f2ef11a111bd6707c5b0" ns1:_="" ns2:_="" ns3:_="" ns4:_="">
    <xsd:import namespace="http://schemas.microsoft.com/sharepoint/v3"/>
    <xsd:import namespace="1c3b1df1-292a-4c2f-b808-821c7eaf9e4b"/>
    <xsd:import namespace="68d9dfb5-a8ef-4a42-929a-a89cbfa55bd7"/>
    <xsd:import namespace="10a444eb-4567-4030-9853-e6ec6ff0f64a"/>
    <xsd:element name="properties">
      <xsd:complexType>
        <xsd:sequence>
          <xsd:element name="documentManagement">
            <xsd:complexType>
              <xsd:all>
                <xsd:element ref="ns2:lcf76f155ced4ddcb4097134ff3c332f" minOccurs="0"/>
                <xsd:element ref="ns3:TaxCatchAll" minOccurs="0"/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ObjectDetectorVersions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MediaServiceOCR" minOccurs="0"/>
                <xsd:element ref="ns1:_ip_UnifiedCompliancePolicyProperties" minOccurs="0"/>
                <xsd:element ref="ns1:_ip_UnifiedCompliancePolicyUIAction" minOccurs="0"/>
                <xsd:element ref="ns4:SharedWithUsers" minOccurs="0"/>
                <xsd:element ref="ns4:SharedWithDetail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19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20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c3b1df1-292a-4c2f-b808-821c7eaf9e4b" elementFormDefault="qualified">
    <xsd:import namespace="http://schemas.microsoft.com/office/2006/documentManagement/types"/>
    <xsd:import namespace="http://schemas.microsoft.com/office/infopath/2007/PartnerControls"/>
    <xsd:element name="lcf76f155ced4ddcb4097134ff3c332f" ma:index="9" nillable="true" ma:taxonomy="true" ma:internalName="lcf76f155ced4ddcb4097134ff3c332f" ma:taxonomyFieldName="MediaServiceImageTags" ma:displayName="Image Tags" ma:readOnly="false" ma:fieldId="{5cf76f15-5ced-4ddc-b409-7134ff3c332f}" ma:taxonomyMulti="true" ma:sspId="1c7be36e-9551-4638-a550-39ad8744497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bjectDetectorVersions" ma:index="1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7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SearchProperties" ma:index="23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8d9dfb5-a8ef-4a42-929a-a89cbfa55bd7" elementFormDefault="qualified">
    <xsd:import namespace="http://schemas.microsoft.com/office/2006/documentManagement/types"/>
    <xsd:import namespace="http://schemas.microsoft.com/office/infopath/2007/PartnerControls"/>
    <xsd:element name="TaxCatchAll" ma:index="10" nillable="true" ma:displayName="Taxonomy Catch All Column" ma:hidden="true" ma:list="{d0ecbd74-b343-4cf8-91f0-2e823e306e12}" ma:internalName="TaxCatchAll" ma:showField="CatchAllData" ma:web="68d9dfb5-a8ef-4a42-929a-a89cbfa55bd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0a444eb-4567-4030-9853-e6ec6ff0f64a" elementFormDefault="qualified">
    <xsd:import namespace="http://schemas.microsoft.com/office/2006/documentManagement/types"/>
    <xsd:import namespace="http://schemas.microsoft.com/office/infopath/2007/PartnerControls"/>
    <xsd:element name="SharedWithUsers" ma:index="21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2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 ma:readOnly="tru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1A23B18B-A787-4DC7-97AB-B258657A1C4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26D9735E-37C4-49DE-A861-6C4C02A70551}">
  <ds:schemaRefs>
    <ds:schemaRef ds:uri="http://schemas.microsoft.com/office/2006/metadata/properties"/>
    <ds:schemaRef ds:uri="http://schemas.microsoft.com/office/infopath/2007/PartnerControls"/>
    <ds:schemaRef ds:uri="b7c0e569-0b98-4d92-9e3e-f1d977aa0f17"/>
    <ds:schemaRef ds:uri="1846bd26-aa0d-45cb-9c1c-bfed10033b83"/>
    <ds:schemaRef ds:uri="http://schemas.microsoft.com/sharepoint/v3"/>
    <ds:schemaRef ds:uri="1c3b1df1-292a-4c2f-b808-821c7eaf9e4b"/>
    <ds:schemaRef ds:uri="68d9dfb5-a8ef-4a42-929a-a89cbfa55bd7"/>
  </ds:schemaRefs>
</ds:datastoreItem>
</file>

<file path=customXml/itemProps3.xml><?xml version="1.0" encoding="utf-8"?>
<ds:datastoreItem xmlns:ds="http://schemas.openxmlformats.org/officeDocument/2006/customXml" ds:itemID="{6C79910C-12C4-46B6-8D62-13F2CE6C7D12}"/>
</file>

<file path=docProps/app.xml><?xml version="1.0" encoding="utf-8"?>
<Properties xmlns="http://schemas.openxmlformats.org/officeDocument/2006/extended-properties" xmlns:vt="http://schemas.openxmlformats.org/officeDocument/2006/docPropsVTypes">
  <TotalTime>2843</TotalTime>
  <Words>2020</Words>
  <Application>Microsoft Office PowerPoint</Application>
  <PresentationFormat>Widescreen</PresentationFormat>
  <Paragraphs>254</Paragraphs>
  <Slides>27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35" baseType="lpstr">
      <vt:lpstr>Arial</vt:lpstr>
      <vt:lpstr>Bahnschrift Light</vt:lpstr>
      <vt:lpstr>Book Antiqua</vt:lpstr>
      <vt:lpstr>Calibri</vt:lpstr>
      <vt:lpstr>Cambria</vt:lpstr>
      <vt:lpstr>Times New Roman</vt:lpstr>
      <vt:lpstr>Wingdings 2</vt:lpstr>
      <vt:lpstr>1_Office Theme</vt:lpstr>
      <vt:lpstr>Installation Official Mail Training</vt:lpstr>
      <vt:lpstr>Mission</vt:lpstr>
      <vt:lpstr>Overview</vt:lpstr>
      <vt:lpstr>General Information</vt:lpstr>
      <vt:lpstr> OMM Requirements &amp; Responsibilities</vt:lpstr>
      <vt:lpstr> OMM Requirements &amp; Responsibilities</vt:lpstr>
      <vt:lpstr>OMM/AOMM Appointment Letter</vt:lpstr>
      <vt:lpstr>Authorization To Receipt For And Open Letter</vt:lpstr>
      <vt:lpstr>Required References</vt:lpstr>
      <vt:lpstr>Command Official Mail Center</vt:lpstr>
      <vt:lpstr>Authorized Use of Official Mail</vt:lpstr>
      <vt:lpstr>Unauthorized Use of Official Mail</vt:lpstr>
      <vt:lpstr>Unauthorized Use of Official Mail (cont.)</vt:lpstr>
      <vt:lpstr>Official Mail Preparation</vt:lpstr>
      <vt:lpstr>Official Mail Preparation (cont.)</vt:lpstr>
      <vt:lpstr>Address Standards</vt:lpstr>
      <vt:lpstr>Sample Address</vt:lpstr>
      <vt:lpstr>Classes of Mail</vt:lpstr>
      <vt:lpstr>Special Services</vt:lpstr>
      <vt:lpstr>Special Services (Registered Mail)</vt:lpstr>
      <vt:lpstr>Special Services (Certified Mail)</vt:lpstr>
      <vt:lpstr>Official Mail Discrepancy Letter</vt:lpstr>
      <vt:lpstr>Cost Management</vt:lpstr>
      <vt:lpstr>Delivery to an Authorized Agent</vt:lpstr>
      <vt:lpstr>Official Mail Program Inspection</vt:lpstr>
      <vt:lpstr>PowerPoint Presentation</vt:lpstr>
      <vt:lpstr>QUESTIONS</vt:lpstr>
    </vt:vector>
  </TitlesOfParts>
  <Company>The United States Marine Corps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MCB Camp Pendleton CPS Government Vehicles</dc:title>
  <dc:creator>MSgt Shawn K. Coleman</dc:creator>
  <cp:lastModifiedBy>Soto Otero SSgt Gloria A</cp:lastModifiedBy>
  <cp:revision>173</cp:revision>
  <cp:lastPrinted>2022-05-20T02:12:55Z</cp:lastPrinted>
  <dcterms:created xsi:type="dcterms:W3CDTF">2021-01-30T00:07:54Z</dcterms:created>
  <dcterms:modified xsi:type="dcterms:W3CDTF">2024-02-26T23:36:08Z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0x0101008BAEFF4E14BEAE4ABE122A7B1FAD92FC</vt:lpwstr>
  </property>
  <property fmtid="{D5CDD505-2E9C-101B-9397-08002B2CF9AE}" pid="3" name="MediaServiceImageTags">
    <vt:lpwstr/>
  </property>
  <property fmtid="{D5CDD505-2E9C-101B-9397-08002B2CF9AE}" pid="4" name="xd_ProgID">
    <vt:lpwstr/>
  </property>
  <property fmtid="{D5CDD505-2E9C-101B-9397-08002B2CF9AE}" pid="5" name="ComplianceAssetId">
    <vt:lpwstr/>
  </property>
  <property fmtid="{D5CDD505-2E9C-101B-9397-08002B2CF9AE}" pid="6" name="TemplateUrl">
    <vt:lpwstr/>
  </property>
  <property fmtid="{D5CDD505-2E9C-101B-9397-08002B2CF9AE}" pid="7" name="_ExtendedDescription">
    <vt:lpwstr/>
  </property>
  <property fmtid="{D5CDD505-2E9C-101B-9397-08002B2CF9AE}" pid="8" name="TriggerFlowInfo">
    <vt:lpwstr/>
  </property>
  <property fmtid="{D5CDD505-2E9C-101B-9397-08002B2CF9AE}" pid="9" name="xd_Signature">
    <vt:bool>false</vt:bool>
  </property>
  <property fmtid="{D5CDD505-2E9C-101B-9397-08002B2CF9AE}" pid="10" name="Order">
    <vt:r8>152300</vt:r8>
  </property>
  <property fmtid="{D5CDD505-2E9C-101B-9397-08002B2CF9AE}" pid="11" name="SharedWithUsers">
    <vt:lpwstr>42;#Matthews-Morris Capt Glenn E</vt:lpwstr>
  </property>
</Properties>
</file>