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82" r:id="rId5"/>
  </p:sldMasterIdLst>
  <p:notesMasterIdLst>
    <p:notesMasterId r:id="rId41"/>
  </p:notesMasterIdLst>
  <p:sldIdLst>
    <p:sldId id="263" r:id="rId6"/>
    <p:sldId id="296" r:id="rId7"/>
    <p:sldId id="294" r:id="rId8"/>
    <p:sldId id="344" r:id="rId9"/>
    <p:sldId id="265" r:id="rId10"/>
    <p:sldId id="345" r:id="rId11"/>
    <p:sldId id="268" r:id="rId12"/>
    <p:sldId id="292" r:id="rId13"/>
    <p:sldId id="269" r:id="rId14"/>
    <p:sldId id="277" r:id="rId15"/>
    <p:sldId id="325" r:id="rId16"/>
    <p:sldId id="283" r:id="rId17"/>
    <p:sldId id="285" r:id="rId18"/>
    <p:sldId id="287" r:id="rId19"/>
    <p:sldId id="289" r:id="rId20"/>
    <p:sldId id="29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22" r:id="rId40"/>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varScale="1">
        <p:scale>
          <a:sx n="99" d="100"/>
          <a:sy n="99" d="100"/>
        </p:scale>
        <p:origin x="-125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3324" tIns="46662" rIns="93324" bIns="46662" rtlCol="0"/>
          <a:lstStyle>
            <a:lvl1pPr algn="r" fontAlgn="auto">
              <a:spcBef>
                <a:spcPts val="0"/>
              </a:spcBef>
              <a:spcAft>
                <a:spcPts val="0"/>
              </a:spcAft>
              <a:defRPr sz="1200">
                <a:latin typeface="+mn-lt"/>
              </a:defRPr>
            </a:lvl1pPr>
          </a:lstStyle>
          <a:p>
            <a:pPr>
              <a:defRPr/>
            </a:pPr>
            <a:fld id="{053EE7AC-7CD6-4355-B044-3E4EF0335421}" type="datetimeFigureOut">
              <a:rPr lang="en-US"/>
              <a:pPr>
                <a:defRPr/>
              </a:pPr>
              <a:t>8/6/2013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smtClean="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3324" tIns="46662" rIns="93324"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3324" tIns="46662" rIns="93324" bIns="46662" rtlCol="0" anchor="b"/>
          <a:lstStyle>
            <a:lvl1pPr algn="r" fontAlgn="auto">
              <a:spcBef>
                <a:spcPts val="0"/>
              </a:spcBef>
              <a:spcAft>
                <a:spcPts val="0"/>
              </a:spcAft>
              <a:defRPr sz="1200">
                <a:latin typeface="+mn-lt"/>
              </a:defRPr>
            </a:lvl1pPr>
          </a:lstStyle>
          <a:p>
            <a:pPr>
              <a:defRPr/>
            </a:pPr>
            <a:fld id="{FE82D640-429D-4586-8607-4FD15578BF0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78275" y="8842375"/>
            <a:ext cx="3043238" cy="465138"/>
          </a:xfrm>
          <a:prstGeom prst="rect">
            <a:avLst/>
          </a:prstGeom>
          <a:noFill/>
          <a:ln w="9525">
            <a:noFill/>
            <a:miter lim="800000"/>
            <a:headEnd/>
            <a:tailEnd/>
          </a:ln>
        </p:spPr>
        <p:txBody>
          <a:bodyPr lIns="93319" tIns="46660" rIns="93319" bIns="46660" anchor="b"/>
          <a:lstStyle/>
          <a:p>
            <a:pPr algn="r"/>
            <a:fld id="{EEA43775-EDB7-4E58-AA01-50C2CDAFD8D1}" type="slidenum">
              <a:rPr lang="en-US" sz="1200">
                <a:latin typeface="Calibri" pitchFamily="34" charset="0"/>
              </a:rPr>
              <a:pPr algn="r"/>
              <a:t>2</a:t>
            </a:fld>
            <a:endParaRPr lang="en-US" sz="1200" dirty="0">
              <a:latin typeface="Calibri" pitchFamily="34" charset="0"/>
            </a:endParaRPr>
          </a:p>
        </p:txBody>
      </p:sp>
      <p:sp>
        <p:nvSpPr>
          <p:cNvPr id="56323" name="Rectangle 2"/>
          <p:cNvSpPr>
            <a:spLocks noGrp="1" noRot="1" noChangeAspect="1" noChangeArrowheads="1" noTextEdit="1"/>
          </p:cNvSpPr>
          <p:nvPr>
            <p:ph type="sldImg"/>
          </p:nvPr>
        </p:nvSpPr>
        <p:spPr bwMode="auto">
          <a:xfrm>
            <a:off x="1319213" y="704850"/>
            <a:ext cx="4635500" cy="3476625"/>
          </a:xfrm>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978275" y="8842375"/>
            <a:ext cx="3043238" cy="465138"/>
          </a:xfrm>
          <a:prstGeom prst="rect">
            <a:avLst/>
          </a:prstGeom>
          <a:noFill/>
          <a:ln w="9525">
            <a:noFill/>
            <a:miter lim="800000"/>
            <a:headEnd/>
            <a:tailEnd/>
          </a:ln>
        </p:spPr>
        <p:txBody>
          <a:bodyPr lIns="93319" tIns="46660" rIns="93319" bIns="46660" anchor="b"/>
          <a:lstStyle/>
          <a:p>
            <a:pPr algn="r"/>
            <a:fld id="{2D07635C-27CE-4A38-9D82-1A4073E7222E}" type="slidenum">
              <a:rPr lang="en-US" sz="1200">
                <a:latin typeface="Calibri" pitchFamily="34" charset="0"/>
              </a:rPr>
              <a:pPr algn="r"/>
              <a:t>13</a:t>
            </a:fld>
            <a:endParaRPr lang="en-US" sz="1200" dirty="0">
              <a:latin typeface="Calibri" pitchFamily="34" charset="0"/>
            </a:endParaRPr>
          </a:p>
        </p:txBody>
      </p:sp>
      <p:sp>
        <p:nvSpPr>
          <p:cNvPr id="64515" name="Rectangle 2"/>
          <p:cNvSpPr>
            <a:spLocks noGrp="1" noRot="1" noChangeAspect="1" noChangeArrowheads="1" noTextEdit="1"/>
          </p:cNvSpPr>
          <p:nvPr>
            <p:ph type="sldImg"/>
          </p:nvPr>
        </p:nvSpPr>
        <p:spPr bwMode="auto">
          <a:xfrm>
            <a:off x="1319213" y="704850"/>
            <a:ext cx="4635500" cy="3476625"/>
          </a:xfrm>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978275" y="8842375"/>
            <a:ext cx="3043238" cy="465138"/>
          </a:xfrm>
          <a:prstGeom prst="rect">
            <a:avLst/>
          </a:prstGeom>
          <a:noFill/>
          <a:ln w="9525">
            <a:noFill/>
            <a:miter lim="800000"/>
            <a:headEnd/>
            <a:tailEnd/>
          </a:ln>
        </p:spPr>
        <p:txBody>
          <a:bodyPr lIns="93319" tIns="46660" rIns="93319" bIns="46660" anchor="b"/>
          <a:lstStyle/>
          <a:p>
            <a:pPr algn="r"/>
            <a:fld id="{947A0D1D-9D2A-4CBB-A9F4-EFCD1F51EDEF}" type="slidenum">
              <a:rPr lang="en-US" sz="1200">
                <a:latin typeface="Calibri" pitchFamily="34" charset="0"/>
              </a:rPr>
              <a:pPr algn="r"/>
              <a:t>14</a:t>
            </a:fld>
            <a:endParaRPr lang="en-US" sz="1200" dirty="0">
              <a:latin typeface="Calibri" pitchFamily="34" charset="0"/>
            </a:endParaRPr>
          </a:p>
        </p:txBody>
      </p:sp>
      <p:sp>
        <p:nvSpPr>
          <p:cNvPr id="65539" name="Rectangle 2"/>
          <p:cNvSpPr>
            <a:spLocks noGrp="1" noRot="1" noChangeAspect="1" noChangeArrowheads="1" noTextEdit="1"/>
          </p:cNvSpPr>
          <p:nvPr>
            <p:ph type="sldImg"/>
          </p:nvPr>
        </p:nvSpPr>
        <p:spPr bwMode="auto">
          <a:xfrm>
            <a:off x="1319213" y="704850"/>
            <a:ext cx="4635500" cy="3476625"/>
          </a:xfrm>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978275" y="8842375"/>
            <a:ext cx="3043238" cy="465138"/>
          </a:xfrm>
          <a:prstGeom prst="rect">
            <a:avLst/>
          </a:prstGeom>
          <a:noFill/>
          <a:ln w="9525">
            <a:noFill/>
            <a:miter lim="800000"/>
            <a:headEnd/>
            <a:tailEnd/>
          </a:ln>
        </p:spPr>
        <p:txBody>
          <a:bodyPr lIns="93319" tIns="46660" rIns="93319" bIns="46660" anchor="b"/>
          <a:lstStyle/>
          <a:p>
            <a:pPr algn="r"/>
            <a:fld id="{590DEDEA-A539-4C42-A1EC-ED066955A8B5}" type="slidenum">
              <a:rPr lang="en-US" sz="1200">
                <a:latin typeface="Calibri" pitchFamily="34" charset="0"/>
              </a:rPr>
              <a:pPr algn="r"/>
              <a:t>15</a:t>
            </a:fld>
            <a:endParaRPr lang="en-US" sz="1200" dirty="0">
              <a:latin typeface="Calibri" pitchFamily="34" charset="0"/>
            </a:endParaRPr>
          </a:p>
        </p:txBody>
      </p:sp>
      <p:sp>
        <p:nvSpPr>
          <p:cNvPr id="66563" name="Rectangle 2"/>
          <p:cNvSpPr>
            <a:spLocks noGrp="1" noRot="1" noChangeAspect="1" noChangeArrowheads="1" noTextEdit="1"/>
          </p:cNvSpPr>
          <p:nvPr>
            <p:ph type="sldImg"/>
          </p:nvPr>
        </p:nvSpPr>
        <p:spPr bwMode="auto">
          <a:xfrm>
            <a:off x="1319213" y="704850"/>
            <a:ext cx="4635500" cy="3476625"/>
          </a:xfrm>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78275" y="8842375"/>
            <a:ext cx="3043238" cy="465138"/>
          </a:xfrm>
          <a:prstGeom prst="rect">
            <a:avLst/>
          </a:prstGeom>
          <a:noFill/>
          <a:ln w="9525">
            <a:noFill/>
            <a:miter lim="800000"/>
            <a:headEnd/>
            <a:tailEnd/>
          </a:ln>
        </p:spPr>
        <p:txBody>
          <a:bodyPr lIns="93319" tIns="46660" rIns="93319" bIns="46660" anchor="b"/>
          <a:lstStyle/>
          <a:p>
            <a:pPr algn="r"/>
            <a:fld id="{96F34B40-F7EE-489E-A5E1-34007950CDAC}" type="slidenum">
              <a:rPr lang="en-US" sz="1200">
                <a:latin typeface="Calibri" pitchFamily="34" charset="0"/>
              </a:rPr>
              <a:pPr algn="r"/>
              <a:t>16</a:t>
            </a:fld>
            <a:endParaRPr lang="en-US" sz="1200" dirty="0">
              <a:latin typeface="Calibri" pitchFamily="34" charset="0"/>
            </a:endParaRPr>
          </a:p>
        </p:txBody>
      </p:sp>
      <p:sp>
        <p:nvSpPr>
          <p:cNvPr id="67587" name="Rectangle 2"/>
          <p:cNvSpPr>
            <a:spLocks noGrp="1" noRot="1" noChangeAspect="1" noChangeArrowheads="1" noTextEdit="1"/>
          </p:cNvSpPr>
          <p:nvPr>
            <p:ph type="sldImg"/>
          </p:nvPr>
        </p:nvSpPr>
        <p:spPr bwMode="auto">
          <a:xfrm>
            <a:off x="1319213" y="704850"/>
            <a:ext cx="4635500" cy="3476625"/>
          </a:xfrm>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smtClean="0"/>
          </a:p>
        </p:txBody>
      </p:sp>
      <p:sp>
        <p:nvSpPr>
          <p:cNvPr id="21508" name="Slide Number Placeholder 3"/>
          <p:cNvSpPr>
            <a:spLocks noGrp="1"/>
          </p:cNvSpPr>
          <p:nvPr>
            <p:ph type="sldNum" sz="quarter" idx="5"/>
          </p:nvPr>
        </p:nvSpPr>
        <p:spPr>
          <a:noFill/>
        </p:spPr>
        <p:txBody>
          <a:bodyPr/>
          <a:lstStyle/>
          <a:p>
            <a:fld id="{7E62B19C-CDD0-443A-9588-B3C55451F8D2}" type="slidenum">
              <a:rPr lang="en-US" smtClean="0"/>
              <a:pPr/>
              <a:t>18</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smtClean="0"/>
          </a:p>
        </p:txBody>
      </p:sp>
      <p:sp>
        <p:nvSpPr>
          <p:cNvPr id="22532" name="Slide Number Placeholder 3"/>
          <p:cNvSpPr>
            <a:spLocks noGrp="1"/>
          </p:cNvSpPr>
          <p:nvPr>
            <p:ph type="sldNum" sz="quarter" idx="5"/>
          </p:nvPr>
        </p:nvSpPr>
        <p:spPr>
          <a:noFill/>
        </p:spPr>
        <p:txBody>
          <a:bodyPr/>
          <a:lstStyle/>
          <a:p>
            <a:fld id="{8333CD8E-7DAA-42E4-B35D-F017F1AE30CA}" type="slidenum">
              <a:rPr lang="en-US" smtClean="0"/>
              <a:pPr/>
              <a:t>19</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US" smtClean="0"/>
          </a:p>
        </p:txBody>
      </p:sp>
      <p:sp>
        <p:nvSpPr>
          <p:cNvPr id="23556" name="Slide Number Placeholder 3"/>
          <p:cNvSpPr>
            <a:spLocks noGrp="1"/>
          </p:cNvSpPr>
          <p:nvPr>
            <p:ph type="sldNum" sz="quarter" idx="5"/>
          </p:nvPr>
        </p:nvSpPr>
        <p:spPr>
          <a:noFill/>
        </p:spPr>
        <p:txBody>
          <a:bodyPr/>
          <a:lstStyle/>
          <a:p>
            <a:fld id="{86E44057-7C7F-423E-869A-FD4B652C9D6C}" type="slidenum">
              <a:rPr lang="en-US" smtClean="0"/>
              <a:pPr/>
              <a:t>20</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5BAD7BC-1980-4B40-B8D0-A1F07EB4123B}" type="slidenum">
              <a:rPr lang="en-US" smtClean="0"/>
              <a:pPr/>
              <a:t>23</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smtClean="0"/>
          </a:p>
        </p:txBody>
      </p:sp>
      <p:sp>
        <p:nvSpPr>
          <p:cNvPr id="25604" name="Slide Number Placeholder 3"/>
          <p:cNvSpPr txBox="1">
            <a:spLocks noGrp="1"/>
          </p:cNvSpPr>
          <p:nvPr/>
        </p:nvSpPr>
        <p:spPr bwMode="auto">
          <a:xfrm>
            <a:off x="3977531" y="8841738"/>
            <a:ext cx="3043979" cy="465773"/>
          </a:xfrm>
          <a:prstGeom prst="rect">
            <a:avLst/>
          </a:prstGeom>
          <a:noFill/>
          <a:ln w="9525">
            <a:noFill/>
            <a:miter lim="800000"/>
            <a:headEnd/>
            <a:tailEnd/>
          </a:ln>
        </p:spPr>
        <p:txBody>
          <a:bodyPr lIns="93317" tIns="46659" rIns="93317" bIns="46659" anchor="b"/>
          <a:lstStyle/>
          <a:p>
            <a:pPr algn="r"/>
            <a:fld id="{91A7C50C-DAEA-47A6-B1BF-6613525F8B09}" type="slidenum">
              <a:rPr lang="en-US" sz="1200"/>
              <a:pPr algn="r"/>
              <a:t>24</a:t>
            </a:fld>
            <a:endParaRPr 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Slide Number Placeholder 3"/>
          <p:cNvSpPr txBox="1">
            <a:spLocks noGrp="1"/>
          </p:cNvSpPr>
          <p:nvPr/>
        </p:nvSpPr>
        <p:spPr bwMode="auto">
          <a:xfrm>
            <a:off x="3977531" y="8841738"/>
            <a:ext cx="3043979" cy="465773"/>
          </a:xfrm>
          <a:prstGeom prst="rect">
            <a:avLst/>
          </a:prstGeom>
          <a:noFill/>
          <a:ln w="9525">
            <a:noFill/>
            <a:miter lim="800000"/>
            <a:headEnd/>
            <a:tailEnd/>
          </a:ln>
        </p:spPr>
        <p:txBody>
          <a:bodyPr lIns="93317" tIns="46659" rIns="93317" bIns="46659" anchor="b"/>
          <a:lstStyle/>
          <a:p>
            <a:pPr algn="r"/>
            <a:fld id="{33AF0B62-1213-4549-AA98-A364F3D69FAC}" type="slidenum">
              <a:rPr lang="en-US" sz="1200"/>
              <a:pPr algn="r"/>
              <a:t>25</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978275" y="8842375"/>
            <a:ext cx="3043238" cy="465138"/>
          </a:xfrm>
          <a:prstGeom prst="rect">
            <a:avLst/>
          </a:prstGeom>
          <a:noFill/>
          <a:ln w="9525">
            <a:noFill/>
            <a:miter lim="800000"/>
            <a:headEnd/>
            <a:tailEnd/>
          </a:ln>
        </p:spPr>
        <p:txBody>
          <a:bodyPr lIns="93319" tIns="46660" rIns="93319" bIns="46660" anchor="b"/>
          <a:lstStyle/>
          <a:p>
            <a:pPr algn="r"/>
            <a:fld id="{76522CD5-7E04-44F2-BCFF-1CA7140DC16A}" type="slidenum">
              <a:rPr lang="en-US" sz="1200">
                <a:latin typeface="Calibri" pitchFamily="34" charset="0"/>
              </a:rPr>
              <a:pPr algn="r"/>
              <a:t>5</a:t>
            </a:fld>
            <a:endParaRPr lang="en-US" sz="1200" dirty="0">
              <a:latin typeface="Calibri" pitchFamily="34" charset="0"/>
            </a:endParaRPr>
          </a:p>
        </p:txBody>
      </p:sp>
      <p:sp>
        <p:nvSpPr>
          <p:cNvPr id="57347" name="Rectangle 2"/>
          <p:cNvSpPr>
            <a:spLocks noGrp="1" noRot="1" noChangeAspect="1" noChangeArrowheads="1" noTextEdit="1"/>
          </p:cNvSpPr>
          <p:nvPr>
            <p:ph type="sldImg"/>
          </p:nvPr>
        </p:nvSpPr>
        <p:spPr bwMode="auto">
          <a:xfrm>
            <a:off x="1319213" y="704850"/>
            <a:ext cx="4635500" cy="3476625"/>
          </a:xfrm>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smtClean="0"/>
          </a:p>
        </p:txBody>
      </p:sp>
      <p:sp>
        <p:nvSpPr>
          <p:cNvPr id="27652" name="Slide Number Placeholder 3"/>
          <p:cNvSpPr>
            <a:spLocks noGrp="1"/>
          </p:cNvSpPr>
          <p:nvPr>
            <p:ph type="sldNum" sz="quarter" idx="5"/>
          </p:nvPr>
        </p:nvSpPr>
        <p:spPr>
          <a:noFill/>
        </p:spPr>
        <p:txBody>
          <a:bodyPr/>
          <a:lstStyle/>
          <a:p>
            <a:fld id="{9474AD68-E81E-40BC-A2B5-36D6446F6B5C}" type="slidenum">
              <a:rPr lang="en-US" smtClean="0"/>
              <a:pPr/>
              <a:t>26</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p>
        </p:txBody>
      </p:sp>
      <p:sp>
        <p:nvSpPr>
          <p:cNvPr id="28676" name="Slide Number Placeholder 3"/>
          <p:cNvSpPr>
            <a:spLocks noGrp="1"/>
          </p:cNvSpPr>
          <p:nvPr>
            <p:ph type="sldNum" sz="quarter" idx="5"/>
          </p:nvPr>
        </p:nvSpPr>
        <p:spPr>
          <a:noFill/>
        </p:spPr>
        <p:txBody>
          <a:bodyPr/>
          <a:lstStyle/>
          <a:p>
            <a:fld id="{11D56A94-7C48-4FA4-B740-0A31DC1FBEF7}" type="slidenum">
              <a:rPr lang="en-US" smtClean="0"/>
              <a:pPr/>
              <a:t>27</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mtClean="0"/>
          </a:p>
        </p:txBody>
      </p:sp>
      <p:sp>
        <p:nvSpPr>
          <p:cNvPr id="29700" name="Slide Number Placeholder 3"/>
          <p:cNvSpPr>
            <a:spLocks noGrp="1"/>
          </p:cNvSpPr>
          <p:nvPr>
            <p:ph type="sldNum" sz="quarter" idx="5"/>
          </p:nvPr>
        </p:nvSpPr>
        <p:spPr>
          <a:noFill/>
        </p:spPr>
        <p:txBody>
          <a:bodyPr/>
          <a:lstStyle/>
          <a:p>
            <a:fld id="{0F547BA8-7763-4AEF-BC6F-5EF4D9395989}" type="slidenum">
              <a:rPr lang="en-US" smtClean="0"/>
              <a:pPr/>
              <a:t>28</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smtClean="0"/>
          </a:p>
        </p:txBody>
      </p:sp>
      <p:sp>
        <p:nvSpPr>
          <p:cNvPr id="30724" name="Slide Number Placeholder 3"/>
          <p:cNvSpPr>
            <a:spLocks noGrp="1"/>
          </p:cNvSpPr>
          <p:nvPr>
            <p:ph type="sldNum" sz="quarter" idx="5"/>
          </p:nvPr>
        </p:nvSpPr>
        <p:spPr>
          <a:noFill/>
        </p:spPr>
        <p:txBody>
          <a:bodyPr/>
          <a:lstStyle/>
          <a:p>
            <a:fld id="{2287F5D8-C289-4A6C-BEFB-C702D8E773B9}" type="slidenum">
              <a:rPr lang="en-US" smtClean="0"/>
              <a:pPr/>
              <a:t>29</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smtClean="0"/>
          </a:p>
        </p:txBody>
      </p:sp>
      <p:sp>
        <p:nvSpPr>
          <p:cNvPr id="31748" name="Slide Number Placeholder 3"/>
          <p:cNvSpPr txBox="1">
            <a:spLocks noGrp="1"/>
          </p:cNvSpPr>
          <p:nvPr/>
        </p:nvSpPr>
        <p:spPr bwMode="auto">
          <a:xfrm>
            <a:off x="3977531" y="8841738"/>
            <a:ext cx="3043979" cy="465773"/>
          </a:xfrm>
          <a:prstGeom prst="rect">
            <a:avLst/>
          </a:prstGeom>
          <a:noFill/>
          <a:ln w="9525">
            <a:noFill/>
            <a:miter lim="800000"/>
            <a:headEnd/>
            <a:tailEnd/>
          </a:ln>
        </p:spPr>
        <p:txBody>
          <a:bodyPr lIns="93309" tIns="46655" rIns="93309" bIns="46655" anchor="b"/>
          <a:lstStyle/>
          <a:p>
            <a:pPr algn="r"/>
            <a:fld id="{1220E2A0-903E-462B-A17C-6CAB93D785D7}" type="slidenum">
              <a:rPr lang="en-US" sz="1200"/>
              <a:pPr algn="r"/>
              <a:t>30</a:t>
            </a:fld>
            <a:endParaRPr 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smtClean="0"/>
          </a:p>
        </p:txBody>
      </p:sp>
      <p:sp>
        <p:nvSpPr>
          <p:cNvPr id="32772" name="Slide Number Placeholder 3"/>
          <p:cNvSpPr>
            <a:spLocks noGrp="1"/>
          </p:cNvSpPr>
          <p:nvPr>
            <p:ph type="sldNum" sz="quarter" idx="5"/>
          </p:nvPr>
        </p:nvSpPr>
        <p:spPr>
          <a:noFill/>
        </p:spPr>
        <p:txBody>
          <a:bodyPr/>
          <a:lstStyle/>
          <a:p>
            <a:fld id="{0C585A13-493F-4452-A1E9-F4F92F865BCC}" type="slidenum">
              <a:rPr lang="en-US" smtClean="0"/>
              <a:pPr/>
              <a:t>31</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smtClean="0"/>
          </a:p>
        </p:txBody>
      </p:sp>
      <p:sp>
        <p:nvSpPr>
          <p:cNvPr id="33796" name="Slide Number Placeholder 3"/>
          <p:cNvSpPr txBox="1">
            <a:spLocks noGrp="1"/>
          </p:cNvSpPr>
          <p:nvPr/>
        </p:nvSpPr>
        <p:spPr bwMode="auto">
          <a:xfrm>
            <a:off x="3977531" y="8841738"/>
            <a:ext cx="3043979" cy="465773"/>
          </a:xfrm>
          <a:prstGeom prst="rect">
            <a:avLst/>
          </a:prstGeom>
          <a:noFill/>
          <a:ln w="9525">
            <a:noFill/>
            <a:miter lim="800000"/>
            <a:headEnd/>
            <a:tailEnd/>
          </a:ln>
        </p:spPr>
        <p:txBody>
          <a:bodyPr lIns="93309" tIns="46655" rIns="93309" bIns="46655" anchor="b"/>
          <a:lstStyle/>
          <a:p>
            <a:pPr algn="r"/>
            <a:fld id="{C2DF8415-82CD-41F7-A14B-63B8861C66F4}" type="slidenum">
              <a:rPr lang="en-US" sz="1200"/>
              <a:pPr algn="r"/>
              <a:t>32</a:t>
            </a:fld>
            <a:endParaRPr 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smtClean="0"/>
          </a:p>
        </p:txBody>
      </p:sp>
      <p:sp>
        <p:nvSpPr>
          <p:cNvPr id="34820" name="Slide Number Placeholder 3"/>
          <p:cNvSpPr txBox="1">
            <a:spLocks noGrp="1"/>
          </p:cNvSpPr>
          <p:nvPr/>
        </p:nvSpPr>
        <p:spPr bwMode="auto">
          <a:xfrm>
            <a:off x="3977531" y="8841738"/>
            <a:ext cx="3043979" cy="465773"/>
          </a:xfrm>
          <a:prstGeom prst="rect">
            <a:avLst/>
          </a:prstGeom>
          <a:noFill/>
          <a:ln w="9525">
            <a:noFill/>
            <a:miter lim="800000"/>
            <a:headEnd/>
            <a:tailEnd/>
          </a:ln>
        </p:spPr>
        <p:txBody>
          <a:bodyPr lIns="93309" tIns="46655" rIns="93309" bIns="46655" anchor="b"/>
          <a:lstStyle/>
          <a:p>
            <a:pPr algn="r"/>
            <a:fld id="{70921D2D-A71F-4A97-8932-BD36A38AD2EB}" type="slidenum">
              <a:rPr lang="en-US" sz="1200"/>
              <a:pPr algn="r"/>
              <a:t>33</a:t>
            </a:fld>
            <a:endParaRPr 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smtClean="0"/>
          </a:p>
        </p:txBody>
      </p:sp>
      <p:sp>
        <p:nvSpPr>
          <p:cNvPr id="35844" name="Slide Number Placeholder 3"/>
          <p:cNvSpPr txBox="1">
            <a:spLocks noGrp="1"/>
          </p:cNvSpPr>
          <p:nvPr/>
        </p:nvSpPr>
        <p:spPr bwMode="auto">
          <a:xfrm>
            <a:off x="3977531" y="8841738"/>
            <a:ext cx="3043979" cy="465773"/>
          </a:xfrm>
          <a:prstGeom prst="rect">
            <a:avLst/>
          </a:prstGeom>
          <a:noFill/>
          <a:ln w="9525">
            <a:noFill/>
            <a:miter lim="800000"/>
            <a:headEnd/>
            <a:tailEnd/>
          </a:ln>
        </p:spPr>
        <p:txBody>
          <a:bodyPr lIns="93309" tIns="46655" rIns="93309" bIns="46655" anchor="b"/>
          <a:lstStyle/>
          <a:p>
            <a:pPr algn="r"/>
            <a:fld id="{49718B26-078E-4263-AD33-B16FEA2A1E41}" type="slidenum">
              <a:rPr lang="en-US" sz="1200"/>
              <a:pPr algn="r"/>
              <a:t>34</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978275" y="8842375"/>
            <a:ext cx="3043238" cy="465138"/>
          </a:xfrm>
          <a:prstGeom prst="rect">
            <a:avLst/>
          </a:prstGeom>
          <a:noFill/>
          <a:ln w="9525">
            <a:noFill/>
            <a:miter lim="800000"/>
            <a:headEnd/>
            <a:tailEnd/>
          </a:ln>
        </p:spPr>
        <p:txBody>
          <a:bodyPr lIns="93302" tIns="46652" rIns="93302" bIns="46652" anchor="b"/>
          <a:lstStyle/>
          <a:p>
            <a:pPr algn="r"/>
            <a:fld id="{033B1400-548E-4C76-AF8E-37C114B7508A}" type="slidenum">
              <a:rPr lang="en-US" sz="1200">
                <a:latin typeface="Calibri" pitchFamily="34" charset="0"/>
              </a:rPr>
              <a:pPr algn="r"/>
              <a:t>6</a:t>
            </a:fld>
            <a:endParaRPr lang="en-US" sz="1200" dirty="0">
              <a:latin typeface="Calibri" pitchFamily="34" charset="0"/>
            </a:endParaRPr>
          </a:p>
        </p:txBody>
      </p:sp>
      <p:sp>
        <p:nvSpPr>
          <p:cNvPr id="58371" name="Rectangle 2"/>
          <p:cNvSpPr>
            <a:spLocks noGrp="1" noRot="1" noChangeAspect="1" noChangeArrowheads="1" noTextEdit="1"/>
          </p:cNvSpPr>
          <p:nvPr>
            <p:ph type="sldImg"/>
          </p:nvPr>
        </p:nvSpPr>
        <p:spPr bwMode="auto">
          <a:xfrm>
            <a:off x="1319213" y="704850"/>
            <a:ext cx="4635500" cy="3476625"/>
          </a:xfrm>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978275" y="8842375"/>
            <a:ext cx="3043238" cy="465138"/>
          </a:xfrm>
          <a:prstGeom prst="rect">
            <a:avLst/>
          </a:prstGeom>
          <a:noFill/>
          <a:ln w="9525">
            <a:noFill/>
            <a:miter lim="800000"/>
            <a:headEnd/>
            <a:tailEnd/>
          </a:ln>
        </p:spPr>
        <p:txBody>
          <a:bodyPr lIns="93319" tIns="46660" rIns="93319" bIns="46660" anchor="b"/>
          <a:lstStyle/>
          <a:p>
            <a:pPr algn="r"/>
            <a:fld id="{260D7A0C-DDF4-42F5-8024-976F467C1A8F}" type="slidenum">
              <a:rPr lang="en-US" sz="1200">
                <a:latin typeface="Calibri" pitchFamily="34" charset="0"/>
              </a:rPr>
              <a:pPr algn="r"/>
              <a:t>7</a:t>
            </a:fld>
            <a:endParaRPr lang="en-US" sz="1200" dirty="0">
              <a:latin typeface="Calibri" pitchFamily="34" charset="0"/>
            </a:endParaRPr>
          </a:p>
        </p:txBody>
      </p:sp>
      <p:sp>
        <p:nvSpPr>
          <p:cNvPr id="60419" name="Rectangle 2"/>
          <p:cNvSpPr>
            <a:spLocks noGrp="1" noRot="1" noChangeAspect="1" noChangeArrowheads="1" noTextEdit="1"/>
          </p:cNvSpPr>
          <p:nvPr>
            <p:ph type="sldImg"/>
          </p:nvPr>
        </p:nvSpPr>
        <p:spPr bwMode="auto">
          <a:xfrm>
            <a:off x="1319213" y="704850"/>
            <a:ext cx="4635500" cy="3476625"/>
          </a:xfrm>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978275" y="8842375"/>
            <a:ext cx="3043238" cy="465138"/>
          </a:xfrm>
          <a:prstGeom prst="rect">
            <a:avLst/>
          </a:prstGeom>
          <a:noFill/>
          <a:ln w="9525">
            <a:noFill/>
            <a:miter lim="800000"/>
            <a:headEnd/>
            <a:tailEnd/>
          </a:ln>
        </p:spPr>
        <p:txBody>
          <a:bodyPr lIns="93319" tIns="46660" rIns="93319" bIns="46660" anchor="b"/>
          <a:lstStyle/>
          <a:p>
            <a:pPr algn="r"/>
            <a:fld id="{AB9435DE-EB73-4B4F-8A0C-018086624CCB}" type="slidenum">
              <a:rPr lang="en-US" sz="1200">
                <a:latin typeface="Calibri" pitchFamily="34" charset="0"/>
              </a:rPr>
              <a:pPr algn="r"/>
              <a:t>8</a:t>
            </a:fld>
            <a:endParaRPr lang="en-US" sz="1200" dirty="0">
              <a:latin typeface="Calibri" pitchFamily="34" charset="0"/>
            </a:endParaRPr>
          </a:p>
        </p:txBody>
      </p:sp>
      <p:sp>
        <p:nvSpPr>
          <p:cNvPr id="59395" name="Rectangle 2"/>
          <p:cNvSpPr>
            <a:spLocks noGrp="1" noRot="1" noChangeAspect="1" noChangeArrowheads="1" noTextEdit="1"/>
          </p:cNvSpPr>
          <p:nvPr>
            <p:ph type="sldImg"/>
          </p:nvPr>
        </p:nvSpPr>
        <p:spPr bwMode="auto">
          <a:xfrm>
            <a:off x="1319213" y="704850"/>
            <a:ext cx="4635500" cy="3476625"/>
          </a:xfrm>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8275" y="8842375"/>
            <a:ext cx="3043238" cy="465138"/>
          </a:xfrm>
          <a:prstGeom prst="rect">
            <a:avLst/>
          </a:prstGeom>
          <a:noFill/>
          <a:ln w="9525">
            <a:noFill/>
            <a:miter lim="800000"/>
            <a:headEnd/>
            <a:tailEnd/>
          </a:ln>
        </p:spPr>
        <p:txBody>
          <a:bodyPr lIns="93319" tIns="46660" rIns="93319" bIns="46660" anchor="b"/>
          <a:lstStyle/>
          <a:p>
            <a:pPr algn="r"/>
            <a:fld id="{1DDFA5BF-2905-43A1-9D57-04C9BADA295F}" type="slidenum">
              <a:rPr lang="en-US" sz="1200">
                <a:latin typeface="Calibri" pitchFamily="34" charset="0"/>
              </a:rPr>
              <a:pPr algn="r"/>
              <a:t>9</a:t>
            </a:fld>
            <a:endParaRPr lang="en-US" sz="1200" dirty="0">
              <a:latin typeface="Calibri" pitchFamily="34" charset="0"/>
            </a:endParaRPr>
          </a:p>
        </p:txBody>
      </p:sp>
      <p:sp>
        <p:nvSpPr>
          <p:cNvPr id="61443" name="Rectangle 2"/>
          <p:cNvSpPr>
            <a:spLocks noGrp="1" noRot="1" noChangeAspect="1" noChangeArrowheads="1" noTextEdit="1"/>
          </p:cNvSpPr>
          <p:nvPr>
            <p:ph type="sldImg"/>
          </p:nvPr>
        </p:nvSpPr>
        <p:spPr bwMode="auto">
          <a:xfrm>
            <a:off x="1319213" y="704850"/>
            <a:ext cx="4635500" cy="3476625"/>
          </a:xfrm>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978275" y="8842375"/>
            <a:ext cx="3043238" cy="465138"/>
          </a:xfrm>
          <a:prstGeom prst="rect">
            <a:avLst/>
          </a:prstGeom>
          <a:noFill/>
          <a:ln w="9525">
            <a:noFill/>
            <a:miter lim="800000"/>
            <a:headEnd/>
            <a:tailEnd/>
          </a:ln>
        </p:spPr>
        <p:txBody>
          <a:bodyPr lIns="93319" tIns="46660" rIns="93319" bIns="46660" anchor="b"/>
          <a:lstStyle/>
          <a:p>
            <a:pPr algn="r"/>
            <a:fld id="{8EEBC54F-CAFB-4B51-88A6-9F5F85DD9C19}" type="slidenum">
              <a:rPr lang="en-US" sz="1200">
                <a:latin typeface="Calibri" pitchFamily="34" charset="0"/>
              </a:rPr>
              <a:pPr algn="r"/>
              <a:t>10</a:t>
            </a:fld>
            <a:endParaRPr lang="en-US" sz="1200" dirty="0">
              <a:latin typeface="Calibri" pitchFamily="34" charset="0"/>
            </a:endParaRPr>
          </a:p>
        </p:txBody>
      </p:sp>
      <p:sp>
        <p:nvSpPr>
          <p:cNvPr id="62467" name="Rectangle 2"/>
          <p:cNvSpPr>
            <a:spLocks noGrp="1" noRot="1" noChangeAspect="1" noChangeArrowheads="1" noTextEdit="1"/>
          </p:cNvSpPr>
          <p:nvPr>
            <p:ph type="sldImg"/>
          </p:nvPr>
        </p:nvSpPr>
        <p:spPr bwMode="auto">
          <a:xfrm>
            <a:off x="1319213" y="704850"/>
            <a:ext cx="4635500" cy="3476625"/>
          </a:xfrm>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978133" y="8842029"/>
            <a:ext cx="3043343" cy="465455"/>
          </a:xfrm>
          <a:prstGeom prst="rect">
            <a:avLst/>
          </a:prstGeom>
          <a:noFill/>
          <a:ln w="9525">
            <a:noFill/>
            <a:miter lim="800000"/>
            <a:headEnd/>
            <a:tailEnd/>
          </a:ln>
        </p:spPr>
        <p:txBody>
          <a:bodyPr lIns="93308" tIns="46655" rIns="93308" bIns="46655" anchor="b"/>
          <a:lstStyle/>
          <a:p>
            <a:pPr algn="r"/>
            <a:fld id="{3A05E5A1-2EAD-4DF9-A0D4-94702D047F80}" type="slidenum">
              <a:rPr lang="en-US" sz="1200">
                <a:latin typeface="Calibri" pitchFamily="34" charset="0"/>
              </a:rPr>
              <a:pPr algn="r"/>
              <a:t>11</a:t>
            </a:fld>
            <a:endParaRPr lang="en-US" sz="1200" dirty="0">
              <a:latin typeface="Calibri" pitchFamily="34" charset="0"/>
            </a:endParaRPr>
          </a:p>
        </p:txBody>
      </p:sp>
      <p:sp>
        <p:nvSpPr>
          <p:cNvPr id="7171" name="Rectangle 2"/>
          <p:cNvSpPr>
            <a:spLocks noGrp="1" noRot="1" noChangeAspect="1" noChangeArrowheads="1" noTextEdit="1"/>
          </p:cNvSpPr>
          <p:nvPr>
            <p:ph type="sldImg"/>
          </p:nvPr>
        </p:nvSpPr>
        <p:spPr bwMode="auto">
          <a:xfrm>
            <a:off x="1317625" y="704850"/>
            <a:ext cx="4637088" cy="3476625"/>
          </a:xfrm>
          <a:noFill/>
          <a:ln>
            <a:solidFill>
              <a:srgbClr val="000000"/>
            </a:solidFill>
            <a:miter lim="800000"/>
            <a:headEnd/>
            <a:tailEnd/>
          </a:ln>
        </p:spPr>
      </p:sp>
      <p:sp>
        <p:nvSpPr>
          <p:cNvPr id="71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978275" y="8842375"/>
            <a:ext cx="3043238" cy="465138"/>
          </a:xfrm>
          <a:prstGeom prst="rect">
            <a:avLst/>
          </a:prstGeom>
          <a:noFill/>
          <a:ln w="9525">
            <a:noFill/>
            <a:miter lim="800000"/>
            <a:headEnd/>
            <a:tailEnd/>
          </a:ln>
        </p:spPr>
        <p:txBody>
          <a:bodyPr lIns="93319" tIns="46660" rIns="93319" bIns="46660" anchor="b"/>
          <a:lstStyle/>
          <a:p>
            <a:pPr algn="r"/>
            <a:fld id="{5E463F16-BAAD-4FC9-B998-50A30E3654F9}" type="slidenum">
              <a:rPr lang="en-US" sz="1200">
                <a:latin typeface="Calibri" pitchFamily="34" charset="0"/>
              </a:rPr>
              <a:pPr algn="r"/>
              <a:t>12</a:t>
            </a:fld>
            <a:endParaRPr lang="en-US" sz="1200" dirty="0">
              <a:latin typeface="Calibri" pitchFamily="34" charset="0"/>
            </a:endParaRPr>
          </a:p>
        </p:txBody>
      </p:sp>
      <p:sp>
        <p:nvSpPr>
          <p:cNvPr id="63491" name="Rectangle 2"/>
          <p:cNvSpPr>
            <a:spLocks noGrp="1" noRot="1" noChangeAspect="1" noChangeArrowheads="1" noTextEdit="1"/>
          </p:cNvSpPr>
          <p:nvPr>
            <p:ph type="sldImg"/>
          </p:nvPr>
        </p:nvSpPr>
        <p:spPr bwMode="auto">
          <a:xfrm>
            <a:off x="1319213" y="704850"/>
            <a:ext cx="4635500" cy="3476625"/>
          </a:xfrm>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FD89258-E9C9-4853-90AF-A5A57ADE7EFB}" type="datetimeFigureOut">
              <a:rPr lang="en-US"/>
              <a:pPr>
                <a:defRPr/>
              </a:pPr>
              <a:t>8/6/2013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D44E7A-E415-4916-B18E-F1AB647F3E2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52849C-E85B-4E99-BD4A-B689F187F45D}" type="datetimeFigureOut">
              <a:rPr lang="en-US"/>
              <a:pPr>
                <a:defRPr/>
              </a:pPr>
              <a:t>8/6/2013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71A7276-7DC3-4D7C-9AB6-DB326851250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1C377B-4E0B-49FD-86DC-406FF491B30A}" type="datetimeFigureOut">
              <a:rPr lang="en-US"/>
              <a:pPr>
                <a:defRPr/>
              </a:pPr>
              <a:t>8/6/2013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7C7A7A3-E956-40FA-B4B4-2D5787C90F1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p:txBody>
          <a:bodyPr/>
          <a:lstStyle>
            <a:lvl1pPr>
              <a:defRPr/>
            </a:lvl1pPr>
          </a:lstStyle>
          <a:p>
            <a:pPr>
              <a:defRPr/>
            </a:pPr>
            <a:endParaRPr lang="en-US" dirty="0"/>
          </a:p>
        </p:txBody>
      </p:sp>
      <p:sp>
        <p:nvSpPr>
          <p:cNvPr id="4" name="Rectangle 9"/>
          <p:cNvSpPr>
            <a:spLocks noGrp="1" noChangeArrowheads="1"/>
          </p:cNvSpPr>
          <p:nvPr>
            <p:ph type="sldNum" sz="quarter" idx="11"/>
          </p:nvPr>
        </p:nvSpPr>
        <p:spPr/>
        <p:txBody>
          <a:bodyPr/>
          <a:lstStyle>
            <a:lvl1pPr>
              <a:defRPr/>
            </a:lvl1pPr>
          </a:lstStyle>
          <a:p>
            <a:pPr>
              <a:defRPr/>
            </a:pPr>
            <a:fld id="{1488201F-FFF6-480C-82AB-DAA9429A3462}"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147638"/>
            <a:ext cx="5080000" cy="8175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a:prstGeom prst="rect">
            <a:avLst/>
          </a:prstGeom>
        </p:spPr>
        <p:txBody>
          <a:bodyPr rtlCol="0">
            <a:normAutofit/>
          </a:bodyPr>
          <a:lstStyle/>
          <a:p>
            <a:pPr lvl="0"/>
            <a:endParaRPr lang="en-US" noProof="0"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D3CB7-BFD8-4D39-9169-A9422F53A3AF}" type="datetimeFigureOut">
              <a:rPr lang="en-US">
                <a:solidFill>
                  <a:prstClr val="black">
                    <a:tint val="75000"/>
                  </a:prstClr>
                </a:solidFill>
              </a:rPr>
              <a:pPr/>
              <a:t>8/6/2013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DFD1CA-E96E-447F-98E9-7086713B5FFE}"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D3CB7-BFD8-4D39-9169-A9422F53A3AF}" type="datetimeFigureOut">
              <a:rPr lang="en-US">
                <a:solidFill>
                  <a:prstClr val="black">
                    <a:tint val="75000"/>
                  </a:prstClr>
                </a:solidFill>
              </a:rPr>
              <a:pPr/>
              <a:t>8/6/2013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DFD1CA-E96E-447F-98E9-7086713B5FFE}"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D3CB7-BFD8-4D39-9169-A9422F53A3AF}" type="datetimeFigureOut">
              <a:rPr lang="en-US">
                <a:solidFill>
                  <a:prstClr val="black">
                    <a:tint val="75000"/>
                  </a:prstClr>
                </a:solidFill>
              </a:rPr>
              <a:pPr/>
              <a:t>8/6/2013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DFD1CA-E96E-447F-98E9-7086713B5FFE}"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ED3CB7-BFD8-4D39-9169-A9422F53A3AF}" type="datetimeFigureOut">
              <a:rPr lang="en-US">
                <a:solidFill>
                  <a:prstClr val="black">
                    <a:tint val="75000"/>
                  </a:prstClr>
                </a:solidFill>
              </a:rPr>
              <a:pPr/>
              <a:t>8/6/2013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DFD1CA-E96E-447F-98E9-7086713B5FFE}"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ED3CB7-BFD8-4D39-9169-A9422F53A3AF}" type="datetimeFigureOut">
              <a:rPr lang="en-US">
                <a:solidFill>
                  <a:prstClr val="black">
                    <a:tint val="75000"/>
                  </a:prstClr>
                </a:solidFill>
              </a:rPr>
              <a:pPr/>
              <a:t>8/6/2013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5DFD1CA-E96E-447F-98E9-7086713B5FFE}"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D3CB7-BFD8-4D39-9169-A9422F53A3AF}" type="datetimeFigureOut">
              <a:rPr lang="en-US">
                <a:solidFill>
                  <a:prstClr val="black">
                    <a:tint val="75000"/>
                  </a:prstClr>
                </a:solidFill>
              </a:rPr>
              <a:pPr/>
              <a:t>8/6/2013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5DFD1CA-E96E-447F-98E9-7086713B5FFE}"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64B848-2107-4006-9E96-18261AA221C5}" type="datetimeFigureOut">
              <a:rPr lang="en-US"/>
              <a:pPr>
                <a:defRPr/>
              </a:pPr>
              <a:t>8/6/2013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2A031DA-2243-4A3F-8372-0B55FA905CEE}"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D3CB7-BFD8-4D39-9169-A9422F53A3AF}" type="datetimeFigureOut">
              <a:rPr lang="en-US">
                <a:solidFill>
                  <a:prstClr val="black">
                    <a:tint val="75000"/>
                  </a:prstClr>
                </a:solidFill>
              </a:rPr>
              <a:pPr/>
              <a:t>8/6/2013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5DFD1CA-E96E-447F-98E9-7086713B5FFE}"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D3CB7-BFD8-4D39-9169-A9422F53A3AF}" type="datetimeFigureOut">
              <a:rPr lang="en-US">
                <a:solidFill>
                  <a:prstClr val="black">
                    <a:tint val="75000"/>
                  </a:prstClr>
                </a:solidFill>
              </a:rPr>
              <a:pPr/>
              <a:t>8/6/2013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DFD1CA-E96E-447F-98E9-7086713B5FFE}"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D3CB7-BFD8-4D39-9169-A9422F53A3AF}" type="datetimeFigureOut">
              <a:rPr lang="en-US">
                <a:solidFill>
                  <a:prstClr val="black">
                    <a:tint val="75000"/>
                  </a:prstClr>
                </a:solidFill>
              </a:rPr>
              <a:pPr/>
              <a:t>8/6/2013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DFD1CA-E96E-447F-98E9-7086713B5FFE}"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D3CB7-BFD8-4D39-9169-A9422F53A3AF}" type="datetimeFigureOut">
              <a:rPr lang="en-US">
                <a:solidFill>
                  <a:prstClr val="black">
                    <a:tint val="75000"/>
                  </a:prstClr>
                </a:solidFill>
              </a:rPr>
              <a:pPr/>
              <a:t>8/6/2013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DFD1CA-E96E-447F-98E9-7086713B5FFE}"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D3CB7-BFD8-4D39-9169-A9422F53A3AF}" type="datetimeFigureOut">
              <a:rPr lang="en-US">
                <a:solidFill>
                  <a:prstClr val="black">
                    <a:tint val="75000"/>
                  </a:prstClr>
                </a:solidFill>
              </a:rPr>
              <a:pPr/>
              <a:t>8/6/2013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DFD1CA-E96E-447F-98E9-7086713B5FFE}"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F35131E-F4C5-4527-91B9-9DDBB9308E40}" type="datetimeFigureOut">
              <a:rPr lang="en-US"/>
              <a:pPr>
                <a:defRPr/>
              </a:pPr>
              <a:t>8/6/2013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25D06DC-7C51-4F3B-B6E7-ED551F718CA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11E7A13-85A6-4705-A2C7-AB8E6A9D6486}" type="datetimeFigureOut">
              <a:rPr lang="en-US"/>
              <a:pPr>
                <a:defRPr/>
              </a:pPr>
              <a:t>8/6/2013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61F6D1-C429-4E18-B71A-D7E057201EE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5B0DE2D-BE33-4456-A39A-5EE7DF553F7B}" type="datetimeFigureOut">
              <a:rPr lang="en-US"/>
              <a:pPr>
                <a:defRPr/>
              </a:pPr>
              <a:t>8/6/2013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EA4F54C-7C96-4F04-BA51-336EBAA6C5B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3389F0-3E16-4A38-BA2C-91F4132C73B1}" type="datetimeFigureOut">
              <a:rPr lang="en-US"/>
              <a:pPr>
                <a:defRPr/>
              </a:pPr>
              <a:t>8/6/2013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C8200E6-3963-41E6-A82F-5DAF729C58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AD4CD3-4909-451E-B7B6-AC53D73EAB82}" type="datetimeFigureOut">
              <a:rPr lang="en-US"/>
              <a:pPr>
                <a:defRPr/>
              </a:pPr>
              <a:t>8/6/2013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99E5DCF-F4DC-4832-8F96-AE5228BF128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86BA02-2118-4AD8-B206-647C23B4A57B}" type="datetimeFigureOut">
              <a:rPr lang="en-US"/>
              <a:pPr>
                <a:defRPr/>
              </a:pPr>
              <a:t>8/6/2013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AFF3FD7-1049-4400-858C-0F2722F381A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ABC4F3-2120-46C1-9A45-E45636B4E5C3}" type="datetimeFigureOut">
              <a:rPr lang="en-US"/>
              <a:pPr>
                <a:defRPr/>
              </a:pPr>
              <a:t>8/6/2013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5894CFB-03F8-407F-BD3D-7B1AEC7FBCD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9F97E2E-64BF-49FC-8528-D80E27B5F6B8}" type="datetimeFigureOut">
              <a:rPr lang="en-US"/>
              <a:pPr>
                <a:defRPr/>
              </a:pPr>
              <a:t>8/6/2013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32036E9-97E6-443F-B953-60EDD40C513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4" r:id="rId12"/>
    <p:sldLayoutId id="2147483894"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DED3CB7-BFD8-4D39-9169-A9422F53A3AF}" type="datetimeFigureOut">
              <a:rPr lang="en-US">
                <a:solidFill>
                  <a:prstClr val="black">
                    <a:tint val="75000"/>
                  </a:prstClr>
                </a:solidFill>
                <a:latin typeface="Calibri"/>
              </a:rPr>
              <a:pPr fontAlgn="auto">
                <a:spcBef>
                  <a:spcPts val="0"/>
                </a:spcBef>
                <a:spcAft>
                  <a:spcPts val="0"/>
                </a:spcAft>
              </a:pPr>
              <a:t>8/6/2013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5DFD1CA-E96E-447F-98E9-7086713B5FFE}" type="slidenum">
              <a:rPr lang="en-US">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google.com/imgres?imgurl=http://1st-radio-company-usmc.org/CLIP%20ART/EAGLE%20GLOBE%20ANCHOR%202.bmp&amp;imgrefurl=http://1st-radio-company-usmc.org/CLIP%20ART/CLIP%20ART.html&amp;usg=__owQzWuNWIHeqn4Mrme2Mk1XmbdY=&amp;h=195&amp;w=189&amp;sz=109&amp;hl=en&amp;start=1&amp;zoom=1&amp;tbnid=TqvPYJMFrCq_5M:&amp;tbnh=104&amp;tbnw=101&amp;ei=l8VzTuLhHLHWiALoj5izAg&amp;prev=/search?q=usmc+eagle+globe+and+anchor+clip+art&amp;hl=en&amp;sa=X&amp;tbm=isch&amp;prmd=ivns&amp;itbs=1"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hyperlink" Target="http://www.google.com/imgres?imgurl=http://1st-radio-company-usmc.org/CLIP%20ART/EAGLE%20GLOBE%20ANCHOR%202.bmp&amp;imgrefurl=http://1st-radio-company-usmc.org/CLIP%20ART/CLIP%20ART.html&amp;usg=__owQzWuNWIHeqn4Mrme2Mk1XmbdY=&amp;h=195&amp;w=189&amp;sz=109&amp;hl=en&amp;start=1&amp;zoom=1&amp;tbnid=TqvPYJMFrCq_5M:&amp;tbnh=104&amp;tbnw=101&amp;ei=l8VzTuLhHLHWiALoj5izAg&amp;prev=/search?q=usmc+eagle+globe+and+anchor+clip+art&amp;hl=en&amp;sa=X&amp;tbm=isch&amp;prmd=ivns&amp;itbs=1"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oleObject" Target="../embeddings/Microsoft_Office_Excel_97-2003_Worksheet2.xls"/><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hyperlink" Target="http://www.google.com/imgres?imgurl=http://1st-radio-company-usmc.org/CLIP%20ART/EAGLE%20GLOBE%20ANCHOR%202.bmp&amp;imgrefurl=http://1st-radio-company-usmc.org/CLIP%20ART/CLIP%20ART.html&amp;usg=__owQzWuNWIHeqn4Mrme2Mk1XmbdY=&amp;h=195&amp;w=189&amp;sz=109&amp;hl=en&amp;start=1&amp;zoom=1&amp;tbnid=TqvPYJMFrCq_5M:&amp;tbnh=104&amp;tbnw=101&amp;ei=l8VzTuLhHLHWiALoj5izAg&amp;prev=/search?q=usmc+eagle+globe+and+anchor+clip+art&amp;hl=en&amp;sa=X&amp;tbm=isch&amp;prmd=ivns&amp;itbs=1"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www.google.com/imgres?imgurl=http://1st-radio-company-usmc.org/CLIP%20ART/EAGLE%20GLOBE%20ANCHOR%202.bmp&amp;imgrefurl=http://1st-radio-company-usmc.org/CLIP%20ART/CLIP%20ART.html&amp;usg=__owQzWuNWIHeqn4Mrme2Mk1XmbdY=&amp;h=195&amp;w=189&amp;sz=109&amp;hl=en&amp;start=1&amp;zoom=1&amp;tbnid=TqvPYJMFrCq_5M:&amp;tbnh=104&amp;tbnw=101&amp;ei=l8VzTuLhHLHWiALoj5izAg&amp;prev=/search?q=usmc+eagle+globe+and+anchor+clip+art&amp;hl=en&amp;sa=X&amp;tbm=isch&amp;prmd=ivns&amp;itbs=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www.pendleton.marines.mil/Family/FamilyHousing/ResidentEnergyConservationProgram.aspx" TargetMode="External"/><Relationship Id="rId5" Type="http://schemas.openxmlformats.org/officeDocument/2006/relationships/image" Target="../media/image3.jpeg"/><Relationship Id="rId4" Type="http://schemas.openxmlformats.org/officeDocument/2006/relationships/hyperlink" Target="http://www.google.com/imgres?imgurl=http://1st-radio-company-usmc.org/CLIP%20ART/EAGLE%20GLOBE%20ANCHOR%202.bmp&amp;imgrefurl=http://1st-radio-company-usmc.org/CLIP%20ART/CLIP%20ART.html&amp;usg=__owQzWuNWIHeqn4Mrme2Mk1XmbdY=&amp;h=195&amp;w=189&amp;sz=109&amp;hl=en&amp;start=1&amp;zoom=1&amp;tbnid=TqvPYJMFrCq_5M:&amp;tbnh=104&amp;tbnw=101&amp;ei=l8VzTuLhHLHWiALoj5izAg&amp;prev=/search?q=usmc+eagle+globe+and+anchor+clip+art&amp;hl=en&amp;sa=X&amp;tbm=isch&amp;prmd=ivns&amp;itbs=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www.google.com/imgres?imgurl=http://1st-radio-company-usmc.org/CLIP%20ART/EAGLE%20GLOBE%20ANCHOR%202.bmp&amp;imgrefurl=http://1st-radio-company-usmc.org/CLIP%20ART/CLIP%20ART.html&amp;usg=__owQzWuNWIHeqn4Mrme2Mk1XmbdY=&amp;h=195&amp;w=189&amp;sz=109&amp;hl=en&amp;start=1&amp;zoom=1&amp;tbnid=TqvPYJMFrCq_5M:&amp;tbnh=104&amp;tbnw=101&amp;ei=l8VzTuLhHLHWiALoj5izAg&amp;prev=/search?q=usmc+eagle+globe+and+anchor+clip+art&amp;hl=en&amp;sa=X&amp;tbm=isch&amp;prmd=ivns&amp;itbs=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www.google.com/imgres?imgurl=http://1st-radio-company-usmc.org/CLIP%20ART/EAGLE%20GLOBE%20ANCHOR%202.bmp&amp;imgrefurl=http://1st-radio-company-usmc.org/CLIP%20ART/CLIP%20ART.html&amp;usg=__owQzWuNWIHeqn4Mrme2Mk1XmbdY=&amp;h=195&amp;w=189&amp;sz=109&amp;hl=en&amp;start=1&amp;zoom=1&amp;tbnid=TqvPYJMFrCq_5M:&amp;tbnh=104&amp;tbnw=101&amp;ei=l8VzTuLhHLHWiALoj5izAg&amp;prev=/search?q=usmc+eagle+globe+and+anchor+clip+art&amp;hl=en&amp;sa=X&amp;tbm=isch&amp;prmd=ivns&amp;itbs=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www.google.com/imgres?imgurl=http://1st-radio-company-usmc.org/CLIP%20ART/EAGLE%20GLOBE%20ANCHOR%202.bmp&amp;imgrefurl=http://1st-radio-company-usmc.org/CLIP%20ART/CLIP%20ART.html&amp;usg=__owQzWuNWIHeqn4Mrme2Mk1XmbdY=&amp;h=195&amp;w=189&amp;sz=109&amp;hl=en&amp;start=1&amp;zoom=1&amp;tbnid=TqvPYJMFrCq_5M:&amp;tbnh=104&amp;tbnw=101&amp;ei=l8VzTuLhHLHWiALoj5izAg&amp;prev=/search?q=usmc+eagle+globe+and+anchor+clip+art&amp;hl=en&amp;sa=X&amp;tbm=isch&amp;prmd=ivns&amp;itbs=1"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www.google.com/imgres?imgurl=http://1st-radio-company-usmc.org/CLIP%20ART/EAGLE%20GLOBE%20ANCHOR%202.bmp&amp;imgrefurl=http://1st-radio-company-usmc.org/CLIP%20ART/CLIP%20ART.html&amp;usg=__owQzWuNWIHeqn4Mrme2Mk1XmbdY=&amp;h=195&amp;w=189&amp;sz=109&amp;hl=en&amp;start=1&amp;zoom=1&amp;tbnid=TqvPYJMFrCq_5M:&amp;tbnh=104&amp;tbnw=101&amp;ei=l8VzTuLhHLHWiALoj5izAg&amp;prev=/search?q=usmc+eagle+globe+and+anchor+clip+art&amp;hl=en&amp;sa=X&amp;tbm=isch&amp;prmd=ivns&amp;itbs=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5.png"/><Relationship Id="rId7"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slide" Target="slide21.xml"/><Relationship Id="rId10" Type="http://schemas.openxmlformats.org/officeDocument/2006/relationships/image" Target="../media/image27.jpeg"/><Relationship Id="rId4" Type="http://schemas.openxmlformats.org/officeDocument/2006/relationships/image" Target="../media/image16.png"/><Relationship Id="rId9"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hyperlink" Target="../../../Local%20Settings/Temp/sample_statement_NOACTION.pdf" TargetMode="External"/><Relationship Id="rId3" Type="http://schemas.openxmlformats.org/officeDocument/2006/relationships/image" Target="../media/image30.jpeg"/><Relationship Id="rId7" Type="http://schemas.openxmlformats.org/officeDocument/2006/relationships/hyperlink" Target="../../../Local%20Settings/Temp/sample_statement_REBATE.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sample_statement_ACTION.pdf"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16.png"/><Relationship Id="rId10" Type="http://schemas.openxmlformats.org/officeDocument/2006/relationships/image" Target="../media/image36.jpeg"/><Relationship Id="rId4" Type="http://schemas.openxmlformats.org/officeDocument/2006/relationships/image" Target="../media/image15.png"/><Relationship Id="rId9"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imgres?imgurl=http://1st-radio-company-usmc.org/CLIP%20ART/EAGLE%20GLOBE%20ANCHOR%202.bmp&amp;imgrefurl=http://1st-radio-company-usmc.org/CLIP%20ART/CLIP%20ART.html&amp;usg=__owQzWuNWIHeqn4Mrme2Mk1XmbdY=&amp;h=195&amp;w=189&amp;sz=109&amp;hl=en&amp;start=1&amp;zoom=1&amp;tbnid=TqvPYJMFrCq_5M:&amp;tbnh=104&amp;tbnw=101&amp;ei=l8VzTuLhHLHWiALoj5izAg&amp;prev=/search?q=usmc+eagle+globe+and+anchor+clip+art&amp;hl=en&amp;sa=X&amp;tbm=isch&amp;prmd=ivns&amp;itbs=1" TargetMode="External"/><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9.emf"/><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tandby.lbl.gov/"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www.energystar.gov/index.cfm?c=about.vampires" TargetMode="External"/><Relationship Id="rId5" Type="http://schemas.openxmlformats.org/officeDocument/2006/relationships/hyperlink" Target="../../../Local%20Settings/Temp/VAMPIRE%20ELECT.%20CHART.pdf" TargetMode="Externa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hyperlink" Target="http://www.pendleton.marines.mil/Family/FamilyHousing/ResidentEnergyConservationProgram.aspx" TargetMode="External"/><Relationship Id="rId2" Type="http://schemas.openxmlformats.org/officeDocument/2006/relationships/hyperlink" Target="http://www.defensetravel.dod.mil/Docs/perdiem/browse/Allowances/BAH/Component_Breakdown/2013-BAH-Rate-Component-Breakdown.pdf"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hyperlink" Target="http://www.google.com/imgres?imgurl=http://1st-radio-company-usmc.org/CLIP%20ART/EAGLE%20GLOBE%20ANCHOR%202.bmp&amp;imgrefurl=http://1st-radio-company-usmc.org/CLIP%20ART/CLIP%20ART.html&amp;usg=__owQzWuNWIHeqn4Mrme2Mk1XmbdY=&amp;h=195&amp;w=189&amp;sz=109&amp;hl=en&amp;start=1&amp;zoom=1&amp;tbnid=TqvPYJMFrCq_5M:&amp;tbnh=104&amp;tbnw=101&amp;ei=l8VzTuLhHLHWiALoj5izAg&amp;prev=/search?q=usmc+eagle+globe+and+anchor+clip+art&amp;hl=en&amp;sa=X&amp;tbm=isch&amp;prmd=ivns&amp;itbs=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www.google.com/imgres?imgurl=http://1st-radio-company-usmc.org/CLIP%20ART/EAGLE%20GLOBE%20ANCHOR%202.bmp&amp;imgrefurl=http://1st-radio-company-usmc.org/CLIP%20ART/CLIP%20ART.html&amp;usg=__owQzWuNWIHeqn4Mrme2Mk1XmbdY=&amp;h=195&amp;w=189&amp;sz=109&amp;hl=en&amp;start=1&amp;zoom=1&amp;tbnid=TqvPYJMFrCq_5M:&amp;tbnh=104&amp;tbnw=101&amp;ei=l8VzTuLhHLHWiALoj5izAg&amp;prev=/search?q=usmc+eagle+globe+and+anchor+clip+art&amp;hl=en&amp;sa=X&amp;tbm=isch&amp;prmd=ivns&amp;itbs=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3.jpeg"/><Relationship Id="rId5" Type="http://schemas.openxmlformats.org/officeDocument/2006/relationships/hyperlink" Target="http://www.google.com/imgres?imgurl=http://1st-radio-company-usmc.org/CLIP%20ART/EAGLE%20GLOBE%20ANCHOR%202.bmp&amp;imgrefurl=http://1st-radio-company-usmc.org/CLIP%20ART/CLIP%20ART.html&amp;usg=__owQzWuNWIHeqn4Mrme2Mk1XmbdY=&amp;h=195&amp;w=189&amp;sz=109&amp;hl=en&amp;start=1&amp;zoom=1&amp;tbnid=TqvPYJMFrCq_5M:&amp;tbnh=104&amp;tbnw=101&amp;ei=l8VzTuLhHLHWiALoj5izAg&amp;prev=/search?q=usmc+eagle+globe+and+anchor+clip+art&amp;hl=en&amp;sa=X&amp;tbm=isch&amp;prmd=ivns&amp;itbs=1"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hyperlink" Target="http://www.google.com/imgres?imgurl=http://1st-radio-company-usmc.org/CLIP%20ART/EAGLE%20GLOBE%20ANCHOR%202.bmp&amp;imgrefurl=http://1st-radio-company-usmc.org/CLIP%20ART/CLIP%20ART.html&amp;usg=__owQzWuNWIHeqn4Mrme2Mk1XmbdY=&amp;h=195&amp;w=189&amp;sz=109&amp;hl=en&amp;start=1&amp;zoom=1&amp;tbnid=TqvPYJMFrCq_5M:&amp;tbnh=104&amp;tbnw=101&amp;ei=l8VzTuLhHLHWiALoj5izAg&amp;prev=/search?q=usmc+eagle+globe+and+anchor+clip+art&amp;hl=en&amp;sa=X&amp;tbm=isch&amp;prmd=ivns&amp;itbs=1"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jpeg"/><Relationship Id="rId4" Type="http://schemas.openxmlformats.org/officeDocument/2006/relationships/hyperlink" Target="http://www.google.com/imgres?imgurl=http://1st-radio-company-usmc.org/CLIP%20ART/EAGLE%20GLOBE%20ANCHOR%202.bmp&amp;imgrefurl=http://1st-radio-company-usmc.org/CLIP%20ART/CLIP%20ART.html&amp;usg=__owQzWuNWIHeqn4Mrme2Mk1XmbdY=&amp;h=195&amp;w=189&amp;sz=109&amp;hl=en&amp;start=1&amp;zoom=1&amp;tbnid=TqvPYJMFrCq_5M:&amp;tbnh=104&amp;tbnw=101&amp;ei=l8VzTuLhHLHWiALoj5izAg&amp;prev=/search?q=usmc+eagle+globe+and+anchor+clip+art&amp;hl=en&amp;sa=X&amp;tbm=isch&amp;prmd=ivns&amp;itbs=1" TargetMode="External"/><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www.google.com/imgres?imgurl=http://1st-radio-company-usmc.org/CLIP%20ART/EAGLE%20GLOBE%20ANCHOR%202.bmp&amp;imgrefurl=http://1st-radio-company-usmc.org/CLIP%20ART/CLIP%20ART.html&amp;usg=__owQzWuNWIHeqn4Mrme2Mk1XmbdY=&amp;h=195&amp;w=189&amp;sz=109&amp;hl=en&amp;start=1&amp;zoom=1&amp;tbnid=TqvPYJMFrCq_5M:&amp;tbnh=104&amp;tbnw=101&amp;ei=l8VzTuLhHLHWiALoj5izAg&amp;prev=/search?q=usmc+eagle+globe+and+anchor+clip+art&amp;hl=en&amp;sa=X&amp;tbm=isch&amp;prmd=ivns&amp;itbs=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1"/>
          <p:cNvSpPr>
            <a:spLocks noGrp="1"/>
          </p:cNvSpPr>
          <p:nvPr>
            <p:ph type="title"/>
          </p:nvPr>
        </p:nvSpPr>
        <p:spPr>
          <a:xfrm>
            <a:off x="457200" y="152400"/>
            <a:ext cx="8229600" cy="1265238"/>
          </a:xfrm>
        </p:spPr>
        <p:txBody>
          <a:bodyPr anchor="t"/>
          <a:lstStyle/>
          <a:p>
            <a:r>
              <a:rPr lang="en-US" dirty="0" smtClean="0">
                <a:latin typeface="Arial" pitchFamily="34" charset="0"/>
                <a:cs typeface="Arial" pitchFamily="34" charset="0"/>
              </a:rPr>
              <a:t>Marine Corps Base </a:t>
            </a:r>
            <a:br>
              <a:rPr lang="en-US" dirty="0" smtClean="0">
                <a:latin typeface="Arial" pitchFamily="34" charset="0"/>
                <a:cs typeface="Arial" pitchFamily="34" charset="0"/>
              </a:rPr>
            </a:br>
            <a:r>
              <a:rPr lang="en-US" dirty="0" smtClean="0">
                <a:latin typeface="Arial" pitchFamily="34" charset="0"/>
                <a:cs typeface="Arial" pitchFamily="34" charset="0"/>
              </a:rPr>
              <a:t>Camp Pendleton</a:t>
            </a:r>
          </a:p>
        </p:txBody>
      </p:sp>
      <p:sp>
        <p:nvSpPr>
          <p:cNvPr id="22531" name="TextBox 11"/>
          <p:cNvSpPr txBox="1">
            <a:spLocks noChangeArrowheads="1"/>
          </p:cNvSpPr>
          <p:nvPr/>
        </p:nvSpPr>
        <p:spPr bwMode="auto">
          <a:xfrm>
            <a:off x="4114800" y="2675800"/>
            <a:ext cx="5029200" cy="2806922"/>
          </a:xfrm>
          <a:prstGeom prst="rect">
            <a:avLst/>
          </a:prstGeom>
          <a:noFill/>
          <a:ln w="9525">
            <a:noFill/>
            <a:miter lim="800000"/>
            <a:headEnd/>
            <a:tailEnd/>
          </a:ln>
        </p:spPr>
        <p:txBody>
          <a:bodyPr>
            <a:spAutoFit/>
          </a:bodyPr>
          <a:lstStyle/>
          <a:p>
            <a:pPr algn="ctr" eaLnBrk="0" hangingPunct="0">
              <a:lnSpc>
                <a:spcPct val="90000"/>
              </a:lnSpc>
            </a:pPr>
            <a:r>
              <a:rPr lang="en-US" sz="2400" dirty="0" smtClean="0">
                <a:cs typeface="Arial" pitchFamily="34" charset="0"/>
              </a:rPr>
              <a:t>Resident </a:t>
            </a:r>
            <a:r>
              <a:rPr lang="en-US" sz="2400" dirty="0">
                <a:cs typeface="Arial" pitchFamily="34" charset="0"/>
              </a:rPr>
              <a:t>Energy Conservation Program (RECP) Brief </a:t>
            </a:r>
          </a:p>
          <a:p>
            <a:pPr algn="ctr" eaLnBrk="0" hangingPunct="0">
              <a:lnSpc>
                <a:spcPct val="90000"/>
              </a:lnSpc>
            </a:pPr>
            <a:r>
              <a:rPr lang="en-US" sz="2400" dirty="0">
                <a:cs typeface="Arial" pitchFamily="34" charset="0"/>
              </a:rPr>
              <a:t>for </a:t>
            </a:r>
          </a:p>
          <a:p>
            <a:pPr algn="ctr" eaLnBrk="0" hangingPunct="0">
              <a:lnSpc>
                <a:spcPct val="90000"/>
              </a:lnSpc>
            </a:pPr>
            <a:r>
              <a:rPr lang="en-US" sz="2400" dirty="0" smtClean="0">
                <a:cs typeface="Arial" pitchFamily="34" charset="0"/>
              </a:rPr>
              <a:t>Hunt Military </a:t>
            </a:r>
          </a:p>
          <a:p>
            <a:pPr algn="ctr" eaLnBrk="0" hangingPunct="0">
              <a:lnSpc>
                <a:spcPct val="90000"/>
              </a:lnSpc>
            </a:pPr>
            <a:r>
              <a:rPr lang="en-US" sz="2400" dirty="0" smtClean="0">
                <a:cs typeface="Arial" pitchFamily="34" charset="0"/>
              </a:rPr>
              <a:t>Housing </a:t>
            </a:r>
            <a:r>
              <a:rPr lang="en-US" sz="2400" dirty="0">
                <a:cs typeface="Arial" pitchFamily="34" charset="0"/>
              </a:rPr>
              <a:t>Residents</a:t>
            </a:r>
            <a:r>
              <a:rPr lang="en-US" sz="2400" dirty="0">
                <a:latin typeface="Verdana" pitchFamily="34" charset="0"/>
                <a:cs typeface="Vrinda" pitchFamily="2" charset="0"/>
              </a:rPr>
              <a:t> </a:t>
            </a:r>
          </a:p>
          <a:p>
            <a:pPr algn="ctr" eaLnBrk="0" hangingPunct="0">
              <a:lnSpc>
                <a:spcPct val="90000"/>
              </a:lnSpc>
            </a:pPr>
            <a:endParaRPr lang="en-US" sz="2400" dirty="0">
              <a:cs typeface="Arial" pitchFamily="34" charset="0"/>
            </a:endParaRPr>
          </a:p>
          <a:p>
            <a:pPr algn="ctr" eaLnBrk="0" hangingPunct="0">
              <a:lnSpc>
                <a:spcPct val="90000"/>
              </a:lnSpc>
            </a:pPr>
            <a:endParaRPr lang="en-US" sz="2800" dirty="0">
              <a:cs typeface="Arial" pitchFamily="34" charset="0"/>
            </a:endParaRPr>
          </a:p>
          <a:p>
            <a:pPr algn="ctr" eaLnBrk="0" hangingPunct="0">
              <a:lnSpc>
                <a:spcPct val="90000"/>
              </a:lnSpc>
            </a:pPr>
            <a:r>
              <a:rPr lang="en-US" sz="2400" dirty="0">
                <a:cs typeface="Arial" pitchFamily="34" charset="0"/>
              </a:rPr>
              <a:t> </a:t>
            </a:r>
          </a:p>
        </p:txBody>
      </p:sp>
      <p:pic>
        <p:nvPicPr>
          <p:cNvPr id="22532" name="Picture 5" descr="RECP.bmp"/>
          <p:cNvPicPr>
            <a:picLocks noGrp="1" noChangeAspect="1"/>
          </p:cNvPicPr>
          <p:nvPr>
            <p:ph idx="1"/>
          </p:nvPr>
        </p:nvPicPr>
        <p:blipFill>
          <a:blip r:embed="rId2" cstate="print"/>
          <a:srcRect/>
          <a:stretch>
            <a:fillRect/>
          </a:stretch>
        </p:blipFill>
        <p:spPr>
          <a:xfrm>
            <a:off x="457200" y="1557338"/>
            <a:ext cx="3733800" cy="4638675"/>
          </a:xfrm>
        </p:spPr>
      </p:pic>
      <p:pic>
        <p:nvPicPr>
          <p:cNvPr id="22533" name="Picture 2" descr="http://www.barrettresourcegroup.com/images/CPEN%20Logo.gif"/>
          <p:cNvPicPr>
            <a:picLocks noChangeAspect="1" noChangeArrowheads="1"/>
          </p:cNvPicPr>
          <p:nvPr/>
        </p:nvPicPr>
        <p:blipFill>
          <a:blip r:embed="rId3" cstate="print"/>
          <a:srcRect/>
          <a:stretch>
            <a:fillRect/>
          </a:stretch>
        </p:blipFill>
        <p:spPr bwMode="auto">
          <a:xfrm>
            <a:off x="152400" y="152400"/>
            <a:ext cx="1017588" cy="1219200"/>
          </a:xfrm>
          <a:prstGeom prst="rect">
            <a:avLst/>
          </a:prstGeom>
          <a:noFill/>
          <a:ln w="9525">
            <a:noFill/>
            <a:miter lim="800000"/>
            <a:headEnd/>
            <a:tailEnd/>
          </a:ln>
        </p:spPr>
      </p:pic>
      <p:pic>
        <p:nvPicPr>
          <p:cNvPr id="22534" name="Picture 10" descr="http://t1.gstatic.com/images?q=tbn:ANd9GcQolXWgjcnzvLoJJQUSc0pLn_I4bu_0Nrv4hLhehkM1LJLJGvYdKEXzMw">
            <a:hlinkClick r:id="rId4"/>
          </p:cNvPr>
          <p:cNvPicPr>
            <a:picLocks noChangeAspect="1" noChangeArrowheads="1"/>
          </p:cNvPicPr>
          <p:nvPr/>
        </p:nvPicPr>
        <p:blipFill>
          <a:blip r:embed="rId5" cstate="print"/>
          <a:srcRect/>
          <a:stretch>
            <a:fillRect/>
          </a:stretch>
        </p:blipFill>
        <p:spPr bwMode="auto">
          <a:xfrm>
            <a:off x="7924800" y="152400"/>
            <a:ext cx="1114425" cy="11477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http://www.barrettresourcegroup.com/images/CPEN%20Logo.gif"/>
          <p:cNvPicPr>
            <a:picLocks noChangeAspect="1" noChangeArrowheads="1"/>
          </p:cNvPicPr>
          <p:nvPr/>
        </p:nvPicPr>
        <p:blipFill>
          <a:blip r:embed="rId4" cstate="print"/>
          <a:srcRect/>
          <a:stretch>
            <a:fillRect/>
          </a:stretch>
        </p:blipFill>
        <p:spPr bwMode="auto">
          <a:xfrm>
            <a:off x="152400" y="152400"/>
            <a:ext cx="1017588" cy="1219200"/>
          </a:xfrm>
          <a:prstGeom prst="rect">
            <a:avLst/>
          </a:prstGeom>
          <a:noFill/>
          <a:ln w="9525">
            <a:noFill/>
            <a:miter lim="800000"/>
            <a:headEnd/>
            <a:tailEnd/>
          </a:ln>
        </p:spPr>
      </p:pic>
      <p:pic>
        <p:nvPicPr>
          <p:cNvPr id="1028" name="Picture 10" descr="http://t1.gstatic.com/images?q=tbn:ANd9GcQolXWgjcnzvLoJJQUSc0pLn_I4bu_0Nrv4hLhehkM1LJLJGvYdKEXzMw">
            <a:hlinkClick r:id="rId5"/>
          </p:cNvPr>
          <p:cNvPicPr>
            <a:picLocks noChangeAspect="1" noChangeArrowheads="1"/>
          </p:cNvPicPr>
          <p:nvPr/>
        </p:nvPicPr>
        <p:blipFill>
          <a:blip r:embed="rId6" cstate="print"/>
          <a:srcRect/>
          <a:stretch>
            <a:fillRect/>
          </a:stretch>
        </p:blipFill>
        <p:spPr bwMode="auto">
          <a:xfrm>
            <a:off x="7924800" y="152400"/>
            <a:ext cx="1114425" cy="1147763"/>
          </a:xfrm>
          <a:prstGeom prst="rect">
            <a:avLst/>
          </a:prstGeom>
          <a:noFill/>
          <a:ln w="9525">
            <a:noFill/>
            <a:miter lim="800000"/>
            <a:headEnd/>
            <a:tailEnd/>
          </a:ln>
        </p:spPr>
      </p:pic>
      <p:sp>
        <p:nvSpPr>
          <p:cNvPr id="8" name="Rectangle 7"/>
          <p:cNvSpPr/>
          <p:nvPr/>
        </p:nvSpPr>
        <p:spPr>
          <a:xfrm>
            <a:off x="590550" y="1371600"/>
            <a:ext cx="7924800" cy="1285875"/>
          </a:xfrm>
          <a:prstGeom prst="rect">
            <a:avLst/>
          </a:prstGeom>
        </p:spPr>
        <p:txBody>
          <a:bodyPr>
            <a:spAutoFit/>
          </a:bodyPr>
          <a:lstStyle/>
          <a:p>
            <a:pPr marL="631825" lvl="1" indent="-233363" eaLnBrk="0" hangingPunct="0">
              <a:spcBef>
                <a:spcPct val="20000"/>
              </a:spcBef>
              <a:defRPr/>
            </a:pPr>
            <a:r>
              <a:rPr lang="en-US" sz="2000" kern="0" dirty="0">
                <a:latin typeface="Arial" charset="0"/>
              </a:rPr>
              <a:t> </a:t>
            </a:r>
            <a:r>
              <a:rPr lang="en-US" kern="0" dirty="0"/>
              <a:t> </a:t>
            </a:r>
          </a:p>
          <a:p>
            <a:pPr marL="342900" lvl="1" indent="-342900" algn="ctr" eaLnBrk="0" hangingPunct="0">
              <a:spcBef>
                <a:spcPct val="20000"/>
              </a:spcBef>
              <a:defRPr/>
            </a:pPr>
            <a:r>
              <a:rPr lang="en-US" sz="2400" u="sng" dirty="0">
                <a:cs typeface="Arial" pitchFamily="34" charset="0"/>
              </a:rPr>
              <a:t>Notional / Example Monthly Electric Usage</a:t>
            </a:r>
          </a:p>
          <a:p>
            <a:pPr marL="342900" lvl="1" indent="-342900" eaLnBrk="0" hangingPunct="0">
              <a:spcBef>
                <a:spcPct val="20000"/>
              </a:spcBef>
              <a:defRPr/>
            </a:pPr>
            <a:endParaRPr lang="en-US" sz="2400" kern="0" dirty="0">
              <a:cs typeface="Arial" pitchFamily="34" charset="0"/>
            </a:endParaRPr>
          </a:p>
        </p:txBody>
      </p:sp>
      <p:sp>
        <p:nvSpPr>
          <p:cNvPr id="11" name="Slide Number Placeholder 4"/>
          <p:cNvSpPr txBox="1">
            <a:spLocks/>
          </p:cNvSpPr>
          <p:nvPr/>
        </p:nvSpPr>
        <p:spPr>
          <a:xfrm>
            <a:off x="595313" y="6199188"/>
            <a:ext cx="2133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 </a:t>
            </a:r>
          </a:p>
        </p:txBody>
      </p:sp>
      <p:sp>
        <p:nvSpPr>
          <p:cNvPr id="1031" name="TextBox 25"/>
          <p:cNvSpPr txBox="1">
            <a:spLocks noChangeArrowheads="1"/>
          </p:cNvSpPr>
          <p:nvPr/>
        </p:nvSpPr>
        <p:spPr bwMode="auto">
          <a:xfrm>
            <a:off x="5867400" y="3352800"/>
            <a:ext cx="311150" cy="306388"/>
          </a:xfrm>
          <a:prstGeom prst="rect">
            <a:avLst/>
          </a:prstGeom>
          <a:noFill/>
          <a:ln w="9525">
            <a:noFill/>
            <a:miter lim="800000"/>
            <a:headEnd/>
            <a:tailEnd/>
          </a:ln>
        </p:spPr>
        <p:txBody>
          <a:bodyPr>
            <a:spAutoFit/>
          </a:bodyPr>
          <a:lstStyle/>
          <a:p>
            <a:r>
              <a:rPr lang="en-US" sz="1400" b="1" dirty="0">
                <a:solidFill>
                  <a:srgbClr val="FF0000"/>
                </a:solidFill>
                <a:latin typeface="Arial Black" pitchFamily="34" charset="0"/>
              </a:rPr>
              <a:t>x</a:t>
            </a:r>
          </a:p>
        </p:txBody>
      </p:sp>
      <p:sp>
        <p:nvSpPr>
          <p:cNvPr id="1032" name="TextBox 28"/>
          <p:cNvSpPr txBox="1">
            <a:spLocks noChangeArrowheads="1"/>
          </p:cNvSpPr>
          <p:nvPr/>
        </p:nvSpPr>
        <p:spPr bwMode="auto">
          <a:xfrm>
            <a:off x="5867400" y="3733800"/>
            <a:ext cx="311150" cy="306388"/>
          </a:xfrm>
          <a:prstGeom prst="rect">
            <a:avLst/>
          </a:prstGeom>
          <a:noFill/>
          <a:ln w="9525">
            <a:noFill/>
            <a:miter lim="800000"/>
            <a:headEnd/>
            <a:tailEnd/>
          </a:ln>
        </p:spPr>
        <p:txBody>
          <a:bodyPr>
            <a:spAutoFit/>
          </a:bodyPr>
          <a:lstStyle/>
          <a:p>
            <a:r>
              <a:rPr lang="en-US" sz="1400" b="1" dirty="0">
                <a:solidFill>
                  <a:srgbClr val="002060"/>
                </a:solidFill>
                <a:latin typeface="Arial Black" pitchFamily="34" charset="0"/>
              </a:rPr>
              <a:t>x</a:t>
            </a:r>
          </a:p>
        </p:txBody>
      </p:sp>
      <p:sp>
        <p:nvSpPr>
          <p:cNvPr id="1033" name="TextBox 29"/>
          <p:cNvSpPr txBox="1">
            <a:spLocks noChangeArrowheads="1"/>
          </p:cNvSpPr>
          <p:nvPr/>
        </p:nvSpPr>
        <p:spPr bwMode="auto">
          <a:xfrm>
            <a:off x="5867400" y="4267200"/>
            <a:ext cx="311150" cy="306388"/>
          </a:xfrm>
          <a:prstGeom prst="rect">
            <a:avLst/>
          </a:prstGeom>
          <a:noFill/>
          <a:ln w="9525">
            <a:noFill/>
            <a:miter lim="800000"/>
            <a:headEnd/>
            <a:tailEnd/>
          </a:ln>
        </p:spPr>
        <p:txBody>
          <a:bodyPr>
            <a:spAutoFit/>
          </a:bodyPr>
          <a:lstStyle/>
          <a:p>
            <a:r>
              <a:rPr lang="en-US" sz="1400" b="1" dirty="0">
                <a:solidFill>
                  <a:srgbClr val="009900"/>
                </a:solidFill>
                <a:latin typeface="Arial Black" pitchFamily="34" charset="0"/>
              </a:rPr>
              <a:t>x</a:t>
            </a:r>
          </a:p>
        </p:txBody>
      </p:sp>
      <p:sp>
        <p:nvSpPr>
          <p:cNvPr id="1034" name="TextBox 30"/>
          <p:cNvSpPr txBox="1">
            <a:spLocks noChangeArrowheads="1"/>
          </p:cNvSpPr>
          <p:nvPr/>
        </p:nvSpPr>
        <p:spPr bwMode="auto">
          <a:xfrm>
            <a:off x="6172200" y="3352800"/>
            <a:ext cx="2446338" cy="292100"/>
          </a:xfrm>
          <a:prstGeom prst="rect">
            <a:avLst/>
          </a:prstGeom>
          <a:noFill/>
          <a:ln w="9525">
            <a:noFill/>
            <a:miter lim="800000"/>
            <a:headEnd/>
            <a:tailEnd/>
          </a:ln>
        </p:spPr>
        <p:txBody>
          <a:bodyPr wrap="none">
            <a:spAutoFit/>
          </a:bodyPr>
          <a:lstStyle/>
          <a:p>
            <a:r>
              <a:rPr lang="en-US" sz="1300" b="1" dirty="0">
                <a:solidFill>
                  <a:srgbClr val="FF0066"/>
                </a:solidFill>
                <a:latin typeface="Arial Black" pitchFamily="34" charset="0"/>
              </a:rPr>
              <a:t>Bill for use over 110 kWh</a:t>
            </a:r>
          </a:p>
        </p:txBody>
      </p:sp>
      <p:sp>
        <p:nvSpPr>
          <p:cNvPr id="1035" name="TextBox 31"/>
          <p:cNvSpPr txBox="1">
            <a:spLocks noChangeArrowheads="1"/>
          </p:cNvSpPr>
          <p:nvPr/>
        </p:nvSpPr>
        <p:spPr bwMode="auto">
          <a:xfrm>
            <a:off x="6172200" y="3733800"/>
            <a:ext cx="2570163" cy="492125"/>
          </a:xfrm>
          <a:prstGeom prst="rect">
            <a:avLst/>
          </a:prstGeom>
          <a:noFill/>
          <a:ln w="9525">
            <a:noFill/>
            <a:miter lim="800000"/>
            <a:headEnd/>
            <a:tailEnd/>
          </a:ln>
        </p:spPr>
        <p:txBody>
          <a:bodyPr wrap="none">
            <a:spAutoFit/>
          </a:bodyPr>
          <a:lstStyle/>
          <a:p>
            <a:r>
              <a:rPr lang="en-US" sz="1300" b="1" dirty="0">
                <a:latin typeface="Arial Black" pitchFamily="34" charset="0"/>
              </a:rPr>
              <a:t>No Credit and No Bill from</a:t>
            </a:r>
            <a:br>
              <a:rPr lang="en-US" sz="1300" b="1" dirty="0">
                <a:latin typeface="Arial Black" pitchFamily="34" charset="0"/>
              </a:rPr>
            </a:br>
            <a:r>
              <a:rPr lang="en-US" sz="1300" b="1" dirty="0">
                <a:latin typeface="Arial Black" pitchFamily="34" charset="0"/>
              </a:rPr>
              <a:t>90 kWh to 110 kWh</a:t>
            </a:r>
          </a:p>
        </p:txBody>
      </p:sp>
      <p:sp>
        <p:nvSpPr>
          <p:cNvPr id="1036" name="TextBox 32"/>
          <p:cNvSpPr txBox="1">
            <a:spLocks noChangeArrowheads="1"/>
          </p:cNvSpPr>
          <p:nvPr/>
        </p:nvSpPr>
        <p:spPr bwMode="auto">
          <a:xfrm>
            <a:off x="6096000" y="4267200"/>
            <a:ext cx="2722563" cy="292100"/>
          </a:xfrm>
          <a:prstGeom prst="rect">
            <a:avLst/>
          </a:prstGeom>
          <a:noFill/>
          <a:ln w="9525">
            <a:noFill/>
            <a:miter lim="800000"/>
            <a:headEnd/>
            <a:tailEnd/>
          </a:ln>
        </p:spPr>
        <p:txBody>
          <a:bodyPr wrap="none">
            <a:spAutoFit/>
          </a:bodyPr>
          <a:lstStyle/>
          <a:p>
            <a:r>
              <a:rPr lang="en-US" sz="1300" b="1" dirty="0">
                <a:solidFill>
                  <a:srgbClr val="009900"/>
                </a:solidFill>
                <a:latin typeface="Arial Black" pitchFamily="34" charset="0"/>
              </a:rPr>
              <a:t>Credit for use under 90 kWh</a:t>
            </a:r>
          </a:p>
        </p:txBody>
      </p:sp>
      <p:sp>
        <p:nvSpPr>
          <p:cNvPr id="1037" name="TextBox 33"/>
          <p:cNvSpPr txBox="1">
            <a:spLocks noChangeArrowheads="1"/>
          </p:cNvSpPr>
          <p:nvPr/>
        </p:nvSpPr>
        <p:spPr bwMode="auto">
          <a:xfrm>
            <a:off x="6172200" y="2667000"/>
            <a:ext cx="2314575" cy="584200"/>
          </a:xfrm>
          <a:prstGeom prst="rect">
            <a:avLst/>
          </a:prstGeom>
          <a:noFill/>
          <a:ln w="9525">
            <a:noFill/>
            <a:miter lim="800000"/>
            <a:headEnd/>
            <a:tailEnd/>
          </a:ln>
        </p:spPr>
        <p:txBody>
          <a:bodyPr>
            <a:spAutoFit/>
          </a:bodyPr>
          <a:lstStyle/>
          <a:p>
            <a:pPr algn="ctr"/>
            <a:r>
              <a:rPr lang="en-US" sz="1600" dirty="0">
                <a:latin typeface="Arial Black" pitchFamily="34" charset="0"/>
              </a:rPr>
              <a:t>Example Individual</a:t>
            </a:r>
          </a:p>
          <a:p>
            <a:pPr algn="ctr"/>
            <a:r>
              <a:rPr lang="en-US" sz="1600" dirty="0">
                <a:latin typeface="Arial Black" pitchFamily="34" charset="0"/>
              </a:rPr>
              <a:t>Resident Impacts</a:t>
            </a:r>
          </a:p>
        </p:txBody>
      </p:sp>
      <p:sp>
        <p:nvSpPr>
          <p:cNvPr id="47" name="Slide Number Placeholder 4"/>
          <p:cNvSpPr txBox="1">
            <a:spLocks/>
          </p:cNvSpPr>
          <p:nvPr/>
        </p:nvSpPr>
        <p:spPr>
          <a:xfrm>
            <a:off x="595313" y="6199188"/>
            <a:ext cx="2133600" cy="365125"/>
          </a:xfrm>
          <a:prstGeom prst="rect">
            <a:avLst/>
          </a:prstGeom>
        </p:spPr>
        <p:txBody>
          <a:bodyPr anchor="ctr"/>
          <a:lstStyle/>
          <a:p>
            <a:pPr fontAlgn="auto">
              <a:spcBef>
                <a:spcPts val="0"/>
              </a:spcBef>
              <a:spcAft>
                <a:spcPts val="0"/>
              </a:spcAft>
              <a:defRPr/>
            </a:pPr>
            <a:endParaRPr lang="en-US" sz="1200" dirty="0">
              <a:solidFill>
                <a:schemeClr val="tx1">
                  <a:tint val="75000"/>
                </a:schemeClr>
              </a:solidFill>
              <a:latin typeface="+mn-lt"/>
            </a:endParaRPr>
          </a:p>
        </p:txBody>
      </p:sp>
      <p:sp>
        <p:nvSpPr>
          <p:cNvPr id="1039" name="TextBox 7"/>
          <p:cNvSpPr txBox="1">
            <a:spLocks noChangeArrowheads="1"/>
          </p:cNvSpPr>
          <p:nvPr/>
        </p:nvSpPr>
        <p:spPr bwMode="auto">
          <a:xfrm rot="-5400000">
            <a:off x="-524668" y="3572668"/>
            <a:ext cx="2463800" cy="347663"/>
          </a:xfrm>
          <a:prstGeom prst="rect">
            <a:avLst/>
          </a:prstGeom>
          <a:noFill/>
          <a:ln w="9525">
            <a:noFill/>
            <a:miter lim="800000"/>
            <a:headEnd/>
            <a:tailEnd/>
          </a:ln>
        </p:spPr>
        <p:txBody>
          <a:bodyPr>
            <a:spAutoFit/>
          </a:bodyPr>
          <a:lstStyle/>
          <a:p>
            <a:r>
              <a:rPr lang="en-US" sz="1600" dirty="0">
                <a:latin typeface="Arial Black" pitchFamily="34" charset="0"/>
              </a:rPr>
              <a:t>Consumption (kWh)</a:t>
            </a:r>
          </a:p>
        </p:txBody>
      </p:sp>
      <p:sp>
        <p:nvSpPr>
          <p:cNvPr id="111" name="Slide Number Placeholder 4"/>
          <p:cNvSpPr txBox="1">
            <a:spLocks/>
          </p:cNvSpPr>
          <p:nvPr/>
        </p:nvSpPr>
        <p:spPr>
          <a:xfrm>
            <a:off x="976313" y="4675188"/>
            <a:ext cx="2133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 </a:t>
            </a:r>
            <a:fld id="{870C9566-209E-4582-B6F7-E2ED4B3458BA}" type="slidenum">
              <a:rPr lang="en-US" sz="1200">
                <a:solidFill>
                  <a:schemeClr val="tx1">
                    <a:tint val="75000"/>
                  </a:schemeClr>
                </a:solidFill>
                <a:latin typeface="+mn-lt"/>
              </a:rPr>
              <a:pPr fontAlgn="auto">
                <a:spcBef>
                  <a:spcPts val="0"/>
                </a:spcBef>
                <a:spcAft>
                  <a:spcPts val="0"/>
                </a:spcAft>
                <a:defRPr/>
              </a:pPr>
              <a:t>10</a:t>
            </a:fld>
            <a:r>
              <a:rPr lang="en-US" sz="1200" dirty="0">
                <a:solidFill>
                  <a:schemeClr val="tx1">
                    <a:tint val="75000"/>
                  </a:schemeClr>
                </a:solidFill>
                <a:latin typeface="+mn-lt"/>
              </a:rPr>
              <a:t> of 12</a:t>
            </a:r>
          </a:p>
        </p:txBody>
      </p:sp>
      <p:graphicFrame>
        <p:nvGraphicFramePr>
          <p:cNvPr id="1026" name="Chart 5"/>
          <p:cNvGraphicFramePr>
            <a:graphicFrameLocks/>
          </p:cNvGraphicFramePr>
          <p:nvPr/>
        </p:nvGraphicFramePr>
        <p:xfrm>
          <a:off x="838200" y="2438400"/>
          <a:ext cx="4959350" cy="2819400"/>
        </p:xfrm>
        <a:graphic>
          <a:graphicData uri="http://schemas.openxmlformats.org/presentationml/2006/ole">
            <p:oleObj spid="_x0000_s1026" name="Worksheet" r:id="rId7" imgW="5819775" imgH="2905125" progId="Excel.Sheet.8">
              <p:embed/>
            </p:oleObj>
          </a:graphicData>
        </a:graphic>
      </p:graphicFrame>
      <p:sp>
        <p:nvSpPr>
          <p:cNvPr id="1041" name="TextBox 9"/>
          <p:cNvSpPr txBox="1">
            <a:spLocks noChangeArrowheads="1"/>
          </p:cNvSpPr>
          <p:nvPr/>
        </p:nvSpPr>
        <p:spPr bwMode="auto">
          <a:xfrm>
            <a:off x="2932113" y="3608388"/>
            <a:ext cx="328612" cy="338137"/>
          </a:xfrm>
          <a:prstGeom prst="rect">
            <a:avLst/>
          </a:prstGeom>
          <a:noFill/>
          <a:ln w="9525">
            <a:noFill/>
            <a:miter lim="800000"/>
            <a:headEnd/>
            <a:tailEnd/>
          </a:ln>
        </p:spPr>
        <p:txBody>
          <a:bodyPr>
            <a:spAutoFit/>
          </a:bodyPr>
          <a:lstStyle/>
          <a:p>
            <a:r>
              <a:rPr lang="en-US" sz="1600" b="1" dirty="0">
                <a:latin typeface="Arial Black" pitchFamily="34" charset="0"/>
              </a:rPr>
              <a:t>x</a:t>
            </a:r>
          </a:p>
        </p:txBody>
      </p:sp>
      <p:sp>
        <p:nvSpPr>
          <p:cNvPr id="1042" name="TextBox 10"/>
          <p:cNvSpPr txBox="1">
            <a:spLocks noChangeArrowheads="1"/>
          </p:cNvSpPr>
          <p:nvPr/>
        </p:nvSpPr>
        <p:spPr bwMode="auto">
          <a:xfrm>
            <a:off x="2527300" y="3644900"/>
            <a:ext cx="328613" cy="338138"/>
          </a:xfrm>
          <a:prstGeom prst="rect">
            <a:avLst/>
          </a:prstGeom>
          <a:noFill/>
          <a:ln w="9525">
            <a:noFill/>
            <a:miter lim="800000"/>
            <a:headEnd/>
            <a:tailEnd/>
          </a:ln>
        </p:spPr>
        <p:txBody>
          <a:bodyPr>
            <a:spAutoFit/>
          </a:bodyPr>
          <a:lstStyle/>
          <a:p>
            <a:r>
              <a:rPr lang="en-US" sz="1600" b="1" dirty="0">
                <a:latin typeface="Arial Black" pitchFamily="34" charset="0"/>
              </a:rPr>
              <a:t>x</a:t>
            </a:r>
          </a:p>
        </p:txBody>
      </p:sp>
      <p:sp>
        <p:nvSpPr>
          <p:cNvPr id="1043" name="TextBox 11"/>
          <p:cNvSpPr txBox="1">
            <a:spLocks noChangeArrowheads="1"/>
          </p:cNvSpPr>
          <p:nvPr/>
        </p:nvSpPr>
        <p:spPr bwMode="auto">
          <a:xfrm>
            <a:off x="3467100" y="3414713"/>
            <a:ext cx="328613" cy="338137"/>
          </a:xfrm>
          <a:prstGeom prst="rect">
            <a:avLst/>
          </a:prstGeom>
          <a:noFill/>
          <a:ln w="9525">
            <a:noFill/>
            <a:miter lim="800000"/>
            <a:headEnd/>
            <a:tailEnd/>
          </a:ln>
        </p:spPr>
        <p:txBody>
          <a:bodyPr>
            <a:spAutoFit/>
          </a:bodyPr>
          <a:lstStyle/>
          <a:p>
            <a:r>
              <a:rPr lang="en-US" sz="1600" b="1" dirty="0">
                <a:latin typeface="Arial Black" pitchFamily="34" charset="0"/>
              </a:rPr>
              <a:t>x</a:t>
            </a:r>
          </a:p>
        </p:txBody>
      </p:sp>
      <p:sp>
        <p:nvSpPr>
          <p:cNvPr id="1044" name="TextBox 12"/>
          <p:cNvSpPr txBox="1">
            <a:spLocks noChangeArrowheads="1"/>
          </p:cNvSpPr>
          <p:nvPr/>
        </p:nvSpPr>
        <p:spPr bwMode="auto">
          <a:xfrm>
            <a:off x="3062288" y="3319463"/>
            <a:ext cx="328612" cy="338137"/>
          </a:xfrm>
          <a:prstGeom prst="rect">
            <a:avLst/>
          </a:prstGeom>
          <a:noFill/>
          <a:ln w="9525">
            <a:noFill/>
            <a:miter lim="800000"/>
            <a:headEnd/>
            <a:tailEnd/>
          </a:ln>
        </p:spPr>
        <p:txBody>
          <a:bodyPr>
            <a:spAutoFit/>
          </a:bodyPr>
          <a:lstStyle/>
          <a:p>
            <a:r>
              <a:rPr lang="en-US" sz="1600" b="1" dirty="0">
                <a:latin typeface="Arial Black" pitchFamily="34" charset="0"/>
              </a:rPr>
              <a:t>x</a:t>
            </a:r>
          </a:p>
        </p:txBody>
      </p:sp>
      <p:sp>
        <p:nvSpPr>
          <p:cNvPr id="1045" name="TextBox 13"/>
          <p:cNvSpPr txBox="1">
            <a:spLocks noChangeArrowheads="1"/>
          </p:cNvSpPr>
          <p:nvPr/>
        </p:nvSpPr>
        <p:spPr bwMode="auto">
          <a:xfrm>
            <a:off x="3332163" y="3719513"/>
            <a:ext cx="328612" cy="338137"/>
          </a:xfrm>
          <a:prstGeom prst="rect">
            <a:avLst/>
          </a:prstGeom>
          <a:noFill/>
          <a:ln w="9525">
            <a:noFill/>
            <a:miter lim="800000"/>
            <a:headEnd/>
            <a:tailEnd/>
          </a:ln>
        </p:spPr>
        <p:txBody>
          <a:bodyPr>
            <a:spAutoFit/>
          </a:bodyPr>
          <a:lstStyle/>
          <a:p>
            <a:r>
              <a:rPr lang="en-US" sz="1600" b="1" dirty="0">
                <a:latin typeface="Arial Black" pitchFamily="34" charset="0"/>
              </a:rPr>
              <a:t>x</a:t>
            </a:r>
          </a:p>
        </p:txBody>
      </p:sp>
      <p:sp>
        <p:nvSpPr>
          <p:cNvPr id="1046" name="TextBox 14"/>
          <p:cNvSpPr txBox="1">
            <a:spLocks noChangeArrowheads="1"/>
          </p:cNvSpPr>
          <p:nvPr/>
        </p:nvSpPr>
        <p:spPr bwMode="auto">
          <a:xfrm>
            <a:off x="3960813" y="3673475"/>
            <a:ext cx="328612" cy="338138"/>
          </a:xfrm>
          <a:prstGeom prst="rect">
            <a:avLst/>
          </a:prstGeom>
          <a:noFill/>
          <a:ln w="9525">
            <a:noFill/>
            <a:miter lim="800000"/>
            <a:headEnd/>
            <a:tailEnd/>
          </a:ln>
        </p:spPr>
        <p:txBody>
          <a:bodyPr>
            <a:spAutoFit/>
          </a:bodyPr>
          <a:lstStyle/>
          <a:p>
            <a:r>
              <a:rPr lang="en-US" sz="1600" b="1" dirty="0">
                <a:latin typeface="Arial Black" pitchFamily="34" charset="0"/>
              </a:rPr>
              <a:t>x</a:t>
            </a:r>
          </a:p>
        </p:txBody>
      </p:sp>
      <p:sp>
        <p:nvSpPr>
          <p:cNvPr id="1047" name="TextBox 16"/>
          <p:cNvSpPr txBox="1">
            <a:spLocks noChangeArrowheads="1"/>
          </p:cNvSpPr>
          <p:nvPr/>
        </p:nvSpPr>
        <p:spPr bwMode="auto">
          <a:xfrm>
            <a:off x="2239963" y="3516313"/>
            <a:ext cx="328612" cy="338137"/>
          </a:xfrm>
          <a:prstGeom prst="rect">
            <a:avLst/>
          </a:prstGeom>
          <a:noFill/>
          <a:ln w="9525">
            <a:noFill/>
            <a:miter lim="800000"/>
            <a:headEnd/>
            <a:tailEnd/>
          </a:ln>
        </p:spPr>
        <p:txBody>
          <a:bodyPr>
            <a:spAutoFit/>
          </a:bodyPr>
          <a:lstStyle/>
          <a:p>
            <a:r>
              <a:rPr lang="en-US" sz="1600" b="1" dirty="0">
                <a:latin typeface="Arial Black" pitchFamily="34" charset="0"/>
              </a:rPr>
              <a:t>x</a:t>
            </a:r>
          </a:p>
        </p:txBody>
      </p:sp>
      <p:sp>
        <p:nvSpPr>
          <p:cNvPr id="1048" name="TextBox 17"/>
          <p:cNvSpPr txBox="1">
            <a:spLocks noChangeArrowheads="1"/>
          </p:cNvSpPr>
          <p:nvPr/>
        </p:nvSpPr>
        <p:spPr bwMode="auto">
          <a:xfrm>
            <a:off x="2662238" y="3395663"/>
            <a:ext cx="276225" cy="338137"/>
          </a:xfrm>
          <a:prstGeom prst="rect">
            <a:avLst/>
          </a:prstGeom>
          <a:noFill/>
          <a:ln w="9525">
            <a:noFill/>
            <a:miter lim="800000"/>
            <a:headEnd/>
            <a:tailEnd/>
          </a:ln>
        </p:spPr>
        <p:txBody>
          <a:bodyPr>
            <a:spAutoFit/>
          </a:bodyPr>
          <a:lstStyle/>
          <a:p>
            <a:r>
              <a:rPr lang="en-US" sz="1600" b="1" dirty="0">
                <a:latin typeface="Arial Black" pitchFamily="34" charset="0"/>
              </a:rPr>
              <a:t>x</a:t>
            </a:r>
          </a:p>
        </p:txBody>
      </p:sp>
      <p:sp>
        <p:nvSpPr>
          <p:cNvPr id="1049" name="TextBox 20"/>
          <p:cNvSpPr txBox="1">
            <a:spLocks noChangeArrowheads="1"/>
          </p:cNvSpPr>
          <p:nvPr/>
        </p:nvSpPr>
        <p:spPr bwMode="auto">
          <a:xfrm>
            <a:off x="3649663" y="3625850"/>
            <a:ext cx="328612" cy="338138"/>
          </a:xfrm>
          <a:prstGeom prst="rect">
            <a:avLst/>
          </a:prstGeom>
          <a:noFill/>
          <a:ln w="9525">
            <a:noFill/>
            <a:miter lim="800000"/>
            <a:headEnd/>
            <a:tailEnd/>
          </a:ln>
        </p:spPr>
        <p:txBody>
          <a:bodyPr>
            <a:spAutoFit/>
          </a:bodyPr>
          <a:lstStyle/>
          <a:p>
            <a:r>
              <a:rPr lang="en-US" sz="1600" b="1" dirty="0">
                <a:latin typeface="Arial Black" pitchFamily="34" charset="0"/>
              </a:rPr>
              <a:t>x</a:t>
            </a:r>
          </a:p>
        </p:txBody>
      </p:sp>
      <p:sp>
        <p:nvSpPr>
          <p:cNvPr id="1050" name="TextBox 21"/>
          <p:cNvSpPr txBox="1">
            <a:spLocks noChangeArrowheads="1"/>
          </p:cNvSpPr>
          <p:nvPr/>
        </p:nvSpPr>
        <p:spPr bwMode="auto">
          <a:xfrm>
            <a:off x="3854450" y="3309938"/>
            <a:ext cx="328613" cy="338137"/>
          </a:xfrm>
          <a:prstGeom prst="rect">
            <a:avLst/>
          </a:prstGeom>
          <a:noFill/>
          <a:ln w="9525">
            <a:noFill/>
            <a:miter lim="800000"/>
            <a:headEnd/>
            <a:tailEnd/>
          </a:ln>
        </p:spPr>
        <p:txBody>
          <a:bodyPr>
            <a:spAutoFit/>
          </a:bodyPr>
          <a:lstStyle/>
          <a:p>
            <a:r>
              <a:rPr lang="en-US" sz="1600" b="1" dirty="0">
                <a:latin typeface="Arial Black" pitchFamily="34" charset="0"/>
              </a:rPr>
              <a:t>x</a:t>
            </a:r>
          </a:p>
        </p:txBody>
      </p:sp>
      <p:sp>
        <p:nvSpPr>
          <p:cNvPr id="1051" name="TextBox 22"/>
          <p:cNvSpPr txBox="1">
            <a:spLocks noChangeArrowheads="1"/>
          </p:cNvSpPr>
          <p:nvPr/>
        </p:nvSpPr>
        <p:spPr bwMode="auto">
          <a:xfrm>
            <a:off x="2681288" y="3074988"/>
            <a:ext cx="328612" cy="339725"/>
          </a:xfrm>
          <a:prstGeom prst="rect">
            <a:avLst/>
          </a:prstGeom>
          <a:noFill/>
          <a:ln w="9525">
            <a:noFill/>
            <a:miter lim="800000"/>
            <a:headEnd/>
            <a:tailEnd/>
          </a:ln>
        </p:spPr>
        <p:txBody>
          <a:bodyPr>
            <a:spAutoFit/>
          </a:bodyPr>
          <a:lstStyle/>
          <a:p>
            <a:r>
              <a:rPr lang="en-US" sz="1600" b="1" dirty="0">
                <a:solidFill>
                  <a:srgbClr val="FF0000"/>
                </a:solidFill>
                <a:latin typeface="Arial Black" pitchFamily="34" charset="0"/>
              </a:rPr>
              <a:t>x</a:t>
            </a:r>
          </a:p>
        </p:txBody>
      </p:sp>
      <p:sp>
        <p:nvSpPr>
          <p:cNvPr id="1052" name="TextBox 23"/>
          <p:cNvSpPr txBox="1">
            <a:spLocks noChangeArrowheads="1"/>
          </p:cNvSpPr>
          <p:nvPr/>
        </p:nvSpPr>
        <p:spPr bwMode="auto">
          <a:xfrm>
            <a:off x="3043238" y="2752725"/>
            <a:ext cx="328612" cy="339725"/>
          </a:xfrm>
          <a:prstGeom prst="rect">
            <a:avLst/>
          </a:prstGeom>
          <a:noFill/>
          <a:ln w="9525">
            <a:noFill/>
            <a:miter lim="800000"/>
            <a:headEnd/>
            <a:tailEnd/>
          </a:ln>
        </p:spPr>
        <p:txBody>
          <a:bodyPr>
            <a:spAutoFit/>
          </a:bodyPr>
          <a:lstStyle/>
          <a:p>
            <a:r>
              <a:rPr lang="en-US" sz="1600" b="1" dirty="0">
                <a:solidFill>
                  <a:srgbClr val="FF0000"/>
                </a:solidFill>
                <a:latin typeface="Arial Black" pitchFamily="34" charset="0"/>
              </a:rPr>
              <a:t>x</a:t>
            </a:r>
          </a:p>
        </p:txBody>
      </p:sp>
      <p:sp>
        <p:nvSpPr>
          <p:cNvPr id="1053" name="TextBox 24"/>
          <p:cNvSpPr txBox="1">
            <a:spLocks noChangeArrowheads="1"/>
          </p:cNvSpPr>
          <p:nvPr/>
        </p:nvSpPr>
        <p:spPr bwMode="auto">
          <a:xfrm>
            <a:off x="3649663" y="2914650"/>
            <a:ext cx="328612" cy="338138"/>
          </a:xfrm>
          <a:prstGeom prst="rect">
            <a:avLst/>
          </a:prstGeom>
          <a:noFill/>
          <a:ln w="9525">
            <a:noFill/>
            <a:miter lim="800000"/>
            <a:headEnd/>
            <a:tailEnd/>
          </a:ln>
        </p:spPr>
        <p:txBody>
          <a:bodyPr>
            <a:spAutoFit/>
          </a:bodyPr>
          <a:lstStyle/>
          <a:p>
            <a:r>
              <a:rPr lang="en-US" sz="1600" b="1" dirty="0">
                <a:solidFill>
                  <a:srgbClr val="FF0000"/>
                </a:solidFill>
                <a:latin typeface="Arial Black" pitchFamily="34" charset="0"/>
              </a:rPr>
              <a:t>x</a:t>
            </a:r>
          </a:p>
        </p:txBody>
      </p:sp>
      <p:sp>
        <p:nvSpPr>
          <p:cNvPr id="1054" name="TextBox 26"/>
          <p:cNvSpPr txBox="1">
            <a:spLocks noChangeArrowheads="1"/>
          </p:cNvSpPr>
          <p:nvPr/>
        </p:nvSpPr>
        <p:spPr bwMode="auto">
          <a:xfrm>
            <a:off x="2209800" y="3962400"/>
            <a:ext cx="328613" cy="338138"/>
          </a:xfrm>
          <a:prstGeom prst="rect">
            <a:avLst/>
          </a:prstGeom>
          <a:noFill/>
          <a:ln w="9525">
            <a:noFill/>
            <a:miter lim="800000"/>
            <a:headEnd/>
            <a:tailEnd/>
          </a:ln>
        </p:spPr>
        <p:txBody>
          <a:bodyPr>
            <a:spAutoFit/>
          </a:bodyPr>
          <a:lstStyle/>
          <a:p>
            <a:r>
              <a:rPr lang="en-US" sz="1600" b="1" dirty="0">
                <a:solidFill>
                  <a:srgbClr val="009900"/>
                </a:solidFill>
                <a:latin typeface="Arial Black" pitchFamily="34" charset="0"/>
              </a:rPr>
              <a:t>x</a:t>
            </a:r>
          </a:p>
        </p:txBody>
      </p:sp>
      <p:sp>
        <p:nvSpPr>
          <p:cNvPr id="1055" name="TextBox 27"/>
          <p:cNvSpPr txBox="1">
            <a:spLocks noChangeArrowheads="1"/>
          </p:cNvSpPr>
          <p:nvPr/>
        </p:nvSpPr>
        <p:spPr bwMode="auto">
          <a:xfrm>
            <a:off x="3584575" y="4291013"/>
            <a:ext cx="328613" cy="338137"/>
          </a:xfrm>
          <a:prstGeom prst="rect">
            <a:avLst/>
          </a:prstGeom>
          <a:noFill/>
          <a:ln w="9525">
            <a:noFill/>
            <a:miter lim="800000"/>
            <a:headEnd/>
            <a:tailEnd/>
          </a:ln>
        </p:spPr>
        <p:txBody>
          <a:bodyPr>
            <a:spAutoFit/>
          </a:bodyPr>
          <a:lstStyle/>
          <a:p>
            <a:r>
              <a:rPr lang="en-US" sz="1600" b="1" dirty="0">
                <a:solidFill>
                  <a:srgbClr val="009900"/>
                </a:solidFill>
                <a:latin typeface="Arial Black" pitchFamily="34" charset="0"/>
              </a:rPr>
              <a:t>x</a:t>
            </a:r>
          </a:p>
        </p:txBody>
      </p:sp>
      <p:sp>
        <p:nvSpPr>
          <p:cNvPr id="1056" name="Up-Down Arrow 32"/>
          <p:cNvSpPr>
            <a:spLocks noChangeArrowheads="1"/>
          </p:cNvSpPr>
          <p:nvPr/>
        </p:nvSpPr>
        <p:spPr bwMode="auto">
          <a:xfrm>
            <a:off x="3649663" y="3997325"/>
            <a:ext cx="155575" cy="381000"/>
          </a:xfrm>
          <a:prstGeom prst="upDownArrow">
            <a:avLst>
              <a:gd name="adj1" fmla="val 50000"/>
              <a:gd name="adj2" fmla="val 49989"/>
            </a:avLst>
          </a:prstGeom>
          <a:solidFill>
            <a:srgbClr val="00CC00"/>
          </a:solidFill>
          <a:ln w="9525" algn="ctr">
            <a:solidFill>
              <a:schemeClr val="tx1"/>
            </a:solidFill>
            <a:round/>
            <a:headEnd/>
            <a:tailEnd/>
          </a:ln>
        </p:spPr>
        <p:txBody>
          <a:bodyPr/>
          <a:lstStyle/>
          <a:p>
            <a:endParaRPr lang="en-US" sz="1600" b="1" dirty="0">
              <a:solidFill>
                <a:srgbClr val="00CC00"/>
              </a:solidFill>
              <a:latin typeface="Arial Black" pitchFamily="34" charset="0"/>
            </a:endParaRPr>
          </a:p>
        </p:txBody>
      </p:sp>
      <p:sp>
        <p:nvSpPr>
          <p:cNvPr id="1057" name="Up-Down Arrow 33"/>
          <p:cNvSpPr>
            <a:spLocks noChangeArrowheads="1"/>
          </p:cNvSpPr>
          <p:nvPr/>
        </p:nvSpPr>
        <p:spPr bwMode="auto">
          <a:xfrm>
            <a:off x="3125788" y="3001963"/>
            <a:ext cx="155575" cy="381000"/>
          </a:xfrm>
          <a:prstGeom prst="upDownArrow">
            <a:avLst>
              <a:gd name="adj1" fmla="val 50000"/>
              <a:gd name="adj2" fmla="val 49989"/>
            </a:avLst>
          </a:prstGeom>
          <a:solidFill>
            <a:srgbClr val="FF1515"/>
          </a:solidFill>
          <a:ln w="9525" algn="ctr">
            <a:solidFill>
              <a:schemeClr val="tx1"/>
            </a:solidFill>
            <a:round/>
            <a:headEnd/>
            <a:tailEnd/>
          </a:ln>
        </p:spPr>
        <p:txBody>
          <a:bodyPr/>
          <a:lstStyle/>
          <a:p>
            <a:endParaRPr lang="en-US" sz="1600" b="1" dirty="0">
              <a:solidFill>
                <a:srgbClr val="00CC00"/>
              </a:solidFill>
              <a:latin typeface="Arial Black" pitchFamily="34" charset="0"/>
            </a:endParaRPr>
          </a:p>
        </p:txBody>
      </p:sp>
      <p:sp>
        <p:nvSpPr>
          <p:cNvPr id="1058" name="TextBox 27"/>
          <p:cNvSpPr txBox="1">
            <a:spLocks noChangeArrowheads="1"/>
          </p:cNvSpPr>
          <p:nvPr/>
        </p:nvSpPr>
        <p:spPr bwMode="auto">
          <a:xfrm>
            <a:off x="3165475" y="4051300"/>
            <a:ext cx="327025" cy="338138"/>
          </a:xfrm>
          <a:prstGeom prst="rect">
            <a:avLst/>
          </a:prstGeom>
          <a:noFill/>
          <a:ln w="9525">
            <a:noFill/>
            <a:miter lim="800000"/>
            <a:headEnd/>
            <a:tailEnd/>
          </a:ln>
        </p:spPr>
        <p:txBody>
          <a:bodyPr>
            <a:spAutoFit/>
          </a:bodyPr>
          <a:lstStyle/>
          <a:p>
            <a:r>
              <a:rPr lang="en-US" sz="1600" b="1" dirty="0">
                <a:solidFill>
                  <a:srgbClr val="009900"/>
                </a:solidFill>
                <a:latin typeface="Arial Black" pitchFamily="34" charset="0"/>
              </a:rPr>
              <a:t>x</a:t>
            </a:r>
          </a:p>
        </p:txBody>
      </p:sp>
      <p:sp>
        <p:nvSpPr>
          <p:cNvPr id="1059" name="TextBox 27"/>
          <p:cNvSpPr txBox="1">
            <a:spLocks noChangeArrowheads="1"/>
          </p:cNvSpPr>
          <p:nvPr/>
        </p:nvSpPr>
        <p:spPr bwMode="auto">
          <a:xfrm>
            <a:off x="2832100" y="3940175"/>
            <a:ext cx="395288" cy="338138"/>
          </a:xfrm>
          <a:prstGeom prst="rect">
            <a:avLst/>
          </a:prstGeom>
          <a:noFill/>
          <a:ln w="9525">
            <a:noFill/>
            <a:miter lim="800000"/>
            <a:headEnd/>
            <a:tailEnd/>
          </a:ln>
        </p:spPr>
        <p:txBody>
          <a:bodyPr>
            <a:spAutoFit/>
          </a:bodyPr>
          <a:lstStyle/>
          <a:p>
            <a:r>
              <a:rPr lang="en-US" sz="1600" b="1" dirty="0">
                <a:solidFill>
                  <a:srgbClr val="009900"/>
                </a:solidFill>
                <a:latin typeface="Arial Black" pitchFamily="34" charset="0"/>
              </a:rPr>
              <a:t>x</a:t>
            </a:r>
          </a:p>
        </p:txBody>
      </p:sp>
      <p:sp>
        <p:nvSpPr>
          <p:cNvPr id="1060" name="TextBox 22"/>
          <p:cNvSpPr txBox="1">
            <a:spLocks noChangeArrowheads="1"/>
          </p:cNvSpPr>
          <p:nvPr/>
        </p:nvSpPr>
        <p:spPr bwMode="auto">
          <a:xfrm>
            <a:off x="2286000" y="2949575"/>
            <a:ext cx="328613" cy="339725"/>
          </a:xfrm>
          <a:prstGeom prst="rect">
            <a:avLst/>
          </a:prstGeom>
          <a:noFill/>
          <a:ln w="9525">
            <a:noFill/>
            <a:miter lim="800000"/>
            <a:headEnd/>
            <a:tailEnd/>
          </a:ln>
        </p:spPr>
        <p:txBody>
          <a:bodyPr>
            <a:spAutoFit/>
          </a:bodyPr>
          <a:lstStyle/>
          <a:p>
            <a:r>
              <a:rPr lang="en-US" sz="1600" b="1" dirty="0">
                <a:solidFill>
                  <a:srgbClr val="FF0000"/>
                </a:solidFill>
                <a:latin typeface="Arial Black" pitchFamily="34" charset="0"/>
              </a:rPr>
              <a:t>x</a:t>
            </a:r>
          </a:p>
        </p:txBody>
      </p:sp>
      <p:sp>
        <p:nvSpPr>
          <p:cNvPr id="1061" name="TextBox 27"/>
          <p:cNvSpPr txBox="1">
            <a:spLocks noChangeArrowheads="1"/>
          </p:cNvSpPr>
          <p:nvPr/>
        </p:nvSpPr>
        <p:spPr bwMode="auto">
          <a:xfrm>
            <a:off x="3962400" y="3927475"/>
            <a:ext cx="327025" cy="338138"/>
          </a:xfrm>
          <a:prstGeom prst="rect">
            <a:avLst/>
          </a:prstGeom>
          <a:noFill/>
          <a:ln w="9525">
            <a:noFill/>
            <a:miter lim="800000"/>
            <a:headEnd/>
            <a:tailEnd/>
          </a:ln>
        </p:spPr>
        <p:txBody>
          <a:bodyPr>
            <a:spAutoFit/>
          </a:bodyPr>
          <a:lstStyle/>
          <a:p>
            <a:r>
              <a:rPr lang="en-US" sz="1600" b="1" dirty="0">
                <a:solidFill>
                  <a:srgbClr val="009900"/>
                </a:solidFill>
                <a:latin typeface="Arial Black" pitchFamily="34" charset="0"/>
              </a:rPr>
              <a:t>x</a:t>
            </a:r>
          </a:p>
        </p:txBody>
      </p:sp>
      <p:sp>
        <p:nvSpPr>
          <p:cNvPr id="1062" name="TextBox 27"/>
          <p:cNvSpPr txBox="1">
            <a:spLocks noChangeArrowheads="1"/>
          </p:cNvSpPr>
          <p:nvPr/>
        </p:nvSpPr>
        <p:spPr bwMode="auto">
          <a:xfrm>
            <a:off x="2644775" y="4124325"/>
            <a:ext cx="327025" cy="338138"/>
          </a:xfrm>
          <a:prstGeom prst="rect">
            <a:avLst/>
          </a:prstGeom>
          <a:noFill/>
          <a:ln w="9525">
            <a:noFill/>
            <a:miter lim="800000"/>
            <a:headEnd/>
            <a:tailEnd/>
          </a:ln>
        </p:spPr>
        <p:txBody>
          <a:bodyPr>
            <a:spAutoFit/>
          </a:bodyPr>
          <a:lstStyle/>
          <a:p>
            <a:r>
              <a:rPr lang="en-US" sz="1600" b="1" dirty="0">
                <a:solidFill>
                  <a:srgbClr val="009900"/>
                </a:solidFill>
                <a:latin typeface="Arial Black" pitchFamily="34" charset="0"/>
              </a:rPr>
              <a:t>x</a:t>
            </a:r>
          </a:p>
        </p:txBody>
      </p:sp>
      <p:sp>
        <p:nvSpPr>
          <p:cNvPr id="1063" name="TextBox 27"/>
          <p:cNvSpPr txBox="1">
            <a:spLocks noChangeArrowheads="1"/>
          </p:cNvSpPr>
          <p:nvPr/>
        </p:nvSpPr>
        <p:spPr bwMode="auto">
          <a:xfrm>
            <a:off x="3787775" y="3983038"/>
            <a:ext cx="327025" cy="338137"/>
          </a:xfrm>
          <a:prstGeom prst="rect">
            <a:avLst/>
          </a:prstGeom>
          <a:noFill/>
          <a:ln w="9525">
            <a:noFill/>
            <a:miter lim="800000"/>
            <a:headEnd/>
            <a:tailEnd/>
          </a:ln>
        </p:spPr>
        <p:txBody>
          <a:bodyPr>
            <a:spAutoFit/>
          </a:bodyPr>
          <a:lstStyle/>
          <a:p>
            <a:r>
              <a:rPr lang="en-US" sz="1600" b="1" dirty="0">
                <a:solidFill>
                  <a:srgbClr val="009900"/>
                </a:solidFill>
                <a:latin typeface="Arial Black" pitchFamily="34" charset="0"/>
              </a:rPr>
              <a:t>x</a:t>
            </a:r>
          </a:p>
        </p:txBody>
      </p:sp>
      <p:sp>
        <p:nvSpPr>
          <p:cNvPr id="1064" name="TextBox 24"/>
          <p:cNvSpPr txBox="1">
            <a:spLocks noChangeArrowheads="1"/>
          </p:cNvSpPr>
          <p:nvPr/>
        </p:nvSpPr>
        <p:spPr bwMode="auto">
          <a:xfrm>
            <a:off x="3352800" y="2955925"/>
            <a:ext cx="328613" cy="338138"/>
          </a:xfrm>
          <a:prstGeom prst="rect">
            <a:avLst/>
          </a:prstGeom>
          <a:noFill/>
          <a:ln w="9525">
            <a:noFill/>
            <a:miter lim="800000"/>
            <a:headEnd/>
            <a:tailEnd/>
          </a:ln>
        </p:spPr>
        <p:txBody>
          <a:bodyPr>
            <a:spAutoFit/>
          </a:bodyPr>
          <a:lstStyle/>
          <a:p>
            <a:r>
              <a:rPr lang="en-US" sz="1600" b="1" dirty="0">
                <a:solidFill>
                  <a:srgbClr val="FF0000"/>
                </a:solidFill>
                <a:latin typeface="Arial Black" pitchFamily="34" charset="0"/>
              </a:rPr>
              <a:t>x</a:t>
            </a:r>
          </a:p>
        </p:txBody>
      </p:sp>
      <p:sp>
        <p:nvSpPr>
          <p:cNvPr id="1065" name="TextBox 24"/>
          <p:cNvSpPr txBox="1">
            <a:spLocks noChangeArrowheads="1"/>
          </p:cNvSpPr>
          <p:nvPr/>
        </p:nvSpPr>
        <p:spPr bwMode="auto">
          <a:xfrm>
            <a:off x="3819525" y="3108325"/>
            <a:ext cx="328613" cy="338138"/>
          </a:xfrm>
          <a:prstGeom prst="rect">
            <a:avLst/>
          </a:prstGeom>
          <a:noFill/>
          <a:ln w="9525">
            <a:noFill/>
            <a:miter lim="800000"/>
            <a:headEnd/>
            <a:tailEnd/>
          </a:ln>
        </p:spPr>
        <p:txBody>
          <a:bodyPr>
            <a:spAutoFit/>
          </a:bodyPr>
          <a:lstStyle/>
          <a:p>
            <a:r>
              <a:rPr lang="en-US" sz="1600" b="1" dirty="0">
                <a:solidFill>
                  <a:srgbClr val="FF0000"/>
                </a:solidFill>
                <a:latin typeface="Arial Black" pitchFamily="34" charset="0"/>
              </a:rPr>
              <a:t>x</a:t>
            </a:r>
          </a:p>
        </p:txBody>
      </p:sp>
      <p:sp>
        <p:nvSpPr>
          <p:cNvPr id="1066" name="Rectangle 2"/>
          <p:cNvSpPr>
            <a:spLocks noChangeArrowheads="1"/>
          </p:cNvSpPr>
          <p:nvPr/>
        </p:nvSpPr>
        <p:spPr bwMode="auto">
          <a:xfrm>
            <a:off x="1066800" y="171450"/>
            <a:ext cx="6934200" cy="1200150"/>
          </a:xfrm>
          <a:prstGeom prst="rect">
            <a:avLst/>
          </a:prstGeom>
          <a:noFill/>
          <a:ln w="9525">
            <a:noFill/>
            <a:miter lim="800000"/>
            <a:headEnd/>
            <a:tailEnd/>
          </a:ln>
        </p:spPr>
        <p:txBody>
          <a:bodyPr>
            <a:spAutoFit/>
          </a:bodyPr>
          <a:lstStyle/>
          <a:p>
            <a:pPr algn="ctr"/>
            <a:r>
              <a:rPr lang="en-US" sz="3600" dirty="0">
                <a:cs typeface="Arial" pitchFamily="34" charset="0"/>
              </a:rPr>
              <a:t>RECP Program </a:t>
            </a:r>
          </a:p>
          <a:p>
            <a:pPr algn="ctr"/>
            <a:r>
              <a:rPr lang="en-US" sz="3600" dirty="0">
                <a:cs typeface="Arial" pitchFamily="34" charset="0"/>
              </a:rPr>
              <a:t>Concept of Operations</a:t>
            </a:r>
          </a:p>
        </p:txBody>
      </p:sp>
      <p:sp>
        <p:nvSpPr>
          <p:cNvPr id="1067" name="Slide Number Placeholder 12"/>
          <p:cNvSpPr>
            <a:spLocks noGrp="1"/>
          </p:cNvSpPr>
          <p:nvPr>
            <p:ph type="sldNum" sz="quarter" idx="12"/>
          </p:nvPr>
        </p:nvSpPr>
        <p:spPr bwMode="auto">
          <a:xfrm>
            <a:off x="8610600" y="6492875"/>
            <a:ext cx="533400" cy="365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2382A40F-743B-4F38-92C7-D9DD80E66E0B}" type="slidenum">
              <a:rPr lang="en-US" sz="1100" smtClean="0">
                <a:solidFill>
                  <a:schemeClr val="tx1"/>
                </a:solidFill>
                <a:latin typeface="Arial" pitchFamily="34" charset="0"/>
                <a:cs typeface="Arial" pitchFamily="34" charset="0"/>
              </a:rPr>
              <a:pPr algn="ctr" fontAlgn="base">
                <a:spcBef>
                  <a:spcPct val="0"/>
                </a:spcBef>
                <a:spcAft>
                  <a:spcPct val="0"/>
                </a:spcAft>
              </a:pPr>
              <a:t>10</a:t>
            </a:fld>
            <a:endParaRPr lang="en-US" sz="1100" dirty="0" smtClean="0">
              <a:solidFill>
                <a:schemeClr val="tx1"/>
              </a:solidFill>
              <a:latin typeface="Arial" pitchFamily="34" charset="0"/>
              <a:cs typeface="Arial" pitchFamily="34" charset="0"/>
            </a:endParaRPr>
          </a:p>
        </p:txBody>
      </p:sp>
      <p:sp>
        <p:nvSpPr>
          <p:cNvPr id="44" name="TextBox 43"/>
          <p:cNvSpPr txBox="1"/>
          <p:nvPr/>
        </p:nvSpPr>
        <p:spPr>
          <a:xfrm>
            <a:off x="2590800" y="4800600"/>
            <a:ext cx="2362200" cy="369332"/>
          </a:xfrm>
          <a:prstGeom prst="rect">
            <a:avLst/>
          </a:prstGeom>
          <a:noFill/>
        </p:spPr>
        <p:txBody>
          <a:bodyPr wrap="square" rtlCol="0">
            <a:spAutoFit/>
          </a:bodyPr>
          <a:lstStyle/>
          <a:p>
            <a:r>
              <a:rPr lang="en-US" dirty="0" smtClean="0"/>
              <a:t>Fall Month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barrettresourcegroup.com/images/CPEN%20Logo.gif"/>
          <p:cNvPicPr>
            <a:picLocks noChangeAspect="1" noChangeArrowheads="1"/>
          </p:cNvPicPr>
          <p:nvPr/>
        </p:nvPicPr>
        <p:blipFill>
          <a:blip r:embed="rId4" cstate="print"/>
          <a:srcRect/>
          <a:stretch>
            <a:fillRect/>
          </a:stretch>
        </p:blipFill>
        <p:spPr bwMode="auto">
          <a:xfrm>
            <a:off x="152400" y="152400"/>
            <a:ext cx="1017588" cy="1219200"/>
          </a:xfrm>
          <a:prstGeom prst="rect">
            <a:avLst/>
          </a:prstGeom>
          <a:noFill/>
          <a:ln w="9525">
            <a:noFill/>
            <a:miter lim="800000"/>
            <a:headEnd/>
            <a:tailEnd/>
          </a:ln>
        </p:spPr>
      </p:pic>
      <p:pic>
        <p:nvPicPr>
          <p:cNvPr id="3075" name="Picture 10" descr="http://t1.gstatic.com/images?q=tbn:ANd9GcQolXWgjcnzvLoJJQUSc0pLn_I4bu_0Nrv4hLhehkM1LJLJGvYdKEXzMw">
            <a:hlinkClick r:id="rId5"/>
          </p:cNvPr>
          <p:cNvPicPr>
            <a:picLocks noChangeAspect="1" noChangeArrowheads="1"/>
          </p:cNvPicPr>
          <p:nvPr/>
        </p:nvPicPr>
        <p:blipFill>
          <a:blip r:embed="rId6" cstate="print"/>
          <a:srcRect/>
          <a:stretch>
            <a:fillRect/>
          </a:stretch>
        </p:blipFill>
        <p:spPr bwMode="auto">
          <a:xfrm>
            <a:off x="7924800" y="152400"/>
            <a:ext cx="1114425" cy="1147763"/>
          </a:xfrm>
          <a:prstGeom prst="rect">
            <a:avLst/>
          </a:prstGeom>
          <a:noFill/>
          <a:ln w="9525">
            <a:noFill/>
            <a:miter lim="800000"/>
            <a:headEnd/>
            <a:tailEnd/>
          </a:ln>
        </p:spPr>
      </p:pic>
      <p:sp>
        <p:nvSpPr>
          <p:cNvPr id="8" name="Rectangle 7"/>
          <p:cNvSpPr/>
          <p:nvPr/>
        </p:nvSpPr>
        <p:spPr>
          <a:xfrm>
            <a:off x="591275" y="1371600"/>
            <a:ext cx="7924800" cy="1286506"/>
          </a:xfrm>
          <a:prstGeom prst="rect">
            <a:avLst/>
          </a:prstGeom>
        </p:spPr>
        <p:txBody>
          <a:bodyPr wrap="square">
            <a:spAutoFit/>
          </a:bodyPr>
          <a:lstStyle/>
          <a:p>
            <a:pPr marL="631825" lvl="1" indent="-233363" eaLnBrk="0" hangingPunct="0">
              <a:spcBef>
                <a:spcPct val="20000"/>
              </a:spcBef>
              <a:defRPr/>
            </a:pPr>
            <a:r>
              <a:rPr lang="en-US" sz="2000" kern="0" dirty="0" smtClean="0"/>
              <a:t> </a:t>
            </a:r>
            <a:r>
              <a:rPr lang="en-US" kern="0" dirty="0" smtClean="0">
                <a:latin typeface="Arial" pitchFamily="34" charset="0"/>
              </a:rPr>
              <a:t> </a:t>
            </a:r>
          </a:p>
          <a:p>
            <a:pPr marL="342900" lvl="1" indent="-342900" algn="ctr" eaLnBrk="0" hangingPunct="0">
              <a:spcBef>
                <a:spcPct val="20000"/>
              </a:spcBef>
              <a:defRPr/>
            </a:pPr>
            <a:r>
              <a:rPr lang="en-US" sz="2400" u="sng" dirty="0" smtClean="0">
                <a:latin typeface="Arial" pitchFamily="34" charset="0"/>
                <a:cs typeface="Arial" pitchFamily="34" charset="0"/>
              </a:rPr>
              <a:t>Notional / Example Monthly Electric Usage</a:t>
            </a:r>
          </a:p>
          <a:p>
            <a:pPr marL="342900" lvl="1" indent="-342900" eaLnBrk="0" hangingPunct="0">
              <a:spcBef>
                <a:spcPct val="20000"/>
              </a:spcBef>
              <a:defRPr/>
            </a:pPr>
            <a:endParaRPr lang="en-US" sz="2400" kern="0" dirty="0" smtClean="0">
              <a:latin typeface="Arial" pitchFamily="34" charset="0"/>
              <a:cs typeface="Arial" pitchFamily="34" charset="0"/>
            </a:endParaRPr>
          </a:p>
        </p:txBody>
      </p:sp>
      <p:sp>
        <p:nvSpPr>
          <p:cNvPr id="11" name="Slide Number Placeholder 4"/>
          <p:cNvSpPr txBox="1">
            <a:spLocks/>
          </p:cNvSpPr>
          <p:nvPr/>
        </p:nvSpPr>
        <p:spPr>
          <a:xfrm>
            <a:off x="595313" y="6199188"/>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TextBox 25"/>
          <p:cNvSpPr txBox="1">
            <a:spLocks noChangeArrowheads="1"/>
          </p:cNvSpPr>
          <p:nvPr/>
        </p:nvSpPr>
        <p:spPr bwMode="auto">
          <a:xfrm>
            <a:off x="5867400" y="3352800"/>
            <a:ext cx="311150" cy="306388"/>
          </a:xfrm>
          <a:prstGeom prst="rect">
            <a:avLst/>
          </a:prstGeom>
          <a:noFill/>
          <a:ln w="9525">
            <a:noFill/>
            <a:miter lim="800000"/>
            <a:headEnd/>
            <a:tailEnd/>
          </a:ln>
        </p:spPr>
        <p:txBody>
          <a:bodyPr>
            <a:spAutoFit/>
          </a:bodyPr>
          <a:lstStyle/>
          <a:p>
            <a:r>
              <a:rPr lang="en-US" sz="1400" b="1" dirty="0">
                <a:solidFill>
                  <a:srgbClr val="FF0000"/>
                </a:solidFill>
                <a:latin typeface="Arial Black" pitchFamily="34" charset="0"/>
              </a:rPr>
              <a:t>x</a:t>
            </a:r>
          </a:p>
        </p:txBody>
      </p:sp>
      <p:sp>
        <p:nvSpPr>
          <p:cNvPr id="15" name="TextBox 28"/>
          <p:cNvSpPr txBox="1">
            <a:spLocks noChangeArrowheads="1"/>
          </p:cNvSpPr>
          <p:nvPr/>
        </p:nvSpPr>
        <p:spPr bwMode="auto">
          <a:xfrm>
            <a:off x="5867400" y="3733800"/>
            <a:ext cx="311150" cy="306387"/>
          </a:xfrm>
          <a:prstGeom prst="rect">
            <a:avLst/>
          </a:prstGeom>
          <a:noFill/>
          <a:ln w="9525">
            <a:noFill/>
            <a:miter lim="800000"/>
            <a:headEnd/>
            <a:tailEnd/>
          </a:ln>
        </p:spPr>
        <p:txBody>
          <a:bodyPr>
            <a:spAutoFit/>
          </a:bodyPr>
          <a:lstStyle/>
          <a:p>
            <a:r>
              <a:rPr lang="en-US" sz="1400" b="1" dirty="0">
                <a:solidFill>
                  <a:srgbClr val="002060"/>
                </a:solidFill>
                <a:latin typeface="Arial Black" pitchFamily="34" charset="0"/>
              </a:rPr>
              <a:t>x</a:t>
            </a:r>
          </a:p>
        </p:txBody>
      </p:sp>
      <p:sp>
        <p:nvSpPr>
          <p:cNvPr id="16" name="TextBox 29"/>
          <p:cNvSpPr txBox="1">
            <a:spLocks noChangeArrowheads="1"/>
          </p:cNvSpPr>
          <p:nvPr/>
        </p:nvSpPr>
        <p:spPr bwMode="auto">
          <a:xfrm>
            <a:off x="5867400" y="4267200"/>
            <a:ext cx="311150" cy="306388"/>
          </a:xfrm>
          <a:prstGeom prst="rect">
            <a:avLst/>
          </a:prstGeom>
          <a:noFill/>
          <a:ln w="9525">
            <a:noFill/>
            <a:miter lim="800000"/>
            <a:headEnd/>
            <a:tailEnd/>
          </a:ln>
        </p:spPr>
        <p:txBody>
          <a:bodyPr>
            <a:spAutoFit/>
          </a:bodyPr>
          <a:lstStyle/>
          <a:p>
            <a:r>
              <a:rPr lang="en-US" sz="1400" b="1" dirty="0">
                <a:solidFill>
                  <a:srgbClr val="009900"/>
                </a:solidFill>
                <a:latin typeface="Arial Black" pitchFamily="34" charset="0"/>
              </a:rPr>
              <a:t>x</a:t>
            </a:r>
          </a:p>
        </p:txBody>
      </p:sp>
      <p:sp>
        <p:nvSpPr>
          <p:cNvPr id="17" name="TextBox 30"/>
          <p:cNvSpPr txBox="1">
            <a:spLocks noChangeArrowheads="1"/>
          </p:cNvSpPr>
          <p:nvPr/>
        </p:nvSpPr>
        <p:spPr bwMode="auto">
          <a:xfrm>
            <a:off x="6172200" y="3352800"/>
            <a:ext cx="2445606" cy="292388"/>
          </a:xfrm>
          <a:prstGeom prst="rect">
            <a:avLst/>
          </a:prstGeom>
          <a:noFill/>
          <a:ln w="9525">
            <a:noFill/>
            <a:miter lim="800000"/>
            <a:headEnd/>
            <a:tailEnd/>
          </a:ln>
        </p:spPr>
        <p:txBody>
          <a:bodyPr wrap="none">
            <a:spAutoFit/>
          </a:bodyPr>
          <a:lstStyle/>
          <a:p>
            <a:r>
              <a:rPr lang="en-US" sz="1300" b="1" dirty="0">
                <a:solidFill>
                  <a:srgbClr val="FF0066"/>
                </a:solidFill>
                <a:latin typeface="Arial Black" pitchFamily="34" charset="0"/>
              </a:rPr>
              <a:t>Bill for use over </a:t>
            </a:r>
            <a:r>
              <a:rPr lang="en-US" sz="1300" b="1" dirty="0" smtClean="0">
                <a:solidFill>
                  <a:srgbClr val="FF0066"/>
                </a:solidFill>
                <a:latin typeface="Arial Black" pitchFamily="34" charset="0"/>
              </a:rPr>
              <a:t>121 </a:t>
            </a:r>
            <a:r>
              <a:rPr lang="en-US" sz="1300" b="1" dirty="0">
                <a:solidFill>
                  <a:srgbClr val="FF0066"/>
                </a:solidFill>
                <a:latin typeface="Arial Black" pitchFamily="34" charset="0"/>
              </a:rPr>
              <a:t>kWh</a:t>
            </a:r>
          </a:p>
        </p:txBody>
      </p:sp>
      <p:sp>
        <p:nvSpPr>
          <p:cNvPr id="18" name="TextBox 31"/>
          <p:cNvSpPr txBox="1">
            <a:spLocks noChangeArrowheads="1"/>
          </p:cNvSpPr>
          <p:nvPr/>
        </p:nvSpPr>
        <p:spPr bwMode="auto">
          <a:xfrm>
            <a:off x="6172200" y="3733800"/>
            <a:ext cx="2570162" cy="492125"/>
          </a:xfrm>
          <a:prstGeom prst="rect">
            <a:avLst/>
          </a:prstGeom>
          <a:noFill/>
          <a:ln w="9525">
            <a:noFill/>
            <a:miter lim="800000"/>
            <a:headEnd/>
            <a:tailEnd/>
          </a:ln>
        </p:spPr>
        <p:txBody>
          <a:bodyPr wrap="none">
            <a:spAutoFit/>
          </a:bodyPr>
          <a:lstStyle/>
          <a:p>
            <a:r>
              <a:rPr lang="en-US" sz="1300" b="1" dirty="0">
                <a:latin typeface="Arial Black" pitchFamily="34" charset="0"/>
              </a:rPr>
              <a:t>No Credit and No Bill from</a:t>
            </a:r>
            <a:br>
              <a:rPr lang="en-US" sz="1300" b="1" dirty="0">
                <a:latin typeface="Arial Black" pitchFamily="34" charset="0"/>
              </a:rPr>
            </a:br>
            <a:r>
              <a:rPr lang="en-US" sz="1300" b="1" dirty="0" smtClean="0">
                <a:latin typeface="Arial Black" pitchFamily="34" charset="0"/>
              </a:rPr>
              <a:t>99 </a:t>
            </a:r>
            <a:r>
              <a:rPr lang="en-US" sz="1300" b="1" dirty="0">
                <a:latin typeface="Arial Black" pitchFamily="34" charset="0"/>
              </a:rPr>
              <a:t>kWh to </a:t>
            </a:r>
            <a:r>
              <a:rPr lang="en-US" sz="1300" b="1" dirty="0" smtClean="0">
                <a:latin typeface="Arial Black" pitchFamily="34" charset="0"/>
              </a:rPr>
              <a:t>121 </a:t>
            </a:r>
            <a:r>
              <a:rPr lang="en-US" sz="1300" b="1" dirty="0">
                <a:latin typeface="Arial Black" pitchFamily="34" charset="0"/>
              </a:rPr>
              <a:t>kWh</a:t>
            </a:r>
          </a:p>
        </p:txBody>
      </p:sp>
      <p:sp>
        <p:nvSpPr>
          <p:cNvPr id="19" name="TextBox 32"/>
          <p:cNvSpPr txBox="1">
            <a:spLocks noChangeArrowheads="1"/>
          </p:cNvSpPr>
          <p:nvPr/>
        </p:nvSpPr>
        <p:spPr bwMode="auto">
          <a:xfrm>
            <a:off x="6096000" y="4267200"/>
            <a:ext cx="2722797" cy="292388"/>
          </a:xfrm>
          <a:prstGeom prst="rect">
            <a:avLst/>
          </a:prstGeom>
          <a:noFill/>
          <a:ln w="9525">
            <a:noFill/>
            <a:miter lim="800000"/>
            <a:headEnd/>
            <a:tailEnd/>
          </a:ln>
        </p:spPr>
        <p:txBody>
          <a:bodyPr wrap="none">
            <a:spAutoFit/>
          </a:bodyPr>
          <a:lstStyle/>
          <a:p>
            <a:r>
              <a:rPr lang="en-US" sz="1300" b="1" dirty="0">
                <a:solidFill>
                  <a:srgbClr val="009900"/>
                </a:solidFill>
                <a:latin typeface="Arial Black" pitchFamily="34" charset="0"/>
              </a:rPr>
              <a:t>Credit for use under </a:t>
            </a:r>
            <a:r>
              <a:rPr lang="en-US" sz="1300" b="1" dirty="0" smtClean="0">
                <a:solidFill>
                  <a:srgbClr val="009900"/>
                </a:solidFill>
                <a:latin typeface="Arial Black" pitchFamily="34" charset="0"/>
              </a:rPr>
              <a:t>99 </a:t>
            </a:r>
            <a:r>
              <a:rPr lang="en-US" sz="1300" b="1" dirty="0">
                <a:solidFill>
                  <a:srgbClr val="009900"/>
                </a:solidFill>
                <a:latin typeface="Arial Black" pitchFamily="34" charset="0"/>
              </a:rPr>
              <a:t>kWh</a:t>
            </a:r>
          </a:p>
        </p:txBody>
      </p:sp>
      <p:sp>
        <p:nvSpPr>
          <p:cNvPr id="20" name="TextBox 33"/>
          <p:cNvSpPr txBox="1">
            <a:spLocks noChangeArrowheads="1"/>
          </p:cNvSpPr>
          <p:nvPr/>
        </p:nvSpPr>
        <p:spPr bwMode="auto">
          <a:xfrm>
            <a:off x="6172200" y="2667000"/>
            <a:ext cx="2314575" cy="584775"/>
          </a:xfrm>
          <a:prstGeom prst="rect">
            <a:avLst/>
          </a:prstGeom>
          <a:noFill/>
          <a:ln w="9525">
            <a:noFill/>
            <a:miter lim="800000"/>
            <a:headEnd/>
            <a:tailEnd/>
          </a:ln>
        </p:spPr>
        <p:txBody>
          <a:bodyPr wrap="square">
            <a:spAutoFit/>
          </a:bodyPr>
          <a:lstStyle/>
          <a:p>
            <a:pPr algn="ctr"/>
            <a:r>
              <a:rPr lang="en-US" sz="1600" dirty="0">
                <a:latin typeface="Arial Black" pitchFamily="34" charset="0"/>
              </a:rPr>
              <a:t>Example Individual</a:t>
            </a:r>
          </a:p>
          <a:p>
            <a:pPr algn="ctr"/>
            <a:r>
              <a:rPr lang="en-US" sz="1600" dirty="0">
                <a:latin typeface="Arial Black" pitchFamily="34" charset="0"/>
              </a:rPr>
              <a:t>Resident Impacts</a:t>
            </a:r>
          </a:p>
        </p:txBody>
      </p:sp>
      <p:sp>
        <p:nvSpPr>
          <p:cNvPr id="47" name="Slide Number Placeholder 4"/>
          <p:cNvSpPr txBox="1">
            <a:spLocks/>
          </p:cNvSpPr>
          <p:nvPr/>
        </p:nvSpPr>
        <p:spPr>
          <a:xfrm>
            <a:off x="595313" y="6199188"/>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9" name="TextBox 7"/>
          <p:cNvSpPr txBox="1">
            <a:spLocks noChangeArrowheads="1"/>
          </p:cNvSpPr>
          <p:nvPr/>
        </p:nvSpPr>
        <p:spPr bwMode="auto">
          <a:xfrm rot="-5400000">
            <a:off x="-524669" y="3572669"/>
            <a:ext cx="2463800" cy="347662"/>
          </a:xfrm>
          <a:prstGeom prst="rect">
            <a:avLst/>
          </a:prstGeom>
          <a:noFill/>
          <a:ln w="9525">
            <a:noFill/>
            <a:miter lim="800000"/>
            <a:headEnd/>
            <a:tailEnd/>
          </a:ln>
        </p:spPr>
        <p:txBody>
          <a:bodyPr>
            <a:spAutoFit/>
          </a:bodyPr>
          <a:lstStyle/>
          <a:p>
            <a:r>
              <a:rPr lang="en-US" sz="1600" dirty="0">
                <a:latin typeface="Arial Black" pitchFamily="34" charset="0"/>
              </a:rPr>
              <a:t>Consumption (kWh)</a:t>
            </a:r>
          </a:p>
        </p:txBody>
      </p:sp>
      <p:sp>
        <p:nvSpPr>
          <p:cNvPr id="111" name="Slide Number Placeholder 4"/>
          <p:cNvSpPr txBox="1">
            <a:spLocks/>
          </p:cNvSpPr>
          <p:nvPr/>
        </p:nvSpPr>
        <p:spPr>
          <a:xfrm>
            <a:off x="976313" y="4675187"/>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fld id="{4345D4E0-33FB-48CB-BD9C-F28DAE3EDF83}"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of 12</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aphicFrame>
        <p:nvGraphicFramePr>
          <p:cNvPr id="112" name="Chart 5"/>
          <p:cNvGraphicFramePr>
            <a:graphicFrameLocks/>
          </p:cNvGraphicFramePr>
          <p:nvPr/>
        </p:nvGraphicFramePr>
        <p:xfrm>
          <a:off x="914400" y="2438400"/>
          <a:ext cx="4951412" cy="2822575"/>
        </p:xfrm>
        <a:graphic>
          <a:graphicData uri="http://schemas.openxmlformats.org/presentationml/2006/ole">
            <p:oleObj spid="_x0000_s104450" name="Worksheet" r:id="rId7" imgW="5810226" imgH="2905363" progId="Excel.Sheet.8">
              <p:embed/>
            </p:oleObj>
          </a:graphicData>
        </a:graphic>
      </p:graphicFrame>
      <p:sp>
        <p:nvSpPr>
          <p:cNvPr id="44" name="Rectangle 2"/>
          <p:cNvSpPr>
            <a:spLocks noChangeArrowheads="1"/>
          </p:cNvSpPr>
          <p:nvPr/>
        </p:nvSpPr>
        <p:spPr bwMode="auto">
          <a:xfrm>
            <a:off x="1066800" y="171450"/>
            <a:ext cx="6934200" cy="1200329"/>
          </a:xfrm>
          <a:prstGeom prst="rect">
            <a:avLst/>
          </a:prstGeom>
          <a:noFill/>
          <a:ln w="9525">
            <a:noFill/>
            <a:miter lim="800000"/>
            <a:headEnd/>
            <a:tailEnd/>
          </a:ln>
        </p:spPr>
        <p:txBody>
          <a:bodyPr wrap="square">
            <a:spAutoFit/>
          </a:bodyPr>
          <a:lstStyle/>
          <a:p>
            <a:pPr algn="ctr"/>
            <a:r>
              <a:rPr lang="en-US" sz="3600" dirty="0" smtClean="0">
                <a:latin typeface="Arial" pitchFamily="34" charset="0"/>
                <a:cs typeface="Arial" pitchFamily="34" charset="0"/>
              </a:rPr>
              <a:t>RECP Program </a:t>
            </a:r>
          </a:p>
          <a:p>
            <a:pPr algn="ctr"/>
            <a:r>
              <a:rPr lang="en-US" sz="3600" dirty="0" smtClean="0">
                <a:latin typeface="Arial" pitchFamily="34" charset="0"/>
                <a:cs typeface="Arial" pitchFamily="34" charset="0"/>
              </a:rPr>
              <a:t>Concept of Operations</a:t>
            </a:r>
            <a:endParaRPr lang="en-US" sz="3600" dirty="0">
              <a:latin typeface="Arial" pitchFamily="34" charset="0"/>
              <a:cs typeface="Arial" pitchFamily="34" charset="0"/>
            </a:endParaRPr>
          </a:p>
        </p:txBody>
      </p:sp>
      <p:sp>
        <p:nvSpPr>
          <p:cNvPr id="45" name="Slide Number Placeholder 12"/>
          <p:cNvSpPr>
            <a:spLocks noGrp="1"/>
          </p:cNvSpPr>
          <p:nvPr>
            <p:ph type="sldNum" sz="quarter" idx="12"/>
          </p:nvPr>
        </p:nvSpPr>
        <p:spPr bwMode="auto">
          <a:xfrm>
            <a:off x="8610600" y="6492875"/>
            <a:ext cx="533400" cy="365125"/>
          </a:xfrm>
          <a:ln>
            <a:miter lim="800000"/>
            <a:headEnd/>
            <a:tailEnd/>
          </a:ln>
        </p:spPr>
        <p:txBody>
          <a:bodyPr wrap="square" numCol="1" anchorCtr="0" compatLnSpc="1">
            <a:prstTxWarp prst="textNoShape">
              <a:avLst/>
            </a:prstTxWarp>
          </a:bodyPr>
          <a:lstStyle/>
          <a:p>
            <a:pPr algn="ctr" fontAlgn="base">
              <a:spcBef>
                <a:spcPct val="0"/>
              </a:spcBef>
              <a:spcAft>
                <a:spcPct val="0"/>
              </a:spcAft>
              <a:defRPr/>
            </a:pPr>
            <a:fld id="{75F16088-2550-4D11-9A91-9EA1221BB4A6}" type="slidenum">
              <a:rPr lang="en-US" sz="1100" smtClean="0">
                <a:solidFill>
                  <a:schemeClr val="tx1"/>
                </a:solidFill>
                <a:latin typeface="Arial" pitchFamily="34" charset="0"/>
                <a:cs typeface="Arial" pitchFamily="34" charset="0"/>
              </a:rPr>
              <a:pPr algn="ctr" fontAlgn="base">
                <a:spcBef>
                  <a:spcPct val="0"/>
                </a:spcBef>
                <a:spcAft>
                  <a:spcPct val="0"/>
                </a:spcAft>
                <a:defRPr/>
              </a:pPr>
              <a:t>11</a:t>
            </a:fld>
            <a:endParaRPr lang="en-US" sz="1100" dirty="0" smtClean="0">
              <a:solidFill>
                <a:schemeClr val="tx1"/>
              </a:solidFill>
              <a:latin typeface="Arial" pitchFamily="34" charset="0"/>
              <a:cs typeface="Arial" pitchFamily="34" charset="0"/>
            </a:endParaRPr>
          </a:p>
        </p:txBody>
      </p:sp>
      <p:sp>
        <p:nvSpPr>
          <p:cNvPr id="113" name="TextBox 9"/>
          <p:cNvSpPr txBox="1">
            <a:spLocks noChangeArrowheads="1"/>
          </p:cNvSpPr>
          <p:nvPr/>
        </p:nvSpPr>
        <p:spPr bwMode="auto">
          <a:xfrm>
            <a:off x="2286000" y="3048000"/>
            <a:ext cx="328612" cy="338137"/>
          </a:xfrm>
          <a:prstGeom prst="rect">
            <a:avLst/>
          </a:prstGeom>
          <a:noFill/>
          <a:ln w="9525">
            <a:noFill/>
            <a:miter lim="800000"/>
            <a:headEnd/>
            <a:tailEnd/>
          </a:ln>
        </p:spPr>
        <p:txBody>
          <a:bodyPr>
            <a:spAutoFit/>
          </a:bodyPr>
          <a:lstStyle/>
          <a:p>
            <a:r>
              <a:rPr lang="en-US" sz="1600" b="1" dirty="0">
                <a:latin typeface="Arial Black" pitchFamily="34" charset="0"/>
              </a:rPr>
              <a:t>x</a:t>
            </a:r>
          </a:p>
        </p:txBody>
      </p:sp>
      <p:sp>
        <p:nvSpPr>
          <p:cNvPr id="114" name="TextBox 10"/>
          <p:cNvSpPr txBox="1">
            <a:spLocks noChangeArrowheads="1"/>
          </p:cNvSpPr>
          <p:nvPr/>
        </p:nvSpPr>
        <p:spPr bwMode="auto">
          <a:xfrm>
            <a:off x="3124200" y="3124200"/>
            <a:ext cx="328613" cy="338138"/>
          </a:xfrm>
          <a:prstGeom prst="rect">
            <a:avLst/>
          </a:prstGeom>
          <a:noFill/>
          <a:ln w="9525">
            <a:noFill/>
            <a:miter lim="800000"/>
            <a:headEnd/>
            <a:tailEnd/>
          </a:ln>
        </p:spPr>
        <p:txBody>
          <a:bodyPr>
            <a:spAutoFit/>
          </a:bodyPr>
          <a:lstStyle/>
          <a:p>
            <a:r>
              <a:rPr lang="en-US" sz="1600" b="1" dirty="0">
                <a:latin typeface="Arial Black" pitchFamily="34" charset="0"/>
              </a:rPr>
              <a:t>x</a:t>
            </a:r>
          </a:p>
        </p:txBody>
      </p:sp>
      <p:sp>
        <p:nvSpPr>
          <p:cNvPr id="116" name="TextBox 12"/>
          <p:cNvSpPr txBox="1">
            <a:spLocks noChangeArrowheads="1"/>
          </p:cNvSpPr>
          <p:nvPr/>
        </p:nvSpPr>
        <p:spPr bwMode="auto">
          <a:xfrm>
            <a:off x="2528888" y="3263900"/>
            <a:ext cx="328612" cy="338137"/>
          </a:xfrm>
          <a:prstGeom prst="rect">
            <a:avLst/>
          </a:prstGeom>
          <a:noFill/>
          <a:ln w="9525">
            <a:noFill/>
            <a:miter lim="800000"/>
            <a:headEnd/>
            <a:tailEnd/>
          </a:ln>
        </p:spPr>
        <p:txBody>
          <a:bodyPr>
            <a:spAutoFit/>
          </a:bodyPr>
          <a:lstStyle/>
          <a:p>
            <a:r>
              <a:rPr lang="en-US" sz="1600" b="1" dirty="0">
                <a:latin typeface="Arial Black" pitchFamily="34" charset="0"/>
              </a:rPr>
              <a:t>x</a:t>
            </a:r>
          </a:p>
        </p:txBody>
      </p:sp>
      <p:sp>
        <p:nvSpPr>
          <p:cNvPr id="117" name="TextBox 13"/>
          <p:cNvSpPr txBox="1">
            <a:spLocks noChangeArrowheads="1"/>
          </p:cNvSpPr>
          <p:nvPr/>
        </p:nvSpPr>
        <p:spPr bwMode="auto">
          <a:xfrm>
            <a:off x="3048000" y="3429000"/>
            <a:ext cx="328612" cy="338137"/>
          </a:xfrm>
          <a:prstGeom prst="rect">
            <a:avLst/>
          </a:prstGeom>
          <a:noFill/>
          <a:ln w="9525">
            <a:noFill/>
            <a:miter lim="800000"/>
            <a:headEnd/>
            <a:tailEnd/>
          </a:ln>
        </p:spPr>
        <p:txBody>
          <a:bodyPr>
            <a:spAutoFit/>
          </a:bodyPr>
          <a:lstStyle/>
          <a:p>
            <a:r>
              <a:rPr lang="en-US" sz="1600" b="1" dirty="0">
                <a:latin typeface="Arial Black" pitchFamily="34" charset="0"/>
              </a:rPr>
              <a:t>x</a:t>
            </a:r>
          </a:p>
        </p:txBody>
      </p:sp>
      <p:sp>
        <p:nvSpPr>
          <p:cNvPr id="118" name="TextBox 14"/>
          <p:cNvSpPr txBox="1">
            <a:spLocks noChangeArrowheads="1"/>
          </p:cNvSpPr>
          <p:nvPr/>
        </p:nvSpPr>
        <p:spPr bwMode="auto">
          <a:xfrm>
            <a:off x="3505200" y="3429000"/>
            <a:ext cx="328612" cy="338138"/>
          </a:xfrm>
          <a:prstGeom prst="rect">
            <a:avLst/>
          </a:prstGeom>
          <a:noFill/>
          <a:ln w="9525">
            <a:noFill/>
            <a:miter lim="800000"/>
            <a:headEnd/>
            <a:tailEnd/>
          </a:ln>
        </p:spPr>
        <p:txBody>
          <a:bodyPr>
            <a:spAutoFit/>
          </a:bodyPr>
          <a:lstStyle/>
          <a:p>
            <a:r>
              <a:rPr lang="en-US" sz="1600" b="1" dirty="0">
                <a:latin typeface="Arial Black" pitchFamily="34" charset="0"/>
              </a:rPr>
              <a:t>x</a:t>
            </a:r>
          </a:p>
        </p:txBody>
      </p:sp>
      <p:sp>
        <p:nvSpPr>
          <p:cNvPr id="119" name="TextBox 16"/>
          <p:cNvSpPr txBox="1">
            <a:spLocks noChangeArrowheads="1"/>
          </p:cNvSpPr>
          <p:nvPr/>
        </p:nvSpPr>
        <p:spPr bwMode="auto">
          <a:xfrm>
            <a:off x="3962400" y="3124200"/>
            <a:ext cx="328612" cy="338137"/>
          </a:xfrm>
          <a:prstGeom prst="rect">
            <a:avLst/>
          </a:prstGeom>
          <a:noFill/>
          <a:ln w="9525">
            <a:noFill/>
            <a:miter lim="800000"/>
            <a:headEnd/>
            <a:tailEnd/>
          </a:ln>
        </p:spPr>
        <p:txBody>
          <a:bodyPr>
            <a:spAutoFit/>
          </a:bodyPr>
          <a:lstStyle/>
          <a:p>
            <a:r>
              <a:rPr lang="en-US" sz="1600" b="1" dirty="0">
                <a:latin typeface="Arial Black" pitchFamily="34" charset="0"/>
              </a:rPr>
              <a:t>x</a:t>
            </a:r>
          </a:p>
        </p:txBody>
      </p:sp>
      <p:sp>
        <p:nvSpPr>
          <p:cNvPr id="120" name="TextBox 17"/>
          <p:cNvSpPr txBox="1">
            <a:spLocks noChangeArrowheads="1"/>
          </p:cNvSpPr>
          <p:nvPr/>
        </p:nvSpPr>
        <p:spPr bwMode="auto">
          <a:xfrm>
            <a:off x="2128838" y="3340100"/>
            <a:ext cx="276225" cy="338137"/>
          </a:xfrm>
          <a:prstGeom prst="rect">
            <a:avLst/>
          </a:prstGeom>
          <a:noFill/>
          <a:ln w="9525">
            <a:noFill/>
            <a:miter lim="800000"/>
            <a:headEnd/>
            <a:tailEnd/>
          </a:ln>
        </p:spPr>
        <p:txBody>
          <a:bodyPr>
            <a:spAutoFit/>
          </a:bodyPr>
          <a:lstStyle/>
          <a:p>
            <a:r>
              <a:rPr lang="en-US" sz="1600" b="1" dirty="0">
                <a:latin typeface="Arial Black" pitchFamily="34" charset="0"/>
              </a:rPr>
              <a:t>x</a:t>
            </a:r>
          </a:p>
        </p:txBody>
      </p:sp>
      <p:sp>
        <p:nvSpPr>
          <p:cNvPr id="125" name="TextBox 24"/>
          <p:cNvSpPr txBox="1">
            <a:spLocks noChangeArrowheads="1"/>
          </p:cNvSpPr>
          <p:nvPr/>
        </p:nvSpPr>
        <p:spPr bwMode="auto">
          <a:xfrm>
            <a:off x="3200400" y="2667000"/>
            <a:ext cx="328612" cy="338138"/>
          </a:xfrm>
          <a:prstGeom prst="rect">
            <a:avLst/>
          </a:prstGeom>
          <a:noFill/>
          <a:ln w="9525">
            <a:noFill/>
            <a:miter lim="800000"/>
            <a:headEnd/>
            <a:tailEnd/>
          </a:ln>
        </p:spPr>
        <p:txBody>
          <a:bodyPr>
            <a:spAutoFit/>
          </a:bodyPr>
          <a:lstStyle/>
          <a:p>
            <a:r>
              <a:rPr lang="en-US" sz="1600" b="1" dirty="0">
                <a:solidFill>
                  <a:srgbClr val="FF0000"/>
                </a:solidFill>
                <a:latin typeface="Arial Black" pitchFamily="34" charset="0"/>
              </a:rPr>
              <a:t>x</a:t>
            </a:r>
          </a:p>
        </p:txBody>
      </p:sp>
      <p:sp>
        <p:nvSpPr>
          <p:cNvPr id="126" name="TextBox 26"/>
          <p:cNvSpPr txBox="1">
            <a:spLocks noChangeArrowheads="1"/>
          </p:cNvSpPr>
          <p:nvPr/>
        </p:nvSpPr>
        <p:spPr bwMode="auto">
          <a:xfrm>
            <a:off x="2133600" y="3886200"/>
            <a:ext cx="328612" cy="338138"/>
          </a:xfrm>
          <a:prstGeom prst="rect">
            <a:avLst/>
          </a:prstGeom>
          <a:noFill/>
          <a:ln w="9525">
            <a:noFill/>
            <a:miter lim="800000"/>
            <a:headEnd/>
            <a:tailEnd/>
          </a:ln>
        </p:spPr>
        <p:txBody>
          <a:bodyPr>
            <a:spAutoFit/>
          </a:bodyPr>
          <a:lstStyle/>
          <a:p>
            <a:r>
              <a:rPr lang="en-US" sz="1600" b="1" dirty="0">
                <a:solidFill>
                  <a:srgbClr val="009900"/>
                </a:solidFill>
                <a:latin typeface="Arial Black" pitchFamily="34" charset="0"/>
              </a:rPr>
              <a:t>x</a:t>
            </a:r>
          </a:p>
        </p:txBody>
      </p:sp>
      <p:sp>
        <p:nvSpPr>
          <p:cNvPr id="128" name="Up-Down Arrow 32"/>
          <p:cNvSpPr>
            <a:spLocks noChangeArrowheads="1"/>
          </p:cNvSpPr>
          <p:nvPr/>
        </p:nvSpPr>
        <p:spPr bwMode="auto">
          <a:xfrm>
            <a:off x="2819401" y="3810000"/>
            <a:ext cx="152400" cy="457200"/>
          </a:xfrm>
          <a:prstGeom prst="upDownArrow">
            <a:avLst>
              <a:gd name="adj1" fmla="val 50000"/>
              <a:gd name="adj2" fmla="val 49989"/>
            </a:avLst>
          </a:prstGeom>
          <a:solidFill>
            <a:srgbClr val="00CC00"/>
          </a:solidFill>
          <a:ln w="9525" algn="ctr">
            <a:solidFill>
              <a:schemeClr val="tx1"/>
            </a:solidFill>
            <a:round/>
            <a:headEnd/>
            <a:tailEnd/>
          </a:ln>
        </p:spPr>
        <p:txBody>
          <a:bodyPr/>
          <a:lstStyle/>
          <a:p>
            <a:endParaRPr lang="en-US" sz="1600" b="1" dirty="0">
              <a:solidFill>
                <a:srgbClr val="00CC00"/>
              </a:solidFill>
              <a:latin typeface="Arial Black" pitchFamily="34" charset="0"/>
            </a:endParaRPr>
          </a:p>
        </p:txBody>
      </p:sp>
      <p:sp>
        <p:nvSpPr>
          <p:cNvPr id="130" name="TextBox 27"/>
          <p:cNvSpPr txBox="1">
            <a:spLocks noChangeArrowheads="1"/>
          </p:cNvSpPr>
          <p:nvPr/>
        </p:nvSpPr>
        <p:spPr bwMode="auto">
          <a:xfrm>
            <a:off x="2743200" y="4191000"/>
            <a:ext cx="327025" cy="338138"/>
          </a:xfrm>
          <a:prstGeom prst="rect">
            <a:avLst/>
          </a:prstGeom>
          <a:noFill/>
          <a:ln w="9525">
            <a:noFill/>
            <a:miter lim="800000"/>
            <a:headEnd/>
            <a:tailEnd/>
          </a:ln>
        </p:spPr>
        <p:txBody>
          <a:bodyPr>
            <a:spAutoFit/>
          </a:bodyPr>
          <a:lstStyle/>
          <a:p>
            <a:r>
              <a:rPr lang="en-US" sz="1600" b="1" dirty="0">
                <a:solidFill>
                  <a:srgbClr val="009900"/>
                </a:solidFill>
                <a:latin typeface="Arial Black" pitchFamily="34" charset="0"/>
              </a:rPr>
              <a:t>x</a:t>
            </a:r>
          </a:p>
        </p:txBody>
      </p:sp>
      <p:sp>
        <p:nvSpPr>
          <p:cNvPr id="131" name="TextBox 27"/>
          <p:cNvSpPr txBox="1">
            <a:spLocks noChangeArrowheads="1"/>
          </p:cNvSpPr>
          <p:nvPr/>
        </p:nvSpPr>
        <p:spPr bwMode="auto">
          <a:xfrm>
            <a:off x="3505200" y="3886200"/>
            <a:ext cx="395288" cy="338138"/>
          </a:xfrm>
          <a:prstGeom prst="rect">
            <a:avLst/>
          </a:prstGeom>
          <a:noFill/>
          <a:ln w="9525">
            <a:noFill/>
            <a:miter lim="800000"/>
            <a:headEnd/>
            <a:tailEnd/>
          </a:ln>
        </p:spPr>
        <p:txBody>
          <a:bodyPr>
            <a:spAutoFit/>
          </a:bodyPr>
          <a:lstStyle/>
          <a:p>
            <a:r>
              <a:rPr lang="en-US" sz="1600" b="1" dirty="0">
                <a:solidFill>
                  <a:srgbClr val="009900"/>
                </a:solidFill>
                <a:latin typeface="Arial Black" pitchFamily="34" charset="0"/>
              </a:rPr>
              <a:t>x</a:t>
            </a:r>
          </a:p>
        </p:txBody>
      </p:sp>
      <p:sp>
        <p:nvSpPr>
          <p:cNvPr id="136" name="TextBox 24"/>
          <p:cNvSpPr txBox="1">
            <a:spLocks noChangeArrowheads="1"/>
          </p:cNvSpPr>
          <p:nvPr/>
        </p:nvSpPr>
        <p:spPr bwMode="auto">
          <a:xfrm>
            <a:off x="2133600" y="2667000"/>
            <a:ext cx="328613" cy="338138"/>
          </a:xfrm>
          <a:prstGeom prst="rect">
            <a:avLst/>
          </a:prstGeom>
          <a:noFill/>
          <a:ln w="9525">
            <a:noFill/>
            <a:miter lim="800000"/>
            <a:headEnd/>
            <a:tailEnd/>
          </a:ln>
        </p:spPr>
        <p:txBody>
          <a:bodyPr>
            <a:spAutoFit/>
          </a:bodyPr>
          <a:lstStyle/>
          <a:p>
            <a:r>
              <a:rPr lang="en-US" sz="1600" b="1" dirty="0">
                <a:solidFill>
                  <a:srgbClr val="FF0000"/>
                </a:solidFill>
                <a:latin typeface="Arial Black" pitchFamily="34" charset="0"/>
              </a:rPr>
              <a:t>x</a:t>
            </a:r>
          </a:p>
        </p:txBody>
      </p:sp>
      <p:sp>
        <p:nvSpPr>
          <p:cNvPr id="137" name="TextBox 24"/>
          <p:cNvSpPr txBox="1">
            <a:spLocks noChangeArrowheads="1"/>
          </p:cNvSpPr>
          <p:nvPr/>
        </p:nvSpPr>
        <p:spPr bwMode="auto">
          <a:xfrm>
            <a:off x="3810000" y="2743200"/>
            <a:ext cx="328613" cy="338138"/>
          </a:xfrm>
          <a:prstGeom prst="rect">
            <a:avLst/>
          </a:prstGeom>
          <a:noFill/>
          <a:ln w="9525">
            <a:noFill/>
            <a:miter lim="800000"/>
            <a:headEnd/>
            <a:tailEnd/>
          </a:ln>
        </p:spPr>
        <p:txBody>
          <a:bodyPr>
            <a:spAutoFit/>
          </a:bodyPr>
          <a:lstStyle/>
          <a:p>
            <a:r>
              <a:rPr lang="en-US" sz="1600" b="1" dirty="0">
                <a:solidFill>
                  <a:srgbClr val="FF0000"/>
                </a:solidFill>
                <a:latin typeface="Arial Black" pitchFamily="34" charset="0"/>
              </a:rPr>
              <a:t>x</a:t>
            </a:r>
          </a:p>
        </p:txBody>
      </p:sp>
      <p:sp>
        <p:nvSpPr>
          <p:cNvPr id="46" name="TextBox 23"/>
          <p:cNvSpPr txBox="1">
            <a:spLocks noChangeArrowheads="1"/>
          </p:cNvSpPr>
          <p:nvPr/>
        </p:nvSpPr>
        <p:spPr bwMode="auto">
          <a:xfrm>
            <a:off x="2667000" y="2514600"/>
            <a:ext cx="328612" cy="339725"/>
          </a:xfrm>
          <a:prstGeom prst="rect">
            <a:avLst/>
          </a:prstGeom>
          <a:noFill/>
          <a:ln w="9525">
            <a:noFill/>
            <a:miter lim="800000"/>
            <a:headEnd/>
            <a:tailEnd/>
          </a:ln>
        </p:spPr>
        <p:txBody>
          <a:bodyPr>
            <a:spAutoFit/>
          </a:bodyPr>
          <a:lstStyle/>
          <a:p>
            <a:r>
              <a:rPr lang="en-US" sz="1600" b="1" dirty="0">
                <a:solidFill>
                  <a:srgbClr val="FF0000"/>
                </a:solidFill>
                <a:latin typeface="Arial Black" pitchFamily="34" charset="0"/>
              </a:rPr>
              <a:t>x</a:t>
            </a:r>
          </a:p>
        </p:txBody>
      </p:sp>
      <p:sp>
        <p:nvSpPr>
          <p:cNvPr id="48" name="Up-Down Arrow 33"/>
          <p:cNvSpPr>
            <a:spLocks noChangeArrowheads="1"/>
          </p:cNvSpPr>
          <p:nvPr/>
        </p:nvSpPr>
        <p:spPr bwMode="auto">
          <a:xfrm>
            <a:off x="2743201" y="2819400"/>
            <a:ext cx="152400" cy="228600"/>
          </a:xfrm>
          <a:prstGeom prst="upDownArrow">
            <a:avLst>
              <a:gd name="adj1" fmla="val 50000"/>
              <a:gd name="adj2" fmla="val 49989"/>
            </a:avLst>
          </a:prstGeom>
          <a:solidFill>
            <a:srgbClr val="FF1515"/>
          </a:solidFill>
          <a:ln w="9525" algn="ctr">
            <a:solidFill>
              <a:schemeClr val="tx1"/>
            </a:solidFill>
            <a:round/>
            <a:headEnd/>
            <a:tailEnd/>
          </a:ln>
        </p:spPr>
        <p:txBody>
          <a:bodyPr/>
          <a:lstStyle/>
          <a:p>
            <a:endParaRPr lang="en-US" sz="1600" b="1" dirty="0">
              <a:solidFill>
                <a:srgbClr val="00CC00"/>
              </a:solidFill>
              <a:latin typeface="Arial Black" pitchFamily="34" charset="0"/>
            </a:endParaRPr>
          </a:p>
        </p:txBody>
      </p:sp>
      <p:sp>
        <p:nvSpPr>
          <p:cNvPr id="35" name="TextBox 34"/>
          <p:cNvSpPr txBox="1"/>
          <p:nvPr/>
        </p:nvSpPr>
        <p:spPr>
          <a:xfrm>
            <a:off x="1981200" y="4800600"/>
            <a:ext cx="2362200" cy="369332"/>
          </a:xfrm>
          <a:prstGeom prst="rect">
            <a:avLst/>
          </a:prstGeom>
          <a:noFill/>
        </p:spPr>
        <p:txBody>
          <a:bodyPr wrap="square" rtlCol="0">
            <a:spAutoFit/>
          </a:bodyPr>
          <a:lstStyle/>
          <a:p>
            <a:r>
              <a:rPr lang="en-US" dirty="0" smtClean="0"/>
              <a:t>Winter Month </a:t>
            </a:r>
          </a:p>
        </p:txBody>
      </p:sp>
      <p:sp>
        <p:nvSpPr>
          <p:cNvPr id="36" name="TextBox 7"/>
          <p:cNvSpPr txBox="1">
            <a:spLocks noChangeArrowheads="1"/>
          </p:cNvSpPr>
          <p:nvPr/>
        </p:nvSpPr>
        <p:spPr bwMode="auto">
          <a:xfrm rot="16200000">
            <a:off x="-524668" y="3572668"/>
            <a:ext cx="2463800" cy="347663"/>
          </a:xfrm>
          <a:prstGeom prst="rect">
            <a:avLst/>
          </a:prstGeom>
          <a:noFill/>
          <a:ln w="9525">
            <a:noFill/>
            <a:miter lim="800000"/>
            <a:headEnd/>
            <a:tailEnd/>
          </a:ln>
        </p:spPr>
        <p:txBody>
          <a:bodyPr>
            <a:spAutoFit/>
          </a:bodyPr>
          <a:lstStyle/>
          <a:p>
            <a:r>
              <a:rPr lang="en-US" sz="1600" dirty="0">
                <a:latin typeface="Arial Black" pitchFamily="34" charset="0"/>
              </a:rPr>
              <a:t>Consumption (kWh)</a:t>
            </a:r>
          </a:p>
        </p:txBody>
      </p:sp>
      <p:sp>
        <p:nvSpPr>
          <p:cNvPr id="37" name="TextBox 27"/>
          <p:cNvSpPr txBox="1">
            <a:spLocks noChangeArrowheads="1"/>
          </p:cNvSpPr>
          <p:nvPr/>
        </p:nvSpPr>
        <p:spPr bwMode="auto">
          <a:xfrm>
            <a:off x="3962400" y="3733800"/>
            <a:ext cx="327025" cy="338138"/>
          </a:xfrm>
          <a:prstGeom prst="rect">
            <a:avLst/>
          </a:prstGeom>
          <a:noFill/>
          <a:ln w="9525">
            <a:noFill/>
            <a:miter lim="800000"/>
            <a:headEnd/>
            <a:tailEnd/>
          </a:ln>
        </p:spPr>
        <p:txBody>
          <a:bodyPr>
            <a:spAutoFit/>
          </a:bodyPr>
          <a:lstStyle/>
          <a:p>
            <a:r>
              <a:rPr lang="en-US" sz="1600" b="1" dirty="0">
                <a:solidFill>
                  <a:srgbClr val="009900"/>
                </a:solidFill>
                <a:latin typeface="Arial Black" pitchFamily="34" charset="0"/>
              </a:rPr>
              <a:t>x</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barrettresourcegroup.com/images/CPEN%20Logo.gif"/>
          <p:cNvPicPr>
            <a:picLocks noChangeAspect="1" noChangeArrowheads="1"/>
          </p:cNvPicPr>
          <p:nvPr/>
        </p:nvPicPr>
        <p:blipFill>
          <a:blip r:embed="rId3" cstate="print"/>
          <a:srcRect/>
          <a:stretch>
            <a:fillRect/>
          </a:stretch>
        </p:blipFill>
        <p:spPr bwMode="auto">
          <a:xfrm>
            <a:off x="152400" y="152400"/>
            <a:ext cx="1017588" cy="1219200"/>
          </a:xfrm>
          <a:prstGeom prst="rect">
            <a:avLst/>
          </a:prstGeom>
          <a:noFill/>
          <a:ln w="9525">
            <a:noFill/>
            <a:miter lim="800000"/>
            <a:headEnd/>
            <a:tailEnd/>
          </a:ln>
        </p:spPr>
      </p:pic>
      <p:pic>
        <p:nvPicPr>
          <p:cNvPr id="34819" name="Picture 10" descr="http://t1.gstatic.com/images?q=tbn:ANd9GcQolXWgjcnzvLoJJQUSc0pLn_I4bu_0Nrv4hLhehkM1LJLJGvYdKEXzMw">
            <a:hlinkClick r:id="rId4"/>
          </p:cNvPr>
          <p:cNvPicPr>
            <a:picLocks noChangeAspect="1" noChangeArrowheads="1"/>
          </p:cNvPicPr>
          <p:nvPr/>
        </p:nvPicPr>
        <p:blipFill>
          <a:blip r:embed="rId5" cstate="print"/>
          <a:srcRect/>
          <a:stretch>
            <a:fillRect/>
          </a:stretch>
        </p:blipFill>
        <p:spPr bwMode="auto">
          <a:xfrm>
            <a:off x="7924800" y="152400"/>
            <a:ext cx="1114425" cy="1147763"/>
          </a:xfrm>
          <a:prstGeom prst="rect">
            <a:avLst/>
          </a:prstGeom>
          <a:noFill/>
          <a:ln w="9525">
            <a:noFill/>
            <a:miter lim="800000"/>
            <a:headEnd/>
            <a:tailEnd/>
          </a:ln>
        </p:spPr>
      </p:pic>
      <p:sp>
        <p:nvSpPr>
          <p:cNvPr id="8" name="Rectangle 7"/>
          <p:cNvSpPr/>
          <p:nvPr/>
        </p:nvSpPr>
        <p:spPr>
          <a:xfrm>
            <a:off x="590550" y="1524000"/>
            <a:ext cx="7924800" cy="4308475"/>
          </a:xfrm>
          <a:prstGeom prst="rect">
            <a:avLst/>
          </a:prstGeom>
        </p:spPr>
        <p:txBody>
          <a:bodyPr>
            <a:spAutoFit/>
          </a:bodyPr>
          <a:lstStyle/>
          <a:p>
            <a:pPr marL="342900" lvl="1" indent="-342900" eaLnBrk="0" hangingPunct="0">
              <a:spcBef>
                <a:spcPct val="20000"/>
              </a:spcBef>
              <a:buFont typeface="Arial" charset="0"/>
              <a:buChar char="•"/>
              <a:defRPr/>
            </a:pPr>
            <a:r>
              <a:rPr lang="en-US" sz="2400" kern="0" dirty="0">
                <a:latin typeface="Arial" charset="0"/>
              </a:rPr>
              <a:t>Exemptions:</a:t>
            </a:r>
            <a:r>
              <a:rPr lang="en-US" sz="2000" kern="0" dirty="0">
                <a:latin typeface="Arial" charset="0"/>
              </a:rPr>
              <a:t> </a:t>
            </a:r>
          </a:p>
          <a:p>
            <a:pPr marL="631825" lvl="1" indent="-233363" eaLnBrk="0" hangingPunct="0">
              <a:spcBef>
                <a:spcPct val="20000"/>
              </a:spcBef>
              <a:buFont typeface="Arial" pitchFamily="34" charset="0"/>
              <a:buChar char="–"/>
              <a:defRPr/>
            </a:pPr>
            <a:r>
              <a:rPr lang="en-US" sz="2000" kern="0" dirty="0">
                <a:latin typeface="Arial" charset="0"/>
              </a:rPr>
              <a:t>For some Wounded Warriors and Exceptional Family Members</a:t>
            </a:r>
          </a:p>
          <a:p>
            <a:pPr marL="631825" lvl="1" indent="-233363" eaLnBrk="0" hangingPunct="0">
              <a:spcBef>
                <a:spcPct val="20000"/>
              </a:spcBef>
              <a:buFont typeface="Arial" pitchFamily="34" charset="0"/>
              <a:buChar char="–"/>
              <a:defRPr/>
            </a:pPr>
            <a:r>
              <a:rPr lang="en-US" sz="2000" kern="0" dirty="0" smtClean="0">
                <a:latin typeface="Arial" charset="0"/>
              </a:rPr>
              <a:t>Not part of program </a:t>
            </a:r>
            <a:endParaRPr lang="en-US" sz="2000" kern="0" dirty="0">
              <a:latin typeface="Arial" charset="0"/>
            </a:endParaRPr>
          </a:p>
          <a:p>
            <a:pPr marL="342900" indent="-342900" eaLnBrk="0" hangingPunct="0">
              <a:spcBef>
                <a:spcPct val="20000"/>
              </a:spcBef>
              <a:buFont typeface="Arial" charset="0"/>
              <a:buChar char="•"/>
              <a:defRPr/>
            </a:pPr>
            <a:r>
              <a:rPr lang="en-US" sz="2400" dirty="0">
                <a:cs typeface="Arial" pitchFamily="34" charset="0"/>
              </a:rPr>
              <a:t>RECP will be implemented in two phases starting Calendar Year 2013</a:t>
            </a:r>
            <a:endParaRPr lang="en-US" dirty="0">
              <a:ea typeface="Times New Roman" pitchFamily="18" charset="0"/>
              <a:cs typeface="Arial" pitchFamily="34" charset="0"/>
            </a:endParaRPr>
          </a:p>
          <a:p>
            <a:pPr marL="631825" lvl="1" indent="-233363" eaLnBrk="0" hangingPunct="0">
              <a:spcBef>
                <a:spcPct val="20000"/>
              </a:spcBef>
              <a:buFont typeface="Arial" pitchFamily="34" charset="0"/>
              <a:buChar char="–"/>
              <a:defRPr/>
            </a:pPr>
            <a:r>
              <a:rPr lang="en-US" sz="2000" dirty="0">
                <a:ea typeface="Times New Roman" pitchFamily="18" charset="0"/>
                <a:cs typeface="Arial" pitchFamily="34" charset="0"/>
              </a:rPr>
              <a:t>Phase I Housing Areas:</a:t>
            </a:r>
          </a:p>
          <a:p>
            <a:pPr marL="1027113" lvl="2" indent="-287338" eaLnBrk="0" hangingPunct="0">
              <a:spcBef>
                <a:spcPct val="20000"/>
              </a:spcBef>
              <a:buFont typeface="Wingdings" pitchFamily="2" charset="2"/>
              <a:buChar char="§"/>
              <a:defRPr/>
            </a:pPr>
            <a:r>
              <a:rPr lang="en-US" dirty="0">
                <a:ea typeface="Times New Roman" pitchFamily="18" charset="0"/>
                <a:cs typeface="Arial" pitchFamily="34" charset="0"/>
              </a:rPr>
              <a:t>Deluz, Del Mar, San Mateo Point, San Onofre I/II/III,               South Mesa I, Stuart Mesa II, Wire Mountain I/II and San Luis Rey   </a:t>
            </a:r>
            <a:endParaRPr lang="en-US" sz="2000" kern="0" dirty="0"/>
          </a:p>
          <a:p>
            <a:pPr marL="631825" lvl="1" indent="-233363" eaLnBrk="0" hangingPunct="0">
              <a:spcBef>
                <a:spcPct val="20000"/>
              </a:spcBef>
              <a:buFont typeface="Arial" pitchFamily="34" charset="0"/>
              <a:buChar char="–"/>
              <a:defRPr/>
            </a:pPr>
            <a:r>
              <a:rPr lang="en-US" sz="2000" dirty="0">
                <a:ea typeface="Times New Roman" pitchFamily="18" charset="0"/>
                <a:cs typeface="Arial" pitchFamily="34" charset="0"/>
              </a:rPr>
              <a:t>Phase II Housing Areas:</a:t>
            </a:r>
          </a:p>
          <a:p>
            <a:pPr marL="1027113" lvl="2" indent="-287338" eaLnBrk="0" hangingPunct="0">
              <a:spcBef>
                <a:spcPct val="20000"/>
              </a:spcBef>
              <a:buFont typeface="Wingdings" pitchFamily="2" charset="2"/>
              <a:buChar char="§"/>
              <a:defRPr/>
            </a:pPr>
            <a:r>
              <a:rPr lang="en-US" dirty="0">
                <a:ea typeface="Times New Roman" pitchFamily="18" charset="0"/>
                <a:cs typeface="Arial" pitchFamily="34" charset="0"/>
              </a:rPr>
              <a:t>Del Mar (Koepler St), Forster Hills, O’Neill Heights, Pacific View, Santa Margarita, Serra Mesa, South Mesa II, Stuart Mesa, Wire Mountain III, and 14th Street </a:t>
            </a:r>
            <a:endParaRPr lang="en-US" sz="2000" kern="0" dirty="0"/>
          </a:p>
        </p:txBody>
      </p:sp>
      <p:sp>
        <p:nvSpPr>
          <p:cNvPr id="34821" name="Rectangle 2"/>
          <p:cNvSpPr>
            <a:spLocks noChangeArrowheads="1"/>
          </p:cNvSpPr>
          <p:nvPr/>
        </p:nvSpPr>
        <p:spPr bwMode="auto">
          <a:xfrm>
            <a:off x="1066800" y="171450"/>
            <a:ext cx="6934200" cy="1200150"/>
          </a:xfrm>
          <a:prstGeom prst="rect">
            <a:avLst/>
          </a:prstGeom>
          <a:noFill/>
          <a:ln w="9525">
            <a:noFill/>
            <a:miter lim="800000"/>
            <a:headEnd/>
            <a:tailEnd/>
          </a:ln>
        </p:spPr>
        <p:txBody>
          <a:bodyPr>
            <a:spAutoFit/>
          </a:bodyPr>
          <a:lstStyle/>
          <a:p>
            <a:pPr algn="ctr"/>
            <a:r>
              <a:rPr lang="en-US" sz="3600" dirty="0">
                <a:cs typeface="Arial" pitchFamily="34" charset="0"/>
              </a:rPr>
              <a:t>RECP Program </a:t>
            </a:r>
          </a:p>
          <a:p>
            <a:pPr algn="ctr"/>
            <a:r>
              <a:rPr lang="en-US" sz="3600" dirty="0">
                <a:cs typeface="Arial" pitchFamily="34" charset="0"/>
              </a:rPr>
              <a:t>Concept of Operations</a:t>
            </a:r>
          </a:p>
        </p:txBody>
      </p:sp>
      <p:sp>
        <p:nvSpPr>
          <p:cNvPr id="34822" name="Slide Number Placeholder 12"/>
          <p:cNvSpPr>
            <a:spLocks noGrp="1"/>
          </p:cNvSpPr>
          <p:nvPr>
            <p:ph type="sldNum" sz="quarter" idx="12"/>
          </p:nvPr>
        </p:nvSpPr>
        <p:spPr bwMode="auto">
          <a:xfrm>
            <a:off x="8610600" y="6492875"/>
            <a:ext cx="533400" cy="365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6F8E3B00-FA46-4B11-9F81-FE30E8B74555}" type="slidenum">
              <a:rPr lang="en-US" sz="1100" smtClean="0">
                <a:solidFill>
                  <a:schemeClr val="tx1"/>
                </a:solidFill>
                <a:latin typeface="Arial" pitchFamily="34" charset="0"/>
                <a:cs typeface="Arial" pitchFamily="34" charset="0"/>
              </a:rPr>
              <a:pPr algn="ctr" fontAlgn="base">
                <a:spcBef>
                  <a:spcPct val="0"/>
                </a:spcBef>
                <a:spcAft>
                  <a:spcPct val="0"/>
                </a:spcAft>
              </a:pPr>
              <a:t>12</a:t>
            </a:fld>
            <a:endParaRPr lang="en-US" sz="1100" dirty="0" smtClean="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barrettresourcegroup.com/images/CPEN%20Logo.gif"/>
          <p:cNvPicPr>
            <a:picLocks noChangeAspect="1" noChangeArrowheads="1"/>
          </p:cNvPicPr>
          <p:nvPr/>
        </p:nvPicPr>
        <p:blipFill>
          <a:blip r:embed="rId3" cstate="print"/>
          <a:srcRect/>
          <a:stretch>
            <a:fillRect/>
          </a:stretch>
        </p:blipFill>
        <p:spPr bwMode="auto">
          <a:xfrm>
            <a:off x="152400" y="152400"/>
            <a:ext cx="1017588" cy="1219200"/>
          </a:xfrm>
          <a:prstGeom prst="rect">
            <a:avLst/>
          </a:prstGeom>
          <a:noFill/>
          <a:ln w="9525">
            <a:noFill/>
            <a:miter lim="800000"/>
            <a:headEnd/>
            <a:tailEnd/>
          </a:ln>
        </p:spPr>
      </p:pic>
      <p:pic>
        <p:nvPicPr>
          <p:cNvPr id="35843" name="Picture 10" descr="http://t1.gstatic.com/images?q=tbn:ANd9GcQolXWgjcnzvLoJJQUSc0pLn_I4bu_0Nrv4hLhehkM1LJLJGvYdKEXzMw">
            <a:hlinkClick r:id="rId4"/>
          </p:cNvPr>
          <p:cNvPicPr>
            <a:picLocks noChangeAspect="1" noChangeArrowheads="1"/>
          </p:cNvPicPr>
          <p:nvPr/>
        </p:nvPicPr>
        <p:blipFill>
          <a:blip r:embed="rId5" cstate="print"/>
          <a:srcRect/>
          <a:stretch>
            <a:fillRect/>
          </a:stretch>
        </p:blipFill>
        <p:spPr bwMode="auto">
          <a:xfrm>
            <a:off x="7924800" y="152400"/>
            <a:ext cx="1114425" cy="1147763"/>
          </a:xfrm>
          <a:prstGeom prst="rect">
            <a:avLst/>
          </a:prstGeom>
          <a:noFill/>
          <a:ln w="9525">
            <a:noFill/>
            <a:miter lim="800000"/>
            <a:headEnd/>
            <a:tailEnd/>
          </a:ln>
        </p:spPr>
      </p:pic>
      <p:sp>
        <p:nvSpPr>
          <p:cNvPr id="8" name="Rectangle 7"/>
          <p:cNvSpPr/>
          <p:nvPr/>
        </p:nvSpPr>
        <p:spPr>
          <a:xfrm>
            <a:off x="590550" y="1371600"/>
            <a:ext cx="7924800" cy="5404556"/>
          </a:xfrm>
          <a:prstGeom prst="rect">
            <a:avLst/>
          </a:prstGeom>
        </p:spPr>
        <p:txBody>
          <a:bodyPr>
            <a:spAutoFit/>
          </a:bodyPr>
          <a:lstStyle/>
          <a:p>
            <a:pPr marL="342900" lvl="1" indent="-342900" eaLnBrk="0" hangingPunct="0">
              <a:spcBef>
                <a:spcPct val="20000"/>
              </a:spcBef>
              <a:buFont typeface="Arial" charset="0"/>
              <a:buChar char="•"/>
              <a:defRPr/>
            </a:pPr>
            <a:r>
              <a:rPr lang="en-US" sz="2400" kern="0" dirty="0"/>
              <a:t>Timelines are projected and subject to change </a:t>
            </a:r>
          </a:p>
          <a:p>
            <a:pPr marL="342900" lvl="1" indent="-342900" eaLnBrk="0" hangingPunct="0">
              <a:spcBef>
                <a:spcPct val="20000"/>
              </a:spcBef>
              <a:buFont typeface="Arial" charset="0"/>
              <a:buChar char="•"/>
              <a:defRPr/>
            </a:pPr>
            <a:r>
              <a:rPr lang="en-US" sz="2400" kern="0" dirty="0"/>
              <a:t>Before live billing begins: </a:t>
            </a:r>
            <a:endParaRPr lang="en-US" sz="2400" dirty="0">
              <a:cs typeface="Arial" pitchFamily="34" charset="0"/>
            </a:endParaRPr>
          </a:p>
          <a:p>
            <a:pPr marL="631825" lvl="1" indent="-233363" eaLnBrk="0" hangingPunct="0">
              <a:spcBef>
                <a:spcPct val="20000"/>
              </a:spcBef>
              <a:buFont typeface="Arial" pitchFamily="34" charset="0"/>
              <a:buChar char="–"/>
              <a:defRPr/>
            </a:pPr>
            <a:r>
              <a:rPr lang="en-US" sz="2000" kern="0" dirty="0"/>
              <a:t>Establish like-type housing groups</a:t>
            </a:r>
            <a:endParaRPr lang="en-US" kern="0" dirty="0"/>
          </a:p>
          <a:p>
            <a:pPr marL="1027113" lvl="2" indent="-287338" eaLnBrk="0" hangingPunct="0">
              <a:spcBef>
                <a:spcPct val="20000"/>
              </a:spcBef>
              <a:buFont typeface="Wingdings" pitchFamily="2" charset="2"/>
              <a:buChar char="§"/>
              <a:defRPr/>
            </a:pPr>
            <a:r>
              <a:rPr lang="en-US" kern="0" dirty="0"/>
              <a:t>May - June 2012</a:t>
            </a:r>
            <a:endParaRPr lang="en-US" sz="2000" dirty="0">
              <a:cs typeface="Arial" pitchFamily="34" charset="0"/>
            </a:endParaRPr>
          </a:p>
          <a:p>
            <a:pPr marL="631825" lvl="1" indent="-233363" eaLnBrk="0" hangingPunct="0">
              <a:spcBef>
                <a:spcPct val="20000"/>
              </a:spcBef>
              <a:buFont typeface="Arial" pitchFamily="34" charset="0"/>
              <a:buChar char="–"/>
              <a:defRPr/>
            </a:pPr>
            <a:r>
              <a:rPr lang="en-US" sz="2000" dirty="0">
                <a:cs typeface="Arial" pitchFamily="34" charset="0"/>
              </a:rPr>
              <a:t> </a:t>
            </a:r>
            <a:r>
              <a:rPr lang="en-US" sz="2000" kern="0" dirty="0"/>
              <a:t>RECP Leadership briefs</a:t>
            </a:r>
          </a:p>
          <a:p>
            <a:pPr marL="1027113" lvl="2" indent="-287338" eaLnBrk="0" hangingPunct="0">
              <a:spcBef>
                <a:spcPct val="20000"/>
              </a:spcBef>
              <a:buFont typeface="Wingdings" pitchFamily="2" charset="2"/>
              <a:buChar char="§"/>
              <a:defRPr/>
            </a:pPr>
            <a:r>
              <a:rPr lang="en-US" kern="0" dirty="0"/>
              <a:t>July - October 2012 </a:t>
            </a:r>
            <a:endParaRPr lang="en-US" sz="2000" dirty="0">
              <a:cs typeface="Arial" pitchFamily="34" charset="0"/>
            </a:endParaRPr>
          </a:p>
          <a:p>
            <a:pPr marL="631825" lvl="1" indent="-233363" eaLnBrk="0" hangingPunct="0">
              <a:spcBef>
                <a:spcPct val="20000"/>
              </a:spcBef>
              <a:buFont typeface="Arial" pitchFamily="34" charset="0"/>
              <a:buChar char="–"/>
              <a:defRPr/>
            </a:pPr>
            <a:r>
              <a:rPr lang="en-US" sz="2000" dirty="0">
                <a:cs typeface="Arial" pitchFamily="34" charset="0"/>
              </a:rPr>
              <a:t>CG MCIWEST-MCB CPEN Notification Letters and Program Information </a:t>
            </a:r>
            <a:r>
              <a:rPr lang="en-US" sz="2000" kern="0" dirty="0"/>
              <a:t>to Residents</a:t>
            </a:r>
            <a:r>
              <a:rPr lang="en-US" sz="2000" kern="0" dirty="0">
                <a:latin typeface="Arial" charset="0"/>
              </a:rPr>
              <a:t>       </a:t>
            </a:r>
          </a:p>
          <a:p>
            <a:pPr marL="1027113" lvl="2" indent="-287338" eaLnBrk="0" hangingPunct="0">
              <a:spcBef>
                <a:spcPct val="20000"/>
              </a:spcBef>
              <a:buFont typeface="Wingdings" pitchFamily="2" charset="2"/>
              <a:buChar char="§"/>
              <a:defRPr/>
            </a:pPr>
            <a:r>
              <a:rPr lang="en-US" dirty="0">
                <a:ea typeface="Times New Roman" pitchFamily="18" charset="0"/>
                <a:cs typeface="Arial" pitchFamily="34" charset="0"/>
              </a:rPr>
              <a:t>September 2012 </a:t>
            </a:r>
            <a:endParaRPr lang="en-US" sz="2000" kern="0" dirty="0"/>
          </a:p>
          <a:p>
            <a:pPr marL="631825" lvl="1" indent="-233363" eaLnBrk="0" hangingPunct="0">
              <a:spcBef>
                <a:spcPct val="20000"/>
              </a:spcBef>
              <a:buFont typeface="Arial" pitchFamily="34" charset="0"/>
              <a:buChar char="–"/>
              <a:defRPr/>
            </a:pPr>
            <a:r>
              <a:rPr lang="en-US" sz="2000" dirty="0">
                <a:cs typeface="Arial" pitchFamily="34" charset="0"/>
              </a:rPr>
              <a:t>Publish Articles in Base Papers / Newsletters / Website</a:t>
            </a:r>
            <a:endParaRPr lang="en-US" dirty="0">
              <a:ea typeface="Times New Roman" pitchFamily="18" charset="0"/>
              <a:cs typeface="Arial" pitchFamily="34" charset="0"/>
            </a:endParaRPr>
          </a:p>
          <a:p>
            <a:pPr marL="1027113" lvl="2" indent="-287338" eaLnBrk="0" hangingPunct="0">
              <a:spcBef>
                <a:spcPct val="20000"/>
              </a:spcBef>
              <a:buFont typeface="Wingdings" pitchFamily="2" charset="2"/>
              <a:buChar char="§"/>
              <a:defRPr/>
            </a:pPr>
            <a:r>
              <a:rPr lang="en-US" kern="0" dirty="0">
                <a:hlinkClick r:id="rId6"/>
              </a:rPr>
              <a:t>http://www.pendleton.marines.mil/Family/FamilyHousing/ResidentEnergyConservationProgram.aspx</a:t>
            </a:r>
            <a:r>
              <a:rPr lang="en-US" kern="0" dirty="0"/>
              <a:t> </a:t>
            </a:r>
          </a:p>
          <a:p>
            <a:pPr marL="1027113" lvl="2" indent="-287338" eaLnBrk="0" hangingPunct="0">
              <a:spcBef>
                <a:spcPct val="20000"/>
              </a:spcBef>
              <a:buFont typeface="Wingdings" pitchFamily="2" charset="2"/>
              <a:buChar char="§"/>
              <a:defRPr/>
            </a:pPr>
            <a:r>
              <a:rPr lang="en-US" kern="0" dirty="0"/>
              <a:t>October 2012 </a:t>
            </a:r>
            <a:endParaRPr lang="en-US" kern="0" dirty="0" smtClean="0"/>
          </a:p>
          <a:p>
            <a:pPr marL="1027113" lvl="2" indent="-287338" eaLnBrk="0" hangingPunct="0">
              <a:spcBef>
                <a:spcPct val="20000"/>
              </a:spcBef>
              <a:buFont typeface="Wingdings" pitchFamily="2" charset="2"/>
              <a:buChar char="§"/>
              <a:defRPr/>
            </a:pPr>
            <a:r>
              <a:rPr lang="en-US" kern="0" dirty="0" smtClean="0"/>
              <a:t>Updated July 2013</a:t>
            </a:r>
            <a:endParaRPr lang="en-US" kern="0" dirty="0"/>
          </a:p>
          <a:p>
            <a:pPr marL="1027113" lvl="2" indent="-287338" eaLnBrk="0" hangingPunct="0">
              <a:spcBef>
                <a:spcPct val="20000"/>
              </a:spcBef>
              <a:defRPr/>
            </a:pPr>
            <a:endParaRPr lang="en-US" kern="0" dirty="0"/>
          </a:p>
        </p:txBody>
      </p:sp>
      <p:sp>
        <p:nvSpPr>
          <p:cNvPr id="35845" name="Rectangle 2"/>
          <p:cNvSpPr>
            <a:spLocks noChangeArrowheads="1"/>
          </p:cNvSpPr>
          <p:nvPr/>
        </p:nvSpPr>
        <p:spPr bwMode="auto">
          <a:xfrm>
            <a:off x="1066800" y="171450"/>
            <a:ext cx="6934200" cy="1200150"/>
          </a:xfrm>
          <a:prstGeom prst="rect">
            <a:avLst/>
          </a:prstGeom>
          <a:noFill/>
          <a:ln w="9525">
            <a:noFill/>
            <a:miter lim="800000"/>
            <a:headEnd/>
            <a:tailEnd/>
          </a:ln>
        </p:spPr>
        <p:txBody>
          <a:bodyPr>
            <a:spAutoFit/>
          </a:bodyPr>
          <a:lstStyle/>
          <a:p>
            <a:pPr algn="ctr"/>
            <a:r>
              <a:rPr lang="en-US" sz="3600" dirty="0">
                <a:cs typeface="Arial" pitchFamily="34" charset="0"/>
              </a:rPr>
              <a:t>RECP Program </a:t>
            </a:r>
          </a:p>
          <a:p>
            <a:pPr algn="ctr"/>
            <a:r>
              <a:rPr lang="en-US" sz="3600" dirty="0">
                <a:cs typeface="Arial" pitchFamily="34" charset="0"/>
              </a:rPr>
              <a:t>Concept of Operations</a:t>
            </a:r>
          </a:p>
        </p:txBody>
      </p:sp>
      <p:sp>
        <p:nvSpPr>
          <p:cNvPr id="35846" name="Slide Number Placeholder 12"/>
          <p:cNvSpPr>
            <a:spLocks noGrp="1"/>
          </p:cNvSpPr>
          <p:nvPr>
            <p:ph type="sldNum" sz="quarter" idx="12"/>
          </p:nvPr>
        </p:nvSpPr>
        <p:spPr bwMode="auto">
          <a:xfrm>
            <a:off x="8610600" y="6492875"/>
            <a:ext cx="533400" cy="365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C0BB28C2-6F07-434B-9CB1-D91681292249}" type="slidenum">
              <a:rPr lang="en-US" sz="1100" smtClean="0">
                <a:solidFill>
                  <a:schemeClr val="tx1"/>
                </a:solidFill>
                <a:latin typeface="Arial" pitchFamily="34" charset="0"/>
                <a:cs typeface="Arial" pitchFamily="34" charset="0"/>
              </a:rPr>
              <a:pPr algn="ctr" fontAlgn="base">
                <a:spcBef>
                  <a:spcPct val="0"/>
                </a:spcBef>
                <a:spcAft>
                  <a:spcPct val="0"/>
                </a:spcAft>
              </a:pPr>
              <a:t>13</a:t>
            </a:fld>
            <a:endParaRPr lang="en-US" sz="1100" dirty="0" smtClean="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barrettresourcegroup.com/images/CPEN%20Logo.gif"/>
          <p:cNvPicPr>
            <a:picLocks noChangeAspect="1" noChangeArrowheads="1"/>
          </p:cNvPicPr>
          <p:nvPr/>
        </p:nvPicPr>
        <p:blipFill>
          <a:blip r:embed="rId3" cstate="print"/>
          <a:srcRect/>
          <a:stretch>
            <a:fillRect/>
          </a:stretch>
        </p:blipFill>
        <p:spPr bwMode="auto">
          <a:xfrm>
            <a:off x="152400" y="152400"/>
            <a:ext cx="1017588" cy="1219200"/>
          </a:xfrm>
          <a:prstGeom prst="rect">
            <a:avLst/>
          </a:prstGeom>
          <a:noFill/>
          <a:ln w="9525">
            <a:noFill/>
            <a:miter lim="800000"/>
            <a:headEnd/>
            <a:tailEnd/>
          </a:ln>
        </p:spPr>
      </p:pic>
      <p:pic>
        <p:nvPicPr>
          <p:cNvPr id="36867" name="Picture 10" descr="http://t1.gstatic.com/images?q=tbn:ANd9GcQolXWgjcnzvLoJJQUSc0pLn_I4bu_0Nrv4hLhehkM1LJLJGvYdKEXzMw">
            <a:hlinkClick r:id="rId4"/>
          </p:cNvPr>
          <p:cNvPicPr>
            <a:picLocks noChangeAspect="1" noChangeArrowheads="1"/>
          </p:cNvPicPr>
          <p:nvPr/>
        </p:nvPicPr>
        <p:blipFill>
          <a:blip r:embed="rId5" cstate="print"/>
          <a:srcRect/>
          <a:stretch>
            <a:fillRect/>
          </a:stretch>
        </p:blipFill>
        <p:spPr bwMode="auto">
          <a:xfrm>
            <a:off x="7924800" y="152400"/>
            <a:ext cx="1114425" cy="1147763"/>
          </a:xfrm>
          <a:prstGeom prst="rect">
            <a:avLst/>
          </a:prstGeom>
          <a:noFill/>
          <a:ln w="9525">
            <a:noFill/>
            <a:miter lim="800000"/>
            <a:headEnd/>
            <a:tailEnd/>
          </a:ln>
        </p:spPr>
      </p:pic>
      <p:sp>
        <p:nvSpPr>
          <p:cNvPr id="8" name="Rectangle 7"/>
          <p:cNvSpPr/>
          <p:nvPr/>
        </p:nvSpPr>
        <p:spPr>
          <a:xfrm>
            <a:off x="609600" y="1676400"/>
            <a:ext cx="7924800" cy="3681413"/>
          </a:xfrm>
          <a:prstGeom prst="rect">
            <a:avLst/>
          </a:prstGeom>
        </p:spPr>
        <p:txBody>
          <a:bodyPr>
            <a:spAutoFit/>
          </a:bodyPr>
          <a:lstStyle/>
          <a:p>
            <a:pPr marL="174625" indent="-233363" eaLnBrk="0" hangingPunct="0">
              <a:spcBef>
                <a:spcPct val="20000"/>
              </a:spcBef>
              <a:buFont typeface="Arial" pitchFamily="34" charset="0"/>
              <a:buChar char="–"/>
              <a:defRPr/>
            </a:pPr>
            <a:r>
              <a:rPr lang="en-US" sz="2400" kern="0" dirty="0"/>
              <a:t>PPV Partner </a:t>
            </a:r>
            <a:r>
              <a:rPr lang="en-US" sz="2400" dirty="0">
                <a:cs typeface="Arial" pitchFamily="34" charset="0"/>
              </a:rPr>
              <a:t>Send Notification Letters </a:t>
            </a:r>
            <a:r>
              <a:rPr lang="en-US" sz="2400" kern="0" dirty="0"/>
              <a:t>to Residents</a:t>
            </a:r>
          </a:p>
          <a:p>
            <a:pPr marL="569913" lvl="1" indent="-287338" eaLnBrk="0" hangingPunct="0">
              <a:spcBef>
                <a:spcPct val="20000"/>
              </a:spcBef>
              <a:buFont typeface="Wingdings" pitchFamily="2" charset="2"/>
              <a:buChar char="§"/>
              <a:defRPr/>
            </a:pPr>
            <a:r>
              <a:rPr lang="en-US" kern="0" dirty="0"/>
              <a:t>Phase I: October 2012</a:t>
            </a:r>
          </a:p>
          <a:p>
            <a:pPr marL="569913" lvl="1" indent="-287338" eaLnBrk="0" hangingPunct="0">
              <a:spcBef>
                <a:spcPct val="20000"/>
              </a:spcBef>
              <a:buFont typeface="Wingdings" pitchFamily="2" charset="2"/>
              <a:buChar char="§"/>
              <a:defRPr/>
            </a:pPr>
            <a:r>
              <a:rPr lang="en-US" kern="0" dirty="0"/>
              <a:t>Phase II: </a:t>
            </a:r>
            <a:r>
              <a:rPr lang="en-US" kern="0" dirty="0" smtClean="0"/>
              <a:t>July 2013</a:t>
            </a:r>
            <a:endParaRPr lang="en-US" sz="2000" dirty="0">
              <a:ea typeface="Times New Roman" pitchFamily="18" charset="0"/>
              <a:cs typeface="Arial" pitchFamily="34" charset="0"/>
            </a:endParaRPr>
          </a:p>
          <a:p>
            <a:pPr marL="174625" indent="-233363" eaLnBrk="0" hangingPunct="0">
              <a:spcBef>
                <a:spcPct val="20000"/>
              </a:spcBef>
              <a:buFont typeface="Arial" pitchFamily="34" charset="0"/>
              <a:buChar char="–"/>
              <a:defRPr/>
            </a:pPr>
            <a:r>
              <a:rPr lang="en-US" sz="2400" dirty="0">
                <a:cs typeface="Arial" pitchFamily="34" charset="0"/>
              </a:rPr>
              <a:t>Town Hall Meetings / Energy Forums </a:t>
            </a:r>
            <a:endParaRPr lang="en-US" sz="2400" kern="0" dirty="0"/>
          </a:p>
          <a:p>
            <a:pPr marL="569913" lvl="1" indent="-287338" eaLnBrk="0" hangingPunct="0">
              <a:spcBef>
                <a:spcPct val="20000"/>
              </a:spcBef>
              <a:buFont typeface="Wingdings" pitchFamily="2" charset="2"/>
              <a:buChar char="§"/>
              <a:defRPr/>
            </a:pPr>
            <a:r>
              <a:rPr lang="en-US" sz="2000" kern="0" dirty="0"/>
              <a:t>Phase I: October </a:t>
            </a:r>
            <a:r>
              <a:rPr lang="en-US" sz="2000" kern="0" dirty="0" smtClean="0"/>
              <a:t>2012 - </a:t>
            </a:r>
            <a:r>
              <a:rPr lang="en-US" sz="2000" kern="0" dirty="0"/>
              <a:t>December 2012</a:t>
            </a:r>
          </a:p>
          <a:p>
            <a:pPr marL="569913" lvl="1" indent="-287338" eaLnBrk="0" hangingPunct="0">
              <a:spcBef>
                <a:spcPct val="20000"/>
              </a:spcBef>
              <a:buFont typeface="Wingdings" pitchFamily="2" charset="2"/>
              <a:buChar char="§"/>
              <a:defRPr/>
            </a:pPr>
            <a:r>
              <a:rPr lang="en-US" sz="2000" kern="0" dirty="0"/>
              <a:t>Phase II: </a:t>
            </a:r>
            <a:r>
              <a:rPr lang="en-US" sz="2000" kern="0" dirty="0" smtClean="0"/>
              <a:t>July 2013 – May 2014</a:t>
            </a:r>
            <a:r>
              <a:rPr lang="en-US" sz="2400" dirty="0">
                <a:cs typeface="Arial" pitchFamily="34" charset="0"/>
              </a:rPr>
              <a:t>	</a:t>
            </a:r>
            <a:endParaRPr lang="en-US" sz="2400" kern="0" dirty="0">
              <a:cs typeface="Arial" pitchFamily="34" charset="0"/>
            </a:endParaRPr>
          </a:p>
          <a:p>
            <a:pPr marL="174625" indent="-233363" eaLnBrk="0" hangingPunct="0">
              <a:spcBef>
                <a:spcPts val="1200"/>
              </a:spcBef>
              <a:buFont typeface="Arial" pitchFamily="34" charset="0"/>
              <a:buChar char="–"/>
              <a:defRPr/>
            </a:pPr>
            <a:r>
              <a:rPr lang="en-US" sz="2400" dirty="0">
                <a:cs typeface="Arial" pitchFamily="34" charset="0"/>
              </a:rPr>
              <a:t>Execute </a:t>
            </a:r>
            <a:r>
              <a:rPr lang="en-US" sz="2400" dirty="0" smtClean="0">
                <a:cs typeface="Arial" pitchFamily="34" charset="0"/>
              </a:rPr>
              <a:t>Lease </a:t>
            </a:r>
            <a:r>
              <a:rPr lang="en-US" sz="2400" dirty="0">
                <a:cs typeface="Arial" pitchFamily="34" charset="0"/>
              </a:rPr>
              <a:t>Modifications	</a:t>
            </a:r>
          </a:p>
          <a:p>
            <a:pPr marL="569913" lvl="1" indent="-287338" eaLnBrk="0" hangingPunct="0">
              <a:spcBef>
                <a:spcPct val="20000"/>
              </a:spcBef>
              <a:buFont typeface="Wingdings" pitchFamily="2" charset="2"/>
              <a:buChar char="§"/>
              <a:defRPr/>
            </a:pPr>
            <a:r>
              <a:rPr lang="en-US" sz="2000" kern="0" dirty="0"/>
              <a:t>Phase I: September - December 2012 </a:t>
            </a:r>
          </a:p>
          <a:p>
            <a:pPr marL="569913" lvl="1" indent="-287338" eaLnBrk="0" hangingPunct="0">
              <a:spcBef>
                <a:spcPct val="20000"/>
              </a:spcBef>
              <a:buFont typeface="Wingdings" pitchFamily="2" charset="2"/>
              <a:buChar char="§"/>
              <a:defRPr/>
            </a:pPr>
            <a:r>
              <a:rPr lang="en-US" sz="2000" kern="0" dirty="0"/>
              <a:t>Phase II: January - </a:t>
            </a:r>
            <a:r>
              <a:rPr lang="en-US" sz="2000" kern="0" dirty="0" smtClean="0"/>
              <a:t>December</a:t>
            </a:r>
            <a:r>
              <a:rPr lang="en-US" sz="2000" kern="0" dirty="0" smtClean="0"/>
              <a:t> </a:t>
            </a:r>
            <a:r>
              <a:rPr lang="en-US" sz="2000" kern="0" dirty="0"/>
              <a:t>2013</a:t>
            </a:r>
          </a:p>
        </p:txBody>
      </p:sp>
      <p:sp>
        <p:nvSpPr>
          <p:cNvPr id="36869" name="Rectangle 2"/>
          <p:cNvSpPr>
            <a:spLocks noChangeArrowheads="1"/>
          </p:cNvSpPr>
          <p:nvPr/>
        </p:nvSpPr>
        <p:spPr bwMode="auto">
          <a:xfrm>
            <a:off x="1066800" y="171450"/>
            <a:ext cx="6934200" cy="1200150"/>
          </a:xfrm>
          <a:prstGeom prst="rect">
            <a:avLst/>
          </a:prstGeom>
          <a:noFill/>
          <a:ln w="9525">
            <a:noFill/>
            <a:miter lim="800000"/>
            <a:headEnd/>
            <a:tailEnd/>
          </a:ln>
        </p:spPr>
        <p:txBody>
          <a:bodyPr>
            <a:spAutoFit/>
          </a:bodyPr>
          <a:lstStyle/>
          <a:p>
            <a:pPr algn="ctr"/>
            <a:r>
              <a:rPr lang="en-US" sz="3600" dirty="0">
                <a:cs typeface="Arial" pitchFamily="34" charset="0"/>
              </a:rPr>
              <a:t>RECP Program </a:t>
            </a:r>
          </a:p>
          <a:p>
            <a:pPr algn="ctr"/>
            <a:r>
              <a:rPr lang="en-US" sz="3600" dirty="0">
                <a:cs typeface="Arial" pitchFamily="34" charset="0"/>
              </a:rPr>
              <a:t>Concept of Operations</a:t>
            </a:r>
          </a:p>
        </p:txBody>
      </p:sp>
      <p:sp>
        <p:nvSpPr>
          <p:cNvPr id="36870" name="Slide Number Placeholder 12"/>
          <p:cNvSpPr>
            <a:spLocks noGrp="1"/>
          </p:cNvSpPr>
          <p:nvPr>
            <p:ph type="sldNum" sz="quarter" idx="12"/>
          </p:nvPr>
        </p:nvSpPr>
        <p:spPr bwMode="auto">
          <a:xfrm>
            <a:off x="8610600" y="6492875"/>
            <a:ext cx="533400" cy="365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615A914C-E0FE-460B-9B39-A6604C35686F}" type="slidenum">
              <a:rPr lang="en-US" sz="1100" smtClean="0">
                <a:solidFill>
                  <a:schemeClr val="tx1"/>
                </a:solidFill>
                <a:latin typeface="Arial" pitchFamily="34" charset="0"/>
                <a:cs typeface="Arial" pitchFamily="34" charset="0"/>
              </a:rPr>
              <a:pPr algn="ctr" fontAlgn="base">
                <a:spcBef>
                  <a:spcPct val="0"/>
                </a:spcBef>
                <a:spcAft>
                  <a:spcPct val="0"/>
                </a:spcAft>
              </a:pPr>
              <a:t>14</a:t>
            </a:fld>
            <a:endParaRPr lang="en-US" sz="1100" dirty="0" smtClean="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barrettresourcegroup.com/images/CPEN%20Logo.gif"/>
          <p:cNvPicPr>
            <a:picLocks noChangeAspect="1" noChangeArrowheads="1"/>
          </p:cNvPicPr>
          <p:nvPr/>
        </p:nvPicPr>
        <p:blipFill>
          <a:blip r:embed="rId3" cstate="print"/>
          <a:srcRect/>
          <a:stretch>
            <a:fillRect/>
          </a:stretch>
        </p:blipFill>
        <p:spPr bwMode="auto">
          <a:xfrm>
            <a:off x="152400" y="152400"/>
            <a:ext cx="1017588" cy="1219200"/>
          </a:xfrm>
          <a:prstGeom prst="rect">
            <a:avLst/>
          </a:prstGeom>
          <a:noFill/>
          <a:ln w="9525">
            <a:noFill/>
            <a:miter lim="800000"/>
            <a:headEnd/>
            <a:tailEnd/>
          </a:ln>
        </p:spPr>
      </p:pic>
      <p:pic>
        <p:nvPicPr>
          <p:cNvPr id="37891" name="Picture 10" descr="http://t1.gstatic.com/images?q=tbn:ANd9GcQolXWgjcnzvLoJJQUSc0pLn_I4bu_0Nrv4hLhehkM1LJLJGvYdKEXzMw">
            <a:hlinkClick r:id="rId4"/>
          </p:cNvPr>
          <p:cNvPicPr>
            <a:picLocks noChangeAspect="1" noChangeArrowheads="1"/>
          </p:cNvPicPr>
          <p:nvPr/>
        </p:nvPicPr>
        <p:blipFill>
          <a:blip r:embed="rId5" cstate="print"/>
          <a:srcRect/>
          <a:stretch>
            <a:fillRect/>
          </a:stretch>
        </p:blipFill>
        <p:spPr bwMode="auto">
          <a:xfrm>
            <a:off x="7924800" y="152400"/>
            <a:ext cx="1114425" cy="1147763"/>
          </a:xfrm>
          <a:prstGeom prst="rect">
            <a:avLst/>
          </a:prstGeom>
          <a:noFill/>
          <a:ln w="9525">
            <a:noFill/>
            <a:miter lim="800000"/>
            <a:headEnd/>
            <a:tailEnd/>
          </a:ln>
        </p:spPr>
      </p:pic>
      <p:sp>
        <p:nvSpPr>
          <p:cNvPr id="8" name="Rectangle 7"/>
          <p:cNvSpPr/>
          <p:nvPr/>
        </p:nvSpPr>
        <p:spPr>
          <a:xfrm>
            <a:off x="609600" y="1295400"/>
            <a:ext cx="7924800" cy="4456113"/>
          </a:xfrm>
          <a:prstGeom prst="rect">
            <a:avLst/>
          </a:prstGeom>
        </p:spPr>
        <p:txBody>
          <a:bodyPr>
            <a:spAutoFit/>
          </a:bodyPr>
          <a:lstStyle/>
          <a:p>
            <a:pPr marL="174625" indent="-233363" eaLnBrk="0" hangingPunct="0">
              <a:spcBef>
                <a:spcPct val="20000"/>
              </a:spcBef>
              <a:buFont typeface="Arial" pitchFamily="34" charset="0"/>
              <a:buChar char="–"/>
              <a:defRPr/>
            </a:pPr>
            <a:endParaRPr lang="en-US" sz="2400" kern="0" dirty="0"/>
          </a:p>
          <a:p>
            <a:pPr marL="174625" indent="-233363" eaLnBrk="0" hangingPunct="0">
              <a:spcBef>
                <a:spcPts val="1200"/>
              </a:spcBef>
              <a:buFont typeface="Arial" pitchFamily="34" charset="0"/>
              <a:buChar char="–"/>
              <a:defRPr/>
            </a:pPr>
            <a:r>
              <a:rPr lang="en-US" sz="2400" kern="0" dirty="0"/>
              <a:t>PPV Partner s</a:t>
            </a:r>
            <a:r>
              <a:rPr lang="en-US" sz="2400" dirty="0">
                <a:cs typeface="Arial" pitchFamily="34" charset="0"/>
              </a:rPr>
              <a:t>ends </a:t>
            </a:r>
            <a:r>
              <a:rPr lang="en-US" sz="2400" kern="0" dirty="0"/>
              <a:t>3-Month Mock Billing </a:t>
            </a:r>
            <a:r>
              <a:rPr lang="en-US" sz="2400" dirty="0">
                <a:cs typeface="Arial" pitchFamily="34" charset="0"/>
              </a:rPr>
              <a:t>Notification Letters</a:t>
            </a:r>
            <a:endParaRPr lang="en-US" sz="2400" kern="0" dirty="0"/>
          </a:p>
          <a:p>
            <a:pPr marL="569913" lvl="1" indent="-287338" eaLnBrk="0" hangingPunct="0">
              <a:spcBef>
                <a:spcPct val="20000"/>
              </a:spcBef>
              <a:buFont typeface="Wingdings" pitchFamily="2" charset="2"/>
              <a:buChar char="§"/>
              <a:defRPr/>
            </a:pPr>
            <a:r>
              <a:rPr lang="en-US" sz="2000" dirty="0">
                <a:ea typeface="Times New Roman" pitchFamily="18" charset="0"/>
                <a:cs typeface="Arial" pitchFamily="34" charset="0"/>
              </a:rPr>
              <a:t>Phase I: December 2012 </a:t>
            </a:r>
          </a:p>
          <a:p>
            <a:pPr marL="569913" lvl="1" indent="-287338" eaLnBrk="0" hangingPunct="0">
              <a:spcBef>
                <a:spcPct val="20000"/>
              </a:spcBef>
              <a:buFont typeface="Wingdings" pitchFamily="2" charset="2"/>
              <a:buChar char="§"/>
              <a:defRPr/>
            </a:pPr>
            <a:r>
              <a:rPr lang="en-US" sz="2000" dirty="0">
                <a:ea typeface="Times New Roman" pitchFamily="18" charset="0"/>
                <a:cs typeface="Arial" pitchFamily="34" charset="0"/>
              </a:rPr>
              <a:t>Phase II: </a:t>
            </a:r>
            <a:r>
              <a:rPr lang="en-US" sz="2000" dirty="0" smtClean="0">
                <a:ea typeface="Times New Roman" pitchFamily="18" charset="0"/>
                <a:cs typeface="Arial" pitchFamily="34" charset="0"/>
              </a:rPr>
              <a:t>November </a:t>
            </a:r>
            <a:r>
              <a:rPr lang="en-US" sz="2000" dirty="0">
                <a:ea typeface="Times New Roman" pitchFamily="18" charset="0"/>
                <a:cs typeface="Arial" pitchFamily="34" charset="0"/>
              </a:rPr>
              <a:t>2013</a:t>
            </a:r>
            <a:endParaRPr lang="en-US" sz="2000" kern="0" dirty="0"/>
          </a:p>
          <a:p>
            <a:pPr marL="174625" indent="-233363" eaLnBrk="0" hangingPunct="0">
              <a:spcBef>
                <a:spcPct val="20000"/>
              </a:spcBef>
              <a:buFont typeface="Arial" pitchFamily="34" charset="0"/>
              <a:buChar char="–"/>
              <a:defRPr/>
            </a:pPr>
            <a:r>
              <a:rPr lang="en-US" sz="2400" kern="0" dirty="0"/>
              <a:t>PPV Partner s</a:t>
            </a:r>
            <a:r>
              <a:rPr lang="en-US" sz="2400" dirty="0">
                <a:cs typeface="Arial" pitchFamily="34" charset="0"/>
              </a:rPr>
              <a:t>ends Live Billing Notification Letters</a:t>
            </a:r>
            <a:endParaRPr lang="en-US" sz="2400" kern="0" dirty="0"/>
          </a:p>
          <a:p>
            <a:pPr marL="569913" lvl="1" indent="-287338" eaLnBrk="0" hangingPunct="0">
              <a:spcBef>
                <a:spcPct val="20000"/>
              </a:spcBef>
              <a:buFont typeface="Wingdings" pitchFamily="2" charset="2"/>
              <a:buChar char="§"/>
              <a:defRPr/>
            </a:pPr>
            <a:r>
              <a:rPr lang="en-US" sz="2000" dirty="0">
                <a:ea typeface="Times New Roman" pitchFamily="18" charset="0"/>
                <a:cs typeface="Arial" pitchFamily="34" charset="0"/>
              </a:rPr>
              <a:t>Phase I: March 2013 </a:t>
            </a:r>
          </a:p>
          <a:p>
            <a:pPr marL="569913" lvl="1" indent="-287338" eaLnBrk="0" hangingPunct="0">
              <a:spcBef>
                <a:spcPct val="20000"/>
              </a:spcBef>
              <a:buFont typeface="Wingdings" pitchFamily="2" charset="2"/>
              <a:buChar char="§"/>
              <a:defRPr/>
            </a:pPr>
            <a:r>
              <a:rPr lang="en-US" sz="2000" dirty="0">
                <a:ea typeface="Times New Roman" pitchFamily="18" charset="0"/>
                <a:cs typeface="Arial" pitchFamily="34" charset="0"/>
              </a:rPr>
              <a:t>Phase II: </a:t>
            </a:r>
            <a:r>
              <a:rPr lang="en-US" sz="2000" dirty="0" smtClean="0">
                <a:ea typeface="Times New Roman" pitchFamily="18" charset="0"/>
                <a:cs typeface="Arial" pitchFamily="34" charset="0"/>
              </a:rPr>
              <a:t>February</a:t>
            </a:r>
            <a:r>
              <a:rPr lang="en-US" sz="2000" dirty="0" smtClean="0">
                <a:ea typeface="Times New Roman" pitchFamily="18" charset="0"/>
                <a:cs typeface="Arial" pitchFamily="34" charset="0"/>
              </a:rPr>
              <a:t> </a:t>
            </a:r>
            <a:r>
              <a:rPr lang="en-US" sz="2000" dirty="0">
                <a:ea typeface="Times New Roman" pitchFamily="18" charset="0"/>
                <a:cs typeface="Arial" pitchFamily="34" charset="0"/>
              </a:rPr>
              <a:t>2013</a:t>
            </a:r>
            <a:endParaRPr lang="en-US" sz="2000" kern="0" dirty="0"/>
          </a:p>
          <a:p>
            <a:pPr marL="174625" indent="-233363" eaLnBrk="0" hangingPunct="0">
              <a:spcBef>
                <a:spcPct val="20000"/>
              </a:spcBef>
              <a:buFont typeface="Arial" pitchFamily="34" charset="0"/>
              <a:buChar char="–"/>
              <a:defRPr/>
            </a:pPr>
            <a:r>
              <a:rPr lang="en-US" sz="2400" kern="0" dirty="0"/>
              <a:t>Start Live Billing</a:t>
            </a:r>
          </a:p>
          <a:p>
            <a:pPr marL="569913" lvl="1" indent="-287338" eaLnBrk="0" hangingPunct="0">
              <a:spcBef>
                <a:spcPct val="20000"/>
              </a:spcBef>
              <a:buFont typeface="Wingdings" pitchFamily="2" charset="2"/>
              <a:buChar char="§"/>
              <a:defRPr/>
            </a:pPr>
            <a:r>
              <a:rPr lang="en-US" sz="2000" dirty="0">
                <a:ea typeface="Times New Roman" pitchFamily="18" charset="0"/>
                <a:cs typeface="Arial" pitchFamily="34" charset="0"/>
              </a:rPr>
              <a:t>Phase I: 1 April 2013 </a:t>
            </a:r>
          </a:p>
          <a:p>
            <a:pPr marL="569913" lvl="1" indent="-287338" eaLnBrk="0" hangingPunct="0">
              <a:spcBef>
                <a:spcPct val="20000"/>
              </a:spcBef>
              <a:buFont typeface="Wingdings" pitchFamily="2" charset="2"/>
              <a:buChar char="§"/>
              <a:defRPr/>
            </a:pPr>
            <a:r>
              <a:rPr lang="en-US" sz="2000" dirty="0">
                <a:ea typeface="Times New Roman" pitchFamily="18" charset="0"/>
                <a:cs typeface="Arial" pitchFamily="34" charset="0"/>
              </a:rPr>
              <a:t>Phase II: 1 </a:t>
            </a:r>
            <a:r>
              <a:rPr lang="en-US" sz="2000" dirty="0" smtClean="0">
                <a:ea typeface="Times New Roman" pitchFamily="18" charset="0"/>
                <a:cs typeface="Arial" pitchFamily="34" charset="0"/>
              </a:rPr>
              <a:t>March</a:t>
            </a:r>
            <a:r>
              <a:rPr lang="en-US" sz="2000" dirty="0" smtClean="0">
                <a:ea typeface="Times New Roman" pitchFamily="18" charset="0"/>
                <a:cs typeface="Arial" pitchFamily="34" charset="0"/>
              </a:rPr>
              <a:t> </a:t>
            </a:r>
            <a:r>
              <a:rPr lang="en-US" sz="2000" dirty="0">
                <a:ea typeface="Times New Roman" pitchFamily="18" charset="0"/>
                <a:cs typeface="Arial" pitchFamily="34" charset="0"/>
              </a:rPr>
              <a:t>2013</a:t>
            </a:r>
          </a:p>
        </p:txBody>
      </p:sp>
      <p:sp>
        <p:nvSpPr>
          <p:cNvPr id="37893" name="Rectangle 2"/>
          <p:cNvSpPr>
            <a:spLocks noChangeArrowheads="1"/>
          </p:cNvSpPr>
          <p:nvPr/>
        </p:nvSpPr>
        <p:spPr bwMode="auto">
          <a:xfrm>
            <a:off x="1066800" y="171450"/>
            <a:ext cx="6934200" cy="1200150"/>
          </a:xfrm>
          <a:prstGeom prst="rect">
            <a:avLst/>
          </a:prstGeom>
          <a:noFill/>
          <a:ln w="9525">
            <a:noFill/>
            <a:miter lim="800000"/>
            <a:headEnd/>
            <a:tailEnd/>
          </a:ln>
        </p:spPr>
        <p:txBody>
          <a:bodyPr>
            <a:spAutoFit/>
          </a:bodyPr>
          <a:lstStyle/>
          <a:p>
            <a:pPr algn="ctr"/>
            <a:r>
              <a:rPr lang="en-US" sz="3600" dirty="0">
                <a:cs typeface="Arial" pitchFamily="34" charset="0"/>
              </a:rPr>
              <a:t>RECP Program </a:t>
            </a:r>
          </a:p>
          <a:p>
            <a:pPr algn="ctr"/>
            <a:r>
              <a:rPr lang="en-US" sz="3600" dirty="0">
                <a:cs typeface="Arial" pitchFamily="34" charset="0"/>
              </a:rPr>
              <a:t>Concept of Operations</a:t>
            </a:r>
          </a:p>
        </p:txBody>
      </p:sp>
      <p:sp>
        <p:nvSpPr>
          <p:cNvPr id="37894" name="Slide Number Placeholder 12"/>
          <p:cNvSpPr>
            <a:spLocks noGrp="1"/>
          </p:cNvSpPr>
          <p:nvPr>
            <p:ph type="sldNum" sz="quarter" idx="12"/>
          </p:nvPr>
        </p:nvSpPr>
        <p:spPr bwMode="auto">
          <a:xfrm>
            <a:off x="8610600" y="6492875"/>
            <a:ext cx="533400" cy="365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641421B1-6ACE-496E-95CE-5A76A1390E6F}" type="slidenum">
              <a:rPr lang="en-US" sz="1100" smtClean="0">
                <a:solidFill>
                  <a:schemeClr val="tx1"/>
                </a:solidFill>
                <a:latin typeface="Arial" pitchFamily="34" charset="0"/>
                <a:cs typeface="Arial" pitchFamily="34" charset="0"/>
              </a:rPr>
              <a:pPr algn="ctr" fontAlgn="base">
                <a:spcBef>
                  <a:spcPct val="0"/>
                </a:spcBef>
                <a:spcAft>
                  <a:spcPct val="0"/>
                </a:spcAft>
              </a:pPr>
              <a:t>15</a:t>
            </a:fld>
            <a:endParaRPr lang="en-US" sz="1100" dirty="0" smtClean="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barrettresourcegroup.com/images/CPEN%20Logo.gif"/>
          <p:cNvPicPr>
            <a:picLocks noChangeAspect="1" noChangeArrowheads="1"/>
          </p:cNvPicPr>
          <p:nvPr/>
        </p:nvPicPr>
        <p:blipFill>
          <a:blip r:embed="rId3" cstate="print"/>
          <a:srcRect/>
          <a:stretch>
            <a:fillRect/>
          </a:stretch>
        </p:blipFill>
        <p:spPr bwMode="auto">
          <a:xfrm>
            <a:off x="152400" y="152400"/>
            <a:ext cx="1017588" cy="1219200"/>
          </a:xfrm>
          <a:prstGeom prst="rect">
            <a:avLst/>
          </a:prstGeom>
          <a:noFill/>
          <a:ln w="9525">
            <a:noFill/>
            <a:miter lim="800000"/>
            <a:headEnd/>
            <a:tailEnd/>
          </a:ln>
        </p:spPr>
      </p:pic>
      <p:pic>
        <p:nvPicPr>
          <p:cNvPr id="38915" name="Picture 10" descr="http://t1.gstatic.com/images?q=tbn:ANd9GcQolXWgjcnzvLoJJQUSc0pLn_I4bu_0Nrv4hLhehkM1LJLJGvYdKEXzMw">
            <a:hlinkClick r:id="rId4"/>
          </p:cNvPr>
          <p:cNvPicPr>
            <a:picLocks noChangeAspect="1" noChangeArrowheads="1"/>
          </p:cNvPicPr>
          <p:nvPr/>
        </p:nvPicPr>
        <p:blipFill>
          <a:blip r:embed="rId5" cstate="print"/>
          <a:srcRect/>
          <a:stretch>
            <a:fillRect/>
          </a:stretch>
        </p:blipFill>
        <p:spPr bwMode="auto">
          <a:xfrm>
            <a:off x="7924800" y="152400"/>
            <a:ext cx="1114425" cy="1147763"/>
          </a:xfrm>
          <a:prstGeom prst="rect">
            <a:avLst/>
          </a:prstGeom>
          <a:noFill/>
          <a:ln w="9525">
            <a:noFill/>
            <a:miter lim="800000"/>
            <a:headEnd/>
            <a:tailEnd/>
          </a:ln>
        </p:spPr>
      </p:pic>
      <p:sp>
        <p:nvSpPr>
          <p:cNvPr id="8" name="Rectangle 7"/>
          <p:cNvSpPr/>
          <p:nvPr/>
        </p:nvSpPr>
        <p:spPr>
          <a:xfrm>
            <a:off x="609600" y="1524000"/>
            <a:ext cx="7924800" cy="2832100"/>
          </a:xfrm>
          <a:prstGeom prst="rect">
            <a:avLst/>
          </a:prstGeom>
        </p:spPr>
        <p:txBody>
          <a:bodyPr>
            <a:spAutoFit/>
          </a:bodyPr>
          <a:lstStyle/>
          <a:p>
            <a:pPr marL="342900" lvl="2" indent="-342900" eaLnBrk="0" hangingPunct="0">
              <a:spcBef>
                <a:spcPct val="20000"/>
              </a:spcBef>
              <a:buFont typeface="Arial" charset="0"/>
              <a:buChar char="•"/>
              <a:defRPr/>
            </a:pPr>
            <a:r>
              <a:rPr lang="en-US" sz="2400" kern="0" dirty="0"/>
              <a:t>Government, PPV Partners and Third Party Vender  monitor program </a:t>
            </a:r>
          </a:p>
          <a:p>
            <a:pPr marL="631825" lvl="1" indent="-233363" eaLnBrk="0" hangingPunct="0">
              <a:spcBef>
                <a:spcPct val="20000"/>
              </a:spcBef>
              <a:buFont typeface="Arial" pitchFamily="34" charset="0"/>
              <a:buChar char="–"/>
              <a:defRPr/>
            </a:pPr>
            <a:r>
              <a:rPr lang="en-US" sz="2000" kern="0" dirty="0"/>
              <a:t>December 2012 - December </a:t>
            </a:r>
            <a:r>
              <a:rPr lang="en-US" sz="2000" kern="0" dirty="0" smtClean="0"/>
              <a:t>2014</a:t>
            </a:r>
            <a:endParaRPr lang="en-US" sz="2000" kern="0" dirty="0"/>
          </a:p>
          <a:p>
            <a:pPr marL="342900" lvl="2" indent="-342900" eaLnBrk="0" hangingPunct="0">
              <a:spcBef>
                <a:spcPts val="1200"/>
              </a:spcBef>
              <a:buFont typeface="Arial" pitchFamily="34" charset="0"/>
              <a:buChar char="•"/>
              <a:defRPr/>
            </a:pPr>
            <a:r>
              <a:rPr lang="en-US" sz="2400" dirty="0">
                <a:latin typeface="Arial" charset="0"/>
              </a:rPr>
              <a:t>RECP Expectations: </a:t>
            </a:r>
          </a:p>
          <a:p>
            <a:pPr marL="631825" lvl="1" indent="-233363" eaLnBrk="0" hangingPunct="0">
              <a:spcBef>
                <a:spcPct val="20000"/>
              </a:spcBef>
              <a:buFont typeface="Arial" pitchFamily="34" charset="0"/>
              <a:buChar char="–"/>
              <a:defRPr/>
            </a:pPr>
            <a:r>
              <a:rPr lang="en-US" sz="2000" dirty="0">
                <a:cs typeface="Arial" pitchFamily="34" charset="0"/>
              </a:rPr>
              <a:t>Electricity use will drop 12-15%, saving $2M per year </a:t>
            </a:r>
          </a:p>
          <a:p>
            <a:pPr marL="631825" lvl="1" indent="-233363" eaLnBrk="0" hangingPunct="0">
              <a:spcBef>
                <a:spcPct val="20000"/>
              </a:spcBef>
              <a:buFont typeface="Arial" pitchFamily="34" charset="0"/>
              <a:buChar char="–"/>
              <a:defRPr/>
            </a:pPr>
            <a:r>
              <a:rPr lang="en-US" sz="2000" kern="0" dirty="0">
                <a:cs typeface="Arial" pitchFamily="34" charset="0"/>
              </a:rPr>
              <a:t>Savings </a:t>
            </a:r>
            <a:r>
              <a:rPr lang="en-US" sz="2000" dirty="0">
                <a:cs typeface="Arial" pitchFamily="34" charset="0"/>
              </a:rPr>
              <a:t>will be used for family housing improvements</a:t>
            </a:r>
            <a:endParaRPr lang="en-US" sz="2000" kern="0" dirty="0"/>
          </a:p>
          <a:p>
            <a:pPr marL="631825" lvl="1" indent="-233363" eaLnBrk="0" hangingPunct="0">
              <a:spcBef>
                <a:spcPct val="20000"/>
              </a:spcBef>
              <a:buFont typeface="Arial" pitchFamily="34" charset="0"/>
              <a:buChar char="–"/>
              <a:defRPr/>
            </a:pPr>
            <a:r>
              <a:rPr lang="en-US" sz="2000" dirty="0">
                <a:cs typeface="Arial" pitchFamily="34" charset="0"/>
              </a:rPr>
              <a:t>Most families will NOT be billed for utilities</a:t>
            </a:r>
            <a:endParaRPr lang="en-US" sz="2400" kern="0" dirty="0"/>
          </a:p>
        </p:txBody>
      </p:sp>
      <p:sp>
        <p:nvSpPr>
          <p:cNvPr id="38917" name="Rectangle 2"/>
          <p:cNvSpPr>
            <a:spLocks noChangeArrowheads="1"/>
          </p:cNvSpPr>
          <p:nvPr/>
        </p:nvSpPr>
        <p:spPr bwMode="auto">
          <a:xfrm>
            <a:off x="1066800" y="171450"/>
            <a:ext cx="6934200" cy="1200150"/>
          </a:xfrm>
          <a:prstGeom prst="rect">
            <a:avLst/>
          </a:prstGeom>
          <a:noFill/>
          <a:ln w="9525">
            <a:noFill/>
            <a:miter lim="800000"/>
            <a:headEnd/>
            <a:tailEnd/>
          </a:ln>
        </p:spPr>
        <p:txBody>
          <a:bodyPr>
            <a:spAutoFit/>
          </a:bodyPr>
          <a:lstStyle/>
          <a:p>
            <a:pPr algn="ctr"/>
            <a:r>
              <a:rPr lang="en-US" sz="3600" dirty="0">
                <a:cs typeface="Arial" pitchFamily="34" charset="0"/>
              </a:rPr>
              <a:t>RECP Program </a:t>
            </a:r>
          </a:p>
          <a:p>
            <a:pPr algn="ctr"/>
            <a:r>
              <a:rPr lang="en-US" sz="3600" dirty="0">
                <a:cs typeface="Arial" pitchFamily="34" charset="0"/>
              </a:rPr>
              <a:t>Concept of Operations</a:t>
            </a:r>
          </a:p>
        </p:txBody>
      </p:sp>
      <p:sp>
        <p:nvSpPr>
          <p:cNvPr id="38918" name="Slide Number Placeholder 12"/>
          <p:cNvSpPr>
            <a:spLocks noGrp="1"/>
          </p:cNvSpPr>
          <p:nvPr>
            <p:ph type="sldNum" sz="quarter" idx="12"/>
          </p:nvPr>
        </p:nvSpPr>
        <p:spPr bwMode="auto">
          <a:xfrm>
            <a:off x="8610600" y="6492875"/>
            <a:ext cx="533400" cy="365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EE740422-5931-44FD-8D66-907E97FCAB46}" type="slidenum">
              <a:rPr lang="en-US" sz="1100" smtClean="0">
                <a:solidFill>
                  <a:schemeClr val="tx1"/>
                </a:solidFill>
                <a:latin typeface="Arial" pitchFamily="34" charset="0"/>
                <a:cs typeface="Arial" pitchFamily="34" charset="0"/>
              </a:rPr>
              <a:pPr algn="ctr" fontAlgn="base">
                <a:spcBef>
                  <a:spcPct val="0"/>
                </a:spcBef>
                <a:spcAft>
                  <a:spcPct val="0"/>
                </a:spcAft>
              </a:pPr>
              <a:t>16</a:t>
            </a:fld>
            <a:endParaRPr lang="en-US" sz="1100" dirty="0" smtClean="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t="3333" r="1667" b="5407"/>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pp banner_3.png"/>
          <p:cNvPicPr>
            <a:picLocks noChangeAspect="1"/>
          </p:cNvPicPr>
          <p:nvPr/>
        </p:nvPicPr>
        <p:blipFill>
          <a:blip r:embed="rId3" cstate="print"/>
          <a:srcRect/>
          <a:stretch>
            <a:fillRect/>
          </a:stretch>
        </p:blipFill>
        <p:spPr bwMode="auto">
          <a:xfrm>
            <a:off x="0" y="5943600"/>
            <a:ext cx="9144000" cy="914400"/>
          </a:xfrm>
          <a:prstGeom prst="rect">
            <a:avLst/>
          </a:prstGeom>
          <a:noFill/>
          <a:ln w="9525">
            <a:noFill/>
            <a:miter lim="800000"/>
            <a:headEnd/>
            <a:tailEnd/>
          </a:ln>
        </p:spPr>
      </p:pic>
      <p:sp>
        <p:nvSpPr>
          <p:cNvPr id="3075" name="Title 1"/>
          <p:cNvSpPr>
            <a:spLocks noGrp="1"/>
          </p:cNvSpPr>
          <p:nvPr>
            <p:ph type="ctrTitle"/>
          </p:nvPr>
        </p:nvSpPr>
        <p:spPr>
          <a:xfrm>
            <a:off x="0" y="914400"/>
            <a:ext cx="9144000" cy="1524000"/>
          </a:xfrm>
        </p:spPr>
        <p:txBody>
          <a:bodyPr/>
          <a:lstStyle/>
          <a:p>
            <a:pPr eaLnBrk="1" hangingPunct="1"/>
            <a:r>
              <a:rPr lang="en-US" sz="3600" b="1" dirty="0" smtClean="0"/>
              <a:t>Resident Energy Conservation Program</a:t>
            </a:r>
            <a:br>
              <a:rPr lang="en-US" sz="3600" b="1" dirty="0" smtClean="0"/>
            </a:br>
            <a:r>
              <a:rPr lang="en-US" sz="3600" b="1" dirty="0" smtClean="0"/>
              <a:t>Resident Briefing</a:t>
            </a:r>
            <a:r>
              <a:rPr lang="en-US" sz="3200" b="1" dirty="0" smtClean="0"/>
              <a:t/>
            </a:r>
            <a:br>
              <a:rPr lang="en-US" sz="3200" b="1" dirty="0" smtClean="0"/>
            </a:br>
            <a:endParaRPr lang="en-US" sz="2000" b="1" dirty="0" smtClean="0">
              <a:solidFill>
                <a:srgbClr val="0000FF"/>
              </a:solidFill>
            </a:endParaRPr>
          </a:p>
        </p:txBody>
      </p:sp>
      <p:pic>
        <p:nvPicPr>
          <p:cNvPr id="3076" name="Picture 7" descr="pp banner_backgrnd.png"/>
          <p:cNvPicPr>
            <a:picLocks noChangeAspect="1"/>
          </p:cNvPicPr>
          <p:nvPr/>
        </p:nvPicPr>
        <p:blipFill>
          <a:blip r:embed="rId4" cstate="print"/>
          <a:srcRect/>
          <a:stretch>
            <a:fillRect/>
          </a:stretch>
        </p:blipFill>
        <p:spPr bwMode="auto">
          <a:xfrm>
            <a:off x="0" y="0"/>
            <a:ext cx="9144000" cy="914400"/>
          </a:xfrm>
          <a:prstGeom prst="rect">
            <a:avLst/>
          </a:prstGeom>
          <a:noFill/>
          <a:ln w="9525">
            <a:noFill/>
            <a:miter lim="800000"/>
            <a:headEnd/>
            <a:tailEnd/>
          </a:ln>
        </p:spPr>
      </p:pic>
      <p:pic>
        <p:nvPicPr>
          <p:cNvPr id="3077" name="Picture 9" descr="Minol-Header-Logo.png"/>
          <p:cNvPicPr>
            <a:picLocks noChangeAspect="1"/>
          </p:cNvPicPr>
          <p:nvPr/>
        </p:nvPicPr>
        <p:blipFill>
          <a:blip r:embed="rId5" cstate="print"/>
          <a:srcRect/>
          <a:stretch>
            <a:fillRect/>
          </a:stretch>
        </p:blipFill>
        <p:spPr bwMode="auto">
          <a:xfrm>
            <a:off x="152400" y="152400"/>
            <a:ext cx="2522538" cy="657225"/>
          </a:xfrm>
          <a:prstGeom prst="rect">
            <a:avLst/>
          </a:prstGeom>
          <a:noFill/>
          <a:ln w="9525">
            <a:noFill/>
            <a:miter lim="800000"/>
            <a:headEnd/>
            <a:tailEnd/>
          </a:ln>
        </p:spPr>
      </p:pic>
      <p:pic>
        <p:nvPicPr>
          <p:cNvPr id="3078" name="Picture 9" descr="http://www.deluzfamilyhousing.com/files_deluz/photo_gallery15.jpg"/>
          <p:cNvPicPr>
            <a:picLocks noChangeAspect="1" noChangeArrowheads="1"/>
          </p:cNvPicPr>
          <p:nvPr/>
        </p:nvPicPr>
        <p:blipFill>
          <a:blip r:embed="rId6" cstate="print"/>
          <a:srcRect/>
          <a:stretch>
            <a:fillRect/>
          </a:stretch>
        </p:blipFill>
        <p:spPr bwMode="auto">
          <a:xfrm>
            <a:off x="2286000" y="2438400"/>
            <a:ext cx="4648200" cy="2571750"/>
          </a:xfrm>
          <a:prstGeom prst="rect">
            <a:avLst/>
          </a:prstGeom>
          <a:noFill/>
          <a:ln w="9525">
            <a:noFill/>
            <a:miter lim="800000"/>
            <a:headEnd/>
            <a:tailEnd/>
          </a:ln>
        </p:spPr>
      </p:pic>
      <p:pic>
        <p:nvPicPr>
          <p:cNvPr id="3079" name="Picture 11" descr="Banner Icon could not be loaded."/>
          <p:cNvPicPr>
            <a:picLocks noChangeAspect="1" noChangeArrowheads="1"/>
          </p:cNvPicPr>
          <p:nvPr/>
        </p:nvPicPr>
        <p:blipFill>
          <a:blip r:embed="rId7" cstate="print"/>
          <a:srcRect/>
          <a:stretch>
            <a:fillRect/>
          </a:stretch>
        </p:blipFill>
        <p:spPr bwMode="auto">
          <a:xfrm>
            <a:off x="6324600" y="5029200"/>
            <a:ext cx="609600" cy="838200"/>
          </a:xfrm>
          <a:prstGeom prst="rect">
            <a:avLst/>
          </a:prstGeom>
          <a:noFill/>
          <a:ln w="9525">
            <a:noFill/>
            <a:miter lim="800000"/>
            <a:headEnd/>
            <a:tailEnd/>
          </a:ln>
        </p:spPr>
      </p:pic>
      <p:pic>
        <p:nvPicPr>
          <p:cNvPr id="3080" name="Picture 9"/>
          <p:cNvPicPr>
            <a:picLocks noChangeAspect="1" noChangeArrowheads="1"/>
          </p:cNvPicPr>
          <p:nvPr/>
        </p:nvPicPr>
        <p:blipFill>
          <a:blip r:embed="rId8" cstate="print"/>
          <a:srcRect/>
          <a:stretch>
            <a:fillRect/>
          </a:stretch>
        </p:blipFill>
        <p:spPr bwMode="auto">
          <a:xfrm>
            <a:off x="2209800" y="5029200"/>
            <a:ext cx="1524000" cy="914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pp banner_backgrnd.png"/>
          <p:cNvPicPr>
            <a:picLocks noChangeAspect="1"/>
          </p:cNvPicPr>
          <p:nvPr/>
        </p:nvPicPr>
        <p:blipFill>
          <a:blip r:embed="rId3" cstate="print"/>
          <a:srcRect/>
          <a:stretch>
            <a:fillRect/>
          </a:stretch>
        </p:blipFill>
        <p:spPr bwMode="auto">
          <a:xfrm>
            <a:off x="0" y="0"/>
            <a:ext cx="9144000" cy="914400"/>
          </a:xfrm>
          <a:prstGeom prst="rect">
            <a:avLst/>
          </a:prstGeom>
          <a:noFill/>
          <a:ln w="9525">
            <a:noFill/>
            <a:miter lim="800000"/>
            <a:headEnd/>
            <a:tailEnd/>
          </a:ln>
        </p:spPr>
      </p:pic>
      <p:pic>
        <p:nvPicPr>
          <p:cNvPr id="4099" name="Picture 7" descr="Minol-Header-Logo.png"/>
          <p:cNvPicPr>
            <a:picLocks noChangeAspect="1"/>
          </p:cNvPicPr>
          <p:nvPr/>
        </p:nvPicPr>
        <p:blipFill>
          <a:blip r:embed="rId4" cstate="print"/>
          <a:srcRect/>
          <a:stretch>
            <a:fillRect/>
          </a:stretch>
        </p:blipFill>
        <p:spPr bwMode="auto">
          <a:xfrm>
            <a:off x="228600" y="104775"/>
            <a:ext cx="2522538" cy="657225"/>
          </a:xfrm>
          <a:prstGeom prst="rect">
            <a:avLst/>
          </a:prstGeom>
          <a:noFill/>
          <a:ln w="9525">
            <a:noFill/>
            <a:miter lim="800000"/>
            <a:headEnd/>
            <a:tailEnd/>
          </a:ln>
        </p:spPr>
      </p:pic>
      <p:sp>
        <p:nvSpPr>
          <p:cNvPr id="4100" name="Title 1"/>
          <p:cNvSpPr>
            <a:spLocks noGrp="1"/>
          </p:cNvSpPr>
          <p:nvPr>
            <p:ph type="title"/>
          </p:nvPr>
        </p:nvSpPr>
        <p:spPr>
          <a:xfrm>
            <a:off x="228600" y="-76200"/>
            <a:ext cx="8763000" cy="1143000"/>
          </a:xfrm>
        </p:spPr>
        <p:txBody>
          <a:bodyPr/>
          <a:lstStyle/>
          <a:p>
            <a:pPr algn="r" eaLnBrk="1" hangingPunct="1"/>
            <a:r>
              <a:rPr lang="en-US" sz="3800" smtClean="0"/>
              <a:t>Agenda</a:t>
            </a:r>
          </a:p>
        </p:txBody>
      </p:sp>
      <p:sp>
        <p:nvSpPr>
          <p:cNvPr id="4101" name="Content Placeholder 2"/>
          <p:cNvSpPr>
            <a:spLocks noGrp="1"/>
          </p:cNvSpPr>
          <p:nvPr>
            <p:ph idx="1"/>
          </p:nvPr>
        </p:nvSpPr>
        <p:spPr>
          <a:xfrm>
            <a:off x="914400" y="1828800"/>
            <a:ext cx="4343400" cy="3200400"/>
          </a:xfrm>
        </p:spPr>
        <p:txBody>
          <a:bodyPr/>
          <a:lstStyle/>
          <a:p>
            <a:pPr eaLnBrk="1" hangingPunct="1"/>
            <a:r>
              <a:rPr lang="en-US" sz="2000" smtClean="0"/>
              <a:t>Introduction</a:t>
            </a:r>
          </a:p>
          <a:p>
            <a:pPr eaLnBrk="1" hangingPunct="1"/>
            <a:r>
              <a:rPr lang="en-US" sz="2000" smtClean="0"/>
              <a:t>Program Overview</a:t>
            </a:r>
          </a:p>
          <a:p>
            <a:pPr lvl="1" eaLnBrk="1" hangingPunct="1"/>
            <a:r>
              <a:rPr lang="en-US" sz="2000" smtClean="0"/>
              <a:t>Profiles</a:t>
            </a:r>
          </a:p>
          <a:p>
            <a:pPr lvl="1" eaLnBrk="1" hangingPunct="1"/>
            <a:r>
              <a:rPr lang="en-US" sz="2000" smtClean="0"/>
              <a:t>Baseline Calculation</a:t>
            </a:r>
          </a:p>
          <a:p>
            <a:pPr lvl="1" eaLnBrk="1" hangingPunct="1"/>
            <a:r>
              <a:rPr lang="en-US" sz="2000" smtClean="0"/>
              <a:t>Utility Billing Process</a:t>
            </a:r>
          </a:p>
          <a:p>
            <a:pPr eaLnBrk="1" hangingPunct="1"/>
            <a:r>
              <a:rPr lang="en-US" sz="2000" smtClean="0"/>
              <a:t>Conservation</a:t>
            </a:r>
          </a:p>
          <a:p>
            <a:pPr eaLnBrk="1" hangingPunct="1"/>
            <a:r>
              <a:rPr lang="en-US" sz="2000" smtClean="0"/>
              <a:t>Questions &amp; Answers</a:t>
            </a:r>
          </a:p>
        </p:txBody>
      </p:sp>
      <p:pic>
        <p:nvPicPr>
          <p:cNvPr id="4102" name="Picture 5" descr="C:\Documents and Settings\ACohen\Local Settings\Temporary Internet Files\Content.IE5\328UL5WN\MPj03991270000[1].jpg"/>
          <p:cNvPicPr>
            <a:picLocks noChangeAspect="1" noChangeArrowheads="1"/>
          </p:cNvPicPr>
          <p:nvPr/>
        </p:nvPicPr>
        <p:blipFill>
          <a:blip r:embed="rId5" cstate="print"/>
          <a:srcRect/>
          <a:stretch>
            <a:fillRect/>
          </a:stretch>
        </p:blipFill>
        <p:spPr bwMode="auto">
          <a:xfrm>
            <a:off x="5486400" y="1828800"/>
            <a:ext cx="2286000" cy="3200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barrettresourcegroup.com/images/CPEN%20Logo.gif"/>
          <p:cNvPicPr>
            <a:picLocks noChangeAspect="1" noChangeArrowheads="1"/>
          </p:cNvPicPr>
          <p:nvPr/>
        </p:nvPicPr>
        <p:blipFill>
          <a:blip r:embed="rId3" cstate="print"/>
          <a:srcRect/>
          <a:stretch>
            <a:fillRect/>
          </a:stretch>
        </p:blipFill>
        <p:spPr bwMode="auto">
          <a:xfrm>
            <a:off x="152400" y="152400"/>
            <a:ext cx="1017588" cy="1219200"/>
          </a:xfrm>
          <a:prstGeom prst="rect">
            <a:avLst/>
          </a:prstGeom>
          <a:noFill/>
          <a:ln w="9525">
            <a:noFill/>
            <a:miter lim="800000"/>
            <a:headEnd/>
            <a:tailEnd/>
          </a:ln>
        </p:spPr>
      </p:pic>
      <p:pic>
        <p:nvPicPr>
          <p:cNvPr id="25603" name="Picture 10" descr="http://t1.gstatic.com/images?q=tbn:ANd9GcQolXWgjcnzvLoJJQUSc0pLn_I4bu_0Nrv4hLhehkM1LJLJGvYdKEXzMw">
            <a:hlinkClick r:id="rId4"/>
          </p:cNvPr>
          <p:cNvPicPr>
            <a:picLocks noChangeAspect="1" noChangeArrowheads="1"/>
          </p:cNvPicPr>
          <p:nvPr/>
        </p:nvPicPr>
        <p:blipFill>
          <a:blip r:embed="rId5" cstate="print"/>
          <a:srcRect/>
          <a:stretch>
            <a:fillRect/>
          </a:stretch>
        </p:blipFill>
        <p:spPr bwMode="auto">
          <a:xfrm>
            <a:off x="7924800" y="152400"/>
            <a:ext cx="1114425" cy="1147763"/>
          </a:xfrm>
          <a:prstGeom prst="rect">
            <a:avLst/>
          </a:prstGeom>
          <a:noFill/>
          <a:ln w="9525">
            <a:noFill/>
            <a:miter lim="800000"/>
            <a:headEnd/>
            <a:tailEnd/>
          </a:ln>
        </p:spPr>
      </p:pic>
      <p:sp>
        <p:nvSpPr>
          <p:cNvPr id="4" name="TextBox 3"/>
          <p:cNvSpPr txBox="1">
            <a:spLocks noChangeArrowheads="1"/>
          </p:cNvSpPr>
          <p:nvPr/>
        </p:nvSpPr>
        <p:spPr bwMode="auto">
          <a:xfrm>
            <a:off x="609600" y="1447800"/>
            <a:ext cx="8001000" cy="523875"/>
          </a:xfrm>
          <a:prstGeom prst="rect">
            <a:avLst/>
          </a:prstGeom>
          <a:noFill/>
          <a:ln w="9525">
            <a:noFill/>
            <a:miter lim="800000"/>
            <a:headEnd/>
            <a:tailEnd/>
          </a:ln>
        </p:spPr>
        <p:txBody>
          <a:bodyPr>
            <a:spAutoFit/>
          </a:bodyPr>
          <a:lstStyle/>
          <a:p>
            <a:pPr lvl="1" fontAlgn="auto">
              <a:spcBef>
                <a:spcPts val="0"/>
              </a:spcBef>
              <a:spcAft>
                <a:spcPts val="0"/>
              </a:spcAft>
              <a:buFont typeface="Arial" pitchFamily="34" charset="0"/>
              <a:buChar char="–"/>
              <a:defRPr/>
            </a:pPr>
            <a:endParaRPr lang="en-US" sz="800" b="1" dirty="0">
              <a:cs typeface="Arial" pitchFamily="34" charset="0"/>
            </a:endParaRPr>
          </a:p>
          <a:p>
            <a:pPr fontAlgn="auto">
              <a:spcBef>
                <a:spcPts val="0"/>
              </a:spcBef>
              <a:spcAft>
                <a:spcPts val="0"/>
              </a:spcAft>
              <a:defRPr/>
            </a:pPr>
            <a:endParaRPr lang="en-US" sz="2000" kern="0" dirty="0">
              <a:cs typeface="Arial" pitchFamily="34" charset="0"/>
            </a:endParaRPr>
          </a:p>
        </p:txBody>
      </p:sp>
      <p:sp>
        <p:nvSpPr>
          <p:cNvPr id="25605" name="Slide Number Placeholder 12"/>
          <p:cNvSpPr>
            <a:spLocks noGrp="1"/>
          </p:cNvSpPr>
          <p:nvPr>
            <p:ph type="sldNum" sz="quarter" idx="12"/>
          </p:nvPr>
        </p:nvSpPr>
        <p:spPr bwMode="auto">
          <a:xfrm>
            <a:off x="8610600" y="6492875"/>
            <a:ext cx="533400" cy="365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60E5BEEE-7E22-405C-9AFA-1241990FFA77}" type="slidenum">
              <a:rPr lang="en-US" sz="1100" smtClean="0">
                <a:solidFill>
                  <a:schemeClr val="tx1"/>
                </a:solidFill>
                <a:latin typeface="Arial" pitchFamily="34" charset="0"/>
                <a:cs typeface="Arial" pitchFamily="34" charset="0"/>
              </a:rPr>
              <a:pPr algn="ctr" fontAlgn="base">
                <a:spcBef>
                  <a:spcPct val="0"/>
                </a:spcBef>
                <a:spcAft>
                  <a:spcPct val="0"/>
                </a:spcAft>
              </a:pPr>
              <a:t>2</a:t>
            </a:fld>
            <a:endParaRPr lang="en-US" sz="1100" dirty="0" smtClean="0">
              <a:solidFill>
                <a:schemeClr val="tx1"/>
              </a:solidFill>
              <a:latin typeface="Arial" pitchFamily="34" charset="0"/>
              <a:cs typeface="Arial" pitchFamily="34" charset="0"/>
            </a:endParaRPr>
          </a:p>
        </p:txBody>
      </p:sp>
      <p:sp>
        <p:nvSpPr>
          <p:cNvPr id="25606" name="Rectangle 4"/>
          <p:cNvSpPr>
            <a:spLocks noChangeArrowheads="1"/>
          </p:cNvSpPr>
          <p:nvPr/>
        </p:nvSpPr>
        <p:spPr bwMode="auto">
          <a:xfrm>
            <a:off x="611188" y="1554163"/>
            <a:ext cx="7902575" cy="1570037"/>
          </a:xfrm>
          <a:prstGeom prst="rect">
            <a:avLst/>
          </a:prstGeom>
          <a:noFill/>
          <a:ln w="9525">
            <a:noFill/>
            <a:miter lim="800000"/>
            <a:headEnd/>
            <a:tailEnd/>
          </a:ln>
        </p:spPr>
        <p:txBody>
          <a:bodyPr>
            <a:spAutoFit/>
          </a:bodyPr>
          <a:lstStyle/>
          <a:p>
            <a:r>
              <a:rPr lang="en-US" sz="2400" dirty="0">
                <a:cs typeface="Arial" pitchFamily="34" charset="0"/>
              </a:rPr>
              <a:t>Provide Housing Residents with information on the Resident Energy Conservation Program (RECP) and timeline for implementation aboard Marine Corps Base Camp Pendleton.  </a:t>
            </a:r>
          </a:p>
        </p:txBody>
      </p:sp>
      <p:sp>
        <p:nvSpPr>
          <p:cNvPr id="25607" name="Rectangle 2"/>
          <p:cNvSpPr>
            <a:spLocks noChangeArrowheads="1"/>
          </p:cNvSpPr>
          <p:nvPr/>
        </p:nvSpPr>
        <p:spPr bwMode="auto">
          <a:xfrm>
            <a:off x="1381125" y="417513"/>
            <a:ext cx="6372225" cy="646112"/>
          </a:xfrm>
          <a:prstGeom prst="rect">
            <a:avLst/>
          </a:prstGeom>
          <a:noFill/>
          <a:ln w="9525">
            <a:noFill/>
            <a:miter lim="800000"/>
            <a:headEnd/>
            <a:tailEnd/>
          </a:ln>
        </p:spPr>
        <p:txBody>
          <a:bodyPr>
            <a:spAutoFit/>
          </a:bodyPr>
          <a:lstStyle/>
          <a:p>
            <a:pPr algn="ctr"/>
            <a:r>
              <a:rPr lang="en-US" sz="3600" dirty="0"/>
              <a:t>Purpose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pp banner_backgrnd.png"/>
          <p:cNvPicPr>
            <a:picLocks noChangeAspect="1"/>
          </p:cNvPicPr>
          <p:nvPr/>
        </p:nvPicPr>
        <p:blipFill>
          <a:blip r:embed="rId3" cstate="print"/>
          <a:srcRect/>
          <a:stretch>
            <a:fillRect/>
          </a:stretch>
        </p:blipFill>
        <p:spPr bwMode="auto">
          <a:xfrm>
            <a:off x="0" y="0"/>
            <a:ext cx="9144000" cy="914400"/>
          </a:xfrm>
          <a:prstGeom prst="rect">
            <a:avLst/>
          </a:prstGeom>
          <a:noFill/>
          <a:ln w="9525">
            <a:noFill/>
            <a:miter lim="800000"/>
            <a:headEnd/>
            <a:tailEnd/>
          </a:ln>
        </p:spPr>
      </p:pic>
      <p:pic>
        <p:nvPicPr>
          <p:cNvPr id="5123" name="Picture 6" descr="Minol-Header-Logo.png"/>
          <p:cNvPicPr>
            <a:picLocks noChangeAspect="1"/>
          </p:cNvPicPr>
          <p:nvPr/>
        </p:nvPicPr>
        <p:blipFill>
          <a:blip r:embed="rId4" cstate="print"/>
          <a:srcRect/>
          <a:stretch>
            <a:fillRect/>
          </a:stretch>
        </p:blipFill>
        <p:spPr bwMode="auto">
          <a:xfrm>
            <a:off x="228600" y="104775"/>
            <a:ext cx="2522538" cy="657225"/>
          </a:xfrm>
          <a:prstGeom prst="rect">
            <a:avLst/>
          </a:prstGeom>
          <a:noFill/>
          <a:ln w="9525">
            <a:noFill/>
            <a:miter lim="800000"/>
            <a:headEnd/>
            <a:tailEnd/>
          </a:ln>
        </p:spPr>
      </p:pic>
      <p:sp>
        <p:nvSpPr>
          <p:cNvPr id="6146" name="Title 1"/>
          <p:cNvSpPr txBox="1">
            <a:spLocks/>
          </p:cNvSpPr>
          <p:nvPr/>
        </p:nvSpPr>
        <p:spPr bwMode="auto">
          <a:xfrm>
            <a:off x="152400" y="0"/>
            <a:ext cx="8839200" cy="990600"/>
          </a:xfrm>
          <a:prstGeom prst="rect">
            <a:avLst/>
          </a:prstGeom>
          <a:noFill/>
          <a:ln w="9525">
            <a:noFill/>
            <a:miter lim="800000"/>
            <a:headEnd/>
            <a:tailEnd/>
          </a:ln>
        </p:spPr>
        <p:txBody>
          <a:bodyPr anchor="ctr"/>
          <a:lstStyle/>
          <a:p>
            <a:pPr algn="r" eaLnBrk="0" hangingPunct="0">
              <a:defRPr/>
            </a:pPr>
            <a:r>
              <a:rPr lang="en-US" sz="3800" b="0" dirty="0">
                <a:latin typeface="+mj-lt"/>
                <a:cs typeface="Tahoma" pitchFamily="34" charset="0"/>
              </a:rPr>
              <a:t>Corporate Overview</a:t>
            </a:r>
          </a:p>
        </p:txBody>
      </p:sp>
      <p:sp>
        <p:nvSpPr>
          <p:cNvPr id="5" name="Rectangle 4"/>
          <p:cNvSpPr>
            <a:spLocks noGrp="1" noChangeArrowheads="1"/>
          </p:cNvSpPr>
          <p:nvPr>
            <p:ph idx="1"/>
          </p:nvPr>
        </p:nvSpPr>
        <p:spPr>
          <a:xfrm>
            <a:off x="301625" y="4933950"/>
            <a:ext cx="4645025" cy="704850"/>
          </a:xfrm>
        </p:spPr>
        <p:txBody>
          <a:bodyPr rtlCol="0">
            <a:normAutofit/>
          </a:bodyPr>
          <a:lstStyle/>
          <a:p>
            <a:pPr eaLnBrk="1" fontAlgn="auto" hangingPunct="1">
              <a:spcBef>
                <a:spcPts val="0"/>
              </a:spcBef>
              <a:spcAft>
                <a:spcPts val="0"/>
              </a:spcAft>
              <a:buFont typeface="Arial" pitchFamily="34" charset="0"/>
              <a:buChar char="•"/>
              <a:defRPr/>
            </a:pPr>
            <a:r>
              <a:rPr lang="en-US" sz="2000" dirty="0" smtClean="0">
                <a:latin typeface="+mj-lt"/>
              </a:rPr>
              <a:t>Our global team produces more than 5.4 million bills annually.  </a:t>
            </a:r>
          </a:p>
        </p:txBody>
      </p:sp>
      <p:pic>
        <p:nvPicPr>
          <p:cNvPr id="5126" name="Picture 6" descr="Auto im Hof"/>
          <p:cNvPicPr>
            <a:picLocks noChangeAspect="1" noChangeArrowheads="1"/>
          </p:cNvPicPr>
          <p:nvPr/>
        </p:nvPicPr>
        <p:blipFill>
          <a:blip r:embed="rId5" cstate="print"/>
          <a:srcRect/>
          <a:stretch>
            <a:fillRect/>
          </a:stretch>
        </p:blipFill>
        <p:spPr bwMode="auto">
          <a:xfrm>
            <a:off x="5246688" y="3656013"/>
            <a:ext cx="2982912" cy="1982787"/>
          </a:xfrm>
          <a:prstGeom prst="rect">
            <a:avLst/>
          </a:prstGeom>
          <a:ln w="57150">
            <a:solidFill>
              <a:schemeClr val="tx1">
                <a:lumMod val="50000"/>
                <a:lumOff val="50000"/>
              </a:schemeClr>
            </a:solidFill>
          </a:ln>
          <a:effectLst>
            <a:outerShdw blurRad="190500" algn="tl" rotWithShape="0">
              <a:srgbClr val="000000">
                <a:alpha val="70000"/>
              </a:srgbClr>
            </a:outerShdw>
          </a:effectLst>
        </p:spPr>
      </p:pic>
      <p:sp>
        <p:nvSpPr>
          <p:cNvPr id="9" name="TextBox 8"/>
          <p:cNvSpPr txBox="1">
            <a:spLocks noChangeArrowheads="1"/>
          </p:cNvSpPr>
          <p:nvPr/>
        </p:nvSpPr>
        <p:spPr bwMode="auto">
          <a:xfrm>
            <a:off x="301625" y="1371600"/>
            <a:ext cx="8229600" cy="1006475"/>
          </a:xfrm>
          <a:prstGeom prst="rect">
            <a:avLst/>
          </a:prstGeom>
          <a:noFill/>
          <a:ln w="9525">
            <a:noFill/>
            <a:miter lim="800000"/>
            <a:headEnd/>
            <a:tailEnd/>
          </a:ln>
        </p:spPr>
        <p:txBody>
          <a:bodyPr>
            <a:spAutoFit/>
          </a:bodyPr>
          <a:lstStyle/>
          <a:p>
            <a:pPr marL="342900" indent="-342900">
              <a:spcBef>
                <a:spcPct val="20000"/>
              </a:spcBef>
              <a:buFont typeface="Arial" charset="0"/>
              <a:buChar char="•"/>
            </a:pPr>
            <a:r>
              <a:rPr lang="en-US" sz="2000" b="0">
                <a:solidFill>
                  <a:srgbClr val="000000"/>
                </a:solidFill>
                <a:latin typeface="Calibri" pitchFamily="34" charset="0"/>
              </a:rPr>
              <a:t>Founded in 1952, Minol is the third largest Billing, Energy Management, Sub-Metering and Product Solution providers with 2,500 employees and 32 offices worldwide.</a:t>
            </a:r>
            <a:endParaRPr lang="en-US"/>
          </a:p>
        </p:txBody>
      </p:sp>
      <p:sp>
        <p:nvSpPr>
          <p:cNvPr id="10" name="TextBox 9"/>
          <p:cNvSpPr txBox="1">
            <a:spLocks noChangeArrowheads="1"/>
          </p:cNvSpPr>
          <p:nvPr/>
        </p:nvSpPr>
        <p:spPr bwMode="auto">
          <a:xfrm>
            <a:off x="301625" y="2651125"/>
            <a:ext cx="8229600" cy="1006475"/>
          </a:xfrm>
          <a:prstGeom prst="rect">
            <a:avLst/>
          </a:prstGeom>
          <a:noFill/>
          <a:ln w="9525">
            <a:noFill/>
            <a:miter lim="800000"/>
            <a:headEnd/>
            <a:tailEnd/>
          </a:ln>
        </p:spPr>
        <p:txBody>
          <a:bodyPr>
            <a:spAutoFit/>
          </a:bodyPr>
          <a:lstStyle/>
          <a:p>
            <a:pPr marL="342900" indent="-342900">
              <a:buFont typeface="Arial" charset="0"/>
              <a:buChar char="•"/>
            </a:pPr>
            <a:r>
              <a:rPr lang="en-US" sz="2000" b="0">
                <a:solidFill>
                  <a:srgbClr val="000000"/>
                </a:solidFill>
                <a:latin typeface="Calibri" pitchFamily="34" charset="0"/>
              </a:rPr>
              <a:t>Leading provider of utility metering and billing services for electric, gas and water for residential and commercial properties, as well as military housing communities.</a:t>
            </a:r>
          </a:p>
        </p:txBody>
      </p:sp>
      <p:sp>
        <p:nvSpPr>
          <p:cNvPr id="11" name="TextBox 10"/>
          <p:cNvSpPr txBox="1"/>
          <p:nvPr/>
        </p:nvSpPr>
        <p:spPr>
          <a:xfrm>
            <a:off x="301625" y="3940175"/>
            <a:ext cx="4648200" cy="708025"/>
          </a:xfrm>
          <a:prstGeom prst="rect">
            <a:avLst/>
          </a:prstGeom>
          <a:noFill/>
        </p:spPr>
        <p:txBody>
          <a:bodyPr>
            <a:spAutoFit/>
          </a:bodyPr>
          <a:lstStyle/>
          <a:p>
            <a:pPr marL="342900" indent="-342900" fontAlgn="auto">
              <a:spcBef>
                <a:spcPts val="0"/>
              </a:spcBef>
              <a:spcAft>
                <a:spcPts val="0"/>
              </a:spcAft>
              <a:buFont typeface="Arial" pitchFamily="34" charset="0"/>
              <a:buChar char="•"/>
              <a:defRPr/>
            </a:pPr>
            <a:r>
              <a:rPr lang="en-US" sz="2000" b="0" dirty="0">
                <a:solidFill>
                  <a:prstClr val="black"/>
                </a:solidFill>
                <a:latin typeface="Calibri"/>
                <a:cs typeface="+mn-cs"/>
              </a:rPr>
              <a:t>Worldwide utility meter distributor </a:t>
            </a:r>
          </a:p>
          <a:p>
            <a:pPr fontAlgn="auto">
              <a:spcBef>
                <a:spcPts val="0"/>
              </a:spcBef>
              <a:spcAft>
                <a:spcPts val="0"/>
              </a:spcAft>
              <a:defRPr/>
            </a:pPr>
            <a:r>
              <a:rPr lang="en-US" sz="2000" b="0" dirty="0">
                <a:solidFill>
                  <a:prstClr val="black"/>
                </a:solidFill>
                <a:latin typeface="Calibri"/>
                <a:cs typeface="+mn-cs"/>
              </a:rPr>
              <a:t>       and manufacturer</a:t>
            </a: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E:\Public Drive\Utility Program - All\Marketing\Clip Art Gallery\trash_0.png"/>
          <p:cNvPicPr>
            <a:picLocks noChangeAspect="1" noChangeArrowheads="1"/>
          </p:cNvPicPr>
          <p:nvPr/>
        </p:nvPicPr>
        <p:blipFill>
          <a:blip r:embed="rId2" cstate="print"/>
          <a:srcRect/>
          <a:stretch>
            <a:fillRect/>
          </a:stretch>
        </p:blipFill>
        <p:spPr bwMode="auto">
          <a:xfrm>
            <a:off x="6076950" y="2133600"/>
            <a:ext cx="2381250" cy="3562350"/>
          </a:xfrm>
          <a:prstGeom prst="rect">
            <a:avLst/>
          </a:prstGeom>
          <a:noFill/>
          <a:ln w="9525">
            <a:noFill/>
            <a:miter lim="800000"/>
            <a:headEnd/>
            <a:tailEnd/>
          </a:ln>
        </p:spPr>
      </p:pic>
      <p:pic>
        <p:nvPicPr>
          <p:cNvPr id="6147" name="Picture 5" descr="pp banner_backgrnd.png"/>
          <p:cNvPicPr>
            <a:picLocks noChangeAspect="1"/>
          </p:cNvPicPr>
          <p:nvPr/>
        </p:nvPicPr>
        <p:blipFill>
          <a:blip r:embed="rId3" cstate="print"/>
          <a:srcRect/>
          <a:stretch>
            <a:fillRect/>
          </a:stretch>
        </p:blipFill>
        <p:spPr bwMode="auto">
          <a:xfrm>
            <a:off x="0" y="0"/>
            <a:ext cx="9144000" cy="914400"/>
          </a:xfrm>
          <a:prstGeom prst="rect">
            <a:avLst/>
          </a:prstGeom>
          <a:noFill/>
          <a:ln w="9525">
            <a:noFill/>
            <a:miter lim="800000"/>
            <a:headEnd/>
            <a:tailEnd/>
          </a:ln>
        </p:spPr>
      </p:pic>
      <p:pic>
        <p:nvPicPr>
          <p:cNvPr id="6148" name="Picture 6" descr="Minol-Header-Logo.png"/>
          <p:cNvPicPr>
            <a:picLocks noChangeAspect="1"/>
          </p:cNvPicPr>
          <p:nvPr/>
        </p:nvPicPr>
        <p:blipFill>
          <a:blip r:embed="rId4" cstate="print"/>
          <a:srcRect/>
          <a:stretch>
            <a:fillRect/>
          </a:stretch>
        </p:blipFill>
        <p:spPr bwMode="auto">
          <a:xfrm>
            <a:off x="228600" y="104775"/>
            <a:ext cx="2522538" cy="657225"/>
          </a:xfrm>
          <a:prstGeom prst="rect">
            <a:avLst/>
          </a:prstGeom>
          <a:noFill/>
          <a:ln w="9525">
            <a:noFill/>
            <a:miter lim="800000"/>
            <a:headEnd/>
            <a:tailEnd/>
          </a:ln>
        </p:spPr>
      </p:pic>
      <p:sp>
        <p:nvSpPr>
          <p:cNvPr id="7" name="Title 1"/>
          <p:cNvSpPr txBox="1">
            <a:spLocks/>
          </p:cNvSpPr>
          <p:nvPr/>
        </p:nvSpPr>
        <p:spPr bwMode="auto">
          <a:xfrm>
            <a:off x="152400" y="0"/>
            <a:ext cx="8839200" cy="990600"/>
          </a:xfrm>
          <a:prstGeom prst="rect">
            <a:avLst/>
          </a:prstGeom>
          <a:noFill/>
          <a:ln w="9525">
            <a:noFill/>
            <a:miter lim="800000"/>
            <a:headEnd/>
            <a:tailEnd/>
          </a:ln>
        </p:spPr>
        <p:txBody>
          <a:bodyPr anchor="ctr"/>
          <a:lstStyle/>
          <a:p>
            <a:pPr algn="r" eaLnBrk="0" hangingPunct="0">
              <a:defRPr/>
            </a:pPr>
            <a:r>
              <a:rPr lang="en-US" sz="3800" b="0" dirty="0">
                <a:latin typeface="+mj-lt"/>
                <a:cs typeface="Tahoma" pitchFamily="34" charset="0"/>
              </a:rPr>
              <a:t>Purpose of Program</a:t>
            </a:r>
          </a:p>
        </p:txBody>
      </p:sp>
      <p:sp>
        <p:nvSpPr>
          <p:cNvPr id="10" name="TextBox 9"/>
          <p:cNvSpPr txBox="1">
            <a:spLocks noChangeArrowheads="1"/>
          </p:cNvSpPr>
          <p:nvPr/>
        </p:nvSpPr>
        <p:spPr bwMode="auto">
          <a:xfrm>
            <a:off x="301625" y="1371600"/>
            <a:ext cx="8229600" cy="708025"/>
          </a:xfrm>
          <a:prstGeom prst="rect">
            <a:avLst/>
          </a:prstGeom>
          <a:noFill/>
          <a:ln w="9525">
            <a:noFill/>
            <a:miter lim="800000"/>
            <a:headEnd/>
            <a:tailEnd/>
          </a:ln>
        </p:spPr>
        <p:txBody>
          <a:bodyPr>
            <a:spAutoFit/>
          </a:bodyPr>
          <a:lstStyle/>
          <a:p>
            <a:pPr marL="342900" indent="-342900">
              <a:spcBef>
                <a:spcPct val="20000"/>
              </a:spcBef>
              <a:buFont typeface="Arial" charset="0"/>
              <a:buChar char="•"/>
            </a:pPr>
            <a:r>
              <a:rPr lang="en-US" sz="2000" b="0">
                <a:solidFill>
                  <a:srgbClr val="000000"/>
                </a:solidFill>
                <a:latin typeface="Calibri" pitchFamily="34" charset="0"/>
              </a:rPr>
              <a:t>OSD policy dated September 8, 1998 mandates payment of utilities in privatized housing and strive to achieve energy efficiency in homes.</a:t>
            </a:r>
            <a:endParaRPr lang="en-US"/>
          </a:p>
        </p:txBody>
      </p:sp>
      <p:sp>
        <p:nvSpPr>
          <p:cNvPr id="11" name="TextBox 10"/>
          <p:cNvSpPr txBox="1">
            <a:spLocks noChangeArrowheads="1"/>
          </p:cNvSpPr>
          <p:nvPr/>
        </p:nvSpPr>
        <p:spPr bwMode="auto">
          <a:xfrm>
            <a:off x="301625" y="2801938"/>
            <a:ext cx="5715000" cy="1016000"/>
          </a:xfrm>
          <a:prstGeom prst="rect">
            <a:avLst/>
          </a:prstGeom>
          <a:noFill/>
          <a:ln w="9525">
            <a:noFill/>
            <a:miter lim="800000"/>
            <a:headEnd/>
            <a:tailEnd/>
          </a:ln>
        </p:spPr>
        <p:txBody>
          <a:bodyPr>
            <a:spAutoFit/>
          </a:bodyPr>
          <a:lstStyle/>
          <a:p>
            <a:pPr marL="342900" indent="-342900">
              <a:buFont typeface="Arial" charset="0"/>
              <a:buChar char="•"/>
            </a:pPr>
            <a:r>
              <a:rPr lang="en-US" sz="2000" b="0">
                <a:solidFill>
                  <a:srgbClr val="000000"/>
                </a:solidFill>
                <a:latin typeface="Calibri" pitchFamily="34" charset="0"/>
              </a:rPr>
              <a:t>Conservation decrease the national dependence of foreign oil and conforms to our national policies.</a:t>
            </a:r>
          </a:p>
        </p:txBody>
      </p:sp>
      <p:sp>
        <p:nvSpPr>
          <p:cNvPr id="12" name="TextBox 11"/>
          <p:cNvSpPr txBox="1"/>
          <p:nvPr/>
        </p:nvSpPr>
        <p:spPr>
          <a:xfrm>
            <a:off x="301625" y="4470400"/>
            <a:ext cx="5715000" cy="1016000"/>
          </a:xfrm>
          <a:prstGeom prst="rect">
            <a:avLst/>
          </a:prstGeom>
          <a:noFill/>
        </p:spPr>
        <p:txBody>
          <a:bodyPr>
            <a:spAutoFit/>
          </a:bodyPr>
          <a:lstStyle/>
          <a:p>
            <a:pPr marL="342900" indent="-342900" fontAlgn="auto">
              <a:spcBef>
                <a:spcPts val="0"/>
              </a:spcBef>
              <a:spcAft>
                <a:spcPts val="0"/>
              </a:spcAft>
              <a:buFont typeface="Arial" pitchFamily="34" charset="0"/>
              <a:buChar char="•"/>
              <a:defRPr/>
            </a:pPr>
            <a:r>
              <a:rPr lang="en-US" sz="2000" b="0" dirty="0">
                <a:solidFill>
                  <a:prstClr val="black"/>
                </a:solidFill>
                <a:latin typeface="Calibri"/>
                <a:cs typeface="+mn-cs"/>
              </a:rPr>
              <a:t>Savings in energy costs will go to residents by providing improved housing and ancillary facilities.</a:t>
            </a: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pp banner_backgrnd.png"/>
          <p:cNvPicPr>
            <a:picLocks noChangeAspect="1"/>
          </p:cNvPicPr>
          <p:nvPr/>
        </p:nvPicPr>
        <p:blipFill>
          <a:blip r:embed="rId2" cstate="print"/>
          <a:srcRect/>
          <a:stretch>
            <a:fillRect/>
          </a:stretch>
        </p:blipFill>
        <p:spPr bwMode="auto">
          <a:xfrm>
            <a:off x="0" y="0"/>
            <a:ext cx="9144000" cy="914400"/>
          </a:xfrm>
          <a:prstGeom prst="rect">
            <a:avLst/>
          </a:prstGeom>
          <a:noFill/>
          <a:ln w="9525">
            <a:noFill/>
            <a:miter lim="800000"/>
            <a:headEnd/>
            <a:tailEnd/>
          </a:ln>
        </p:spPr>
      </p:pic>
      <p:pic>
        <p:nvPicPr>
          <p:cNvPr id="7171" name="Picture 6" descr="Minol-Header-Logo.png"/>
          <p:cNvPicPr>
            <a:picLocks noChangeAspect="1"/>
          </p:cNvPicPr>
          <p:nvPr/>
        </p:nvPicPr>
        <p:blipFill>
          <a:blip r:embed="rId3" cstate="print"/>
          <a:srcRect/>
          <a:stretch>
            <a:fillRect/>
          </a:stretch>
        </p:blipFill>
        <p:spPr bwMode="auto">
          <a:xfrm>
            <a:off x="228600" y="104775"/>
            <a:ext cx="2522538" cy="657225"/>
          </a:xfrm>
          <a:prstGeom prst="rect">
            <a:avLst/>
          </a:prstGeom>
          <a:noFill/>
          <a:ln w="9525">
            <a:noFill/>
            <a:miter lim="800000"/>
            <a:headEnd/>
            <a:tailEnd/>
          </a:ln>
        </p:spPr>
      </p:pic>
      <p:sp>
        <p:nvSpPr>
          <p:cNvPr id="7" name="Title 1"/>
          <p:cNvSpPr txBox="1">
            <a:spLocks/>
          </p:cNvSpPr>
          <p:nvPr/>
        </p:nvSpPr>
        <p:spPr bwMode="auto">
          <a:xfrm>
            <a:off x="152400" y="0"/>
            <a:ext cx="8839200" cy="990600"/>
          </a:xfrm>
          <a:prstGeom prst="rect">
            <a:avLst/>
          </a:prstGeom>
          <a:noFill/>
          <a:ln w="9525">
            <a:noFill/>
            <a:miter lim="800000"/>
            <a:headEnd/>
            <a:tailEnd/>
          </a:ln>
        </p:spPr>
        <p:txBody>
          <a:bodyPr anchor="ctr"/>
          <a:lstStyle/>
          <a:p>
            <a:pPr algn="r" eaLnBrk="0" hangingPunct="0">
              <a:defRPr/>
            </a:pPr>
            <a:r>
              <a:rPr lang="en-US" sz="3800" b="0" dirty="0">
                <a:latin typeface="+mj-lt"/>
                <a:cs typeface="Tahoma" pitchFamily="34" charset="0"/>
              </a:rPr>
              <a:t>How Does It Work?</a:t>
            </a:r>
          </a:p>
        </p:txBody>
      </p:sp>
      <p:sp>
        <p:nvSpPr>
          <p:cNvPr id="10" name="TextBox 9"/>
          <p:cNvSpPr txBox="1">
            <a:spLocks noChangeArrowheads="1"/>
          </p:cNvSpPr>
          <p:nvPr/>
        </p:nvSpPr>
        <p:spPr bwMode="auto">
          <a:xfrm>
            <a:off x="301625" y="1371600"/>
            <a:ext cx="8229600" cy="1016000"/>
          </a:xfrm>
          <a:prstGeom prst="rect">
            <a:avLst/>
          </a:prstGeom>
          <a:noFill/>
          <a:ln w="9525">
            <a:noFill/>
            <a:miter lim="800000"/>
            <a:headEnd/>
            <a:tailEnd/>
          </a:ln>
        </p:spPr>
        <p:txBody>
          <a:bodyPr>
            <a:spAutoFit/>
          </a:bodyPr>
          <a:lstStyle/>
          <a:p>
            <a:pPr marL="342900" indent="-342900">
              <a:spcBef>
                <a:spcPct val="20000"/>
              </a:spcBef>
              <a:buFont typeface="Arial" charset="0"/>
              <a:buChar char="•"/>
            </a:pPr>
            <a:r>
              <a:rPr lang="en-US" sz="2000" b="0">
                <a:solidFill>
                  <a:srgbClr val="000000"/>
                </a:solidFill>
                <a:latin typeface="Calibri" pitchFamily="34" charset="0"/>
              </a:rPr>
              <a:t>The Resident Energy Conservation Program (RECP) is designed to set reasonable utility allowance targets for normal utility consumption in privatized housing.</a:t>
            </a:r>
            <a:endParaRPr lang="en-US"/>
          </a:p>
        </p:txBody>
      </p:sp>
      <p:sp>
        <p:nvSpPr>
          <p:cNvPr id="11" name="TextBox 10"/>
          <p:cNvSpPr txBox="1">
            <a:spLocks noChangeArrowheads="1"/>
          </p:cNvSpPr>
          <p:nvPr/>
        </p:nvSpPr>
        <p:spPr bwMode="auto">
          <a:xfrm>
            <a:off x="301625" y="2492375"/>
            <a:ext cx="8229600" cy="708025"/>
          </a:xfrm>
          <a:prstGeom prst="rect">
            <a:avLst/>
          </a:prstGeom>
          <a:noFill/>
          <a:ln w="9525">
            <a:noFill/>
            <a:miter lim="800000"/>
            <a:headEnd/>
            <a:tailEnd/>
          </a:ln>
        </p:spPr>
        <p:txBody>
          <a:bodyPr>
            <a:spAutoFit/>
          </a:bodyPr>
          <a:lstStyle/>
          <a:p>
            <a:pPr marL="342900" indent="-342900">
              <a:buFont typeface="Arial" charset="0"/>
              <a:buChar char="•"/>
            </a:pPr>
            <a:r>
              <a:rPr lang="en-US" sz="2000" b="0">
                <a:solidFill>
                  <a:srgbClr val="000000"/>
                </a:solidFill>
                <a:latin typeface="Calibri" pitchFamily="34" charset="0"/>
              </a:rPr>
              <a:t>A “mock billing” period will occur in which information will be provided to residents, showing consumption compared to the average for the home.</a:t>
            </a:r>
          </a:p>
        </p:txBody>
      </p:sp>
      <p:sp>
        <p:nvSpPr>
          <p:cNvPr id="12" name="TextBox 11"/>
          <p:cNvSpPr txBox="1"/>
          <p:nvPr/>
        </p:nvSpPr>
        <p:spPr>
          <a:xfrm>
            <a:off x="301625" y="4162425"/>
            <a:ext cx="8229600" cy="1016000"/>
          </a:xfrm>
          <a:prstGeom prst="rect">
            <a:avLst/>
          </a:prstGeom>
          <a:noFill/>
        </p:spPr>
        <p:txBody>
          <a:bodyPr>
            <a:spAutoFit/>
          </a:bodyPr>
          <a:lstStyle/>
          <a:p>
            <a:pPr marL="342900" indent="-342900" fontAlgn="auto">
              <a:spcBef>
                <a:spcPts val="0"/>
              </a:spcBef>
              <a:spcAft>
                <a:spcPts val="0"/>
              </a:spcAft>
              <a:buFont typeface="Arial" pitchFamily="34" charset="0"/>
              <a:buChar char="•"/>
              <a:defRPr/>
            </a:pPr>
            <a:r>
              <a:rPr lang="en-US" sz="2000" b="0" dirty="0">
                <a:solidFill>
                  <a:prstClr val="black"/>
                </a:solidFill>
                <a:latin typeface="Calibri"/>
                <a:cs typeface="+mn-cs"/>
              </a:rPr>
              <a:t>After “mock billing” ends, residents will receive Live invoices and will be responsible to pay for usages above the average allowance.  If the usage is less than the allowance, residents will begin accruing credit for refunds.</a:t>
            </a:r>
            <a:endParaRPr lang="en-US" dirty="0"/>
          </a:p>
        </p:txBody>
      </p:sp>
      <p:sp>
        <p:nvSpPr>
          <p:cNvPr id="9" name="TextBox 8"/>
          <p:cNvSpPr txBox="1">
            <a:spLocks noChangeArrowheads="1"/>
          </p:cNvSpPr>
          <p:nvPr/>
        </p:nvSpPr>
        <p:spPr bwMode="auto">
          <a:xfrm>
            <a:off x="304800" y="3330575"/>
            <a:ext cx="8229600" cy="708025"/>
          </a:xfrm>
          <a:prstGeom prst="rect">
            <a:avLst/>
          </a:prstGeom>
          <a:noFill/>
          <a:ln w="9525">
            <a:noFill/>
            <a:miter lim="800000"/>
            <a:headEnd/>
            <a:tailEnd/>
          </a:ln>
        </p:spPr>
        <p:txBody>
          <a:bodyPr>
            <a:spAutoFit/>
          </a:bodyPr>
          <a:lstStyle/>
          <a:p>
            <a:pPr marL="342900" lvl="1" indent="-342900">
              <a:buFont typeface="Arial" charset="0"/>
              <a:buChar char="•"/>
            </a:pPr>
            <a:r>
              <a:rPr lang="en-US" sz="2000" b="0">
                <a:solidFill>
                  <a:srgbClr val="000000"/>
                </a:solidFill>
                <a:latin typeface="Calibri" pitchFamily="34" charset="0"/>
              </a:rPr>
              <a:t>During “mock billing”, residents are not responsible for overages or qualify for rebates.</a:t>
            </a:r>
          </a:p>
        </p:txBody>
      </p:sp>
      <p:sp>
        <p:nvSpPr>
          <p:cNvPr id="13" name="TextBox 12"/>
          <p:cNvSpPr txBox="1">
            <a:spLocks noChangeArrowheads="1"/>
          </p:cNvSpPr>
          <p:nvPr/>
        </p:nvSpPr>
        <p:spPr bwMode="auto">
          <a:xfrm>
            <a:off x="304800" y="5410200"/>
            <a:ext cx="8229600" cy="1016000"/>
          </a:xfrm>
          <a:prstGeom prst="rect">
            <a:avLst/>
          </a:prstGeom>
          <a:noFill/>
          <a:ln w="9525">
            <a:noFill/>
            <a:miter lim="800000"/>
            <a:headEnd/>
            <a:tailEnd/>
          </a:ln>
        </p:spPr>
        <p:txBody>
          <a:bodyPr>
            <a:spAutoFit/>
          </a:bodyPr>
          <a:lstStyle/>
          <a:p>
            <a:pPr marL="342900" indent="-342900">
              <a:buFont typeface="Arial" charset="0"/>
              <a:buChar char="•"/>
            </a:pPr>
            <a:r>
              <a:rPr lang="en-US" sz="2000" b="0">
                <a:solidFill>
                  <a:srgbClr val="000000"/>
                </a:solidFill>
                <a:latin typeface="Calibri" pitchFamily="34" charset="0"/>
              </a:rPr>
              <a:t>A rebate check will be issued once accrual meets or exceeds $25.  However, residents may choose to accrue the rebate and apply any credit amount for future payments.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9"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5" descr="pp banner_backgrnd.png"/>
          <p:cNvPicPr>
            <a:picLocks noChangeAspect="1"/>
          </p:cNvPicPr>
          <p:nvPr/>
        </p:nvPicPr>
        <p:blipFill>
          <a:blip r:embed="rId3" cstate="print"/>
          <a:srcRect/>
          <a:stretch>
            <a:fillRect/>
          </a:stretch>
        </p:blipFill>
        <p:spPr bwMode="auto">
          <a:xfrm>
            <a:off x="0" y="0"/>
            <a:ext cx="9144000" cy="914400"/>
          </a:xfrm>
          <a:prstGeom prst="rect">
            <a:avLst/>
          </a:prstGeom>
          <a:noFill/>
          <a:ln w="9525">
            <a:noFill/>
            <a:miter lim="800000"/>
            <a:headEnd/>
            <a:tailEnd/>
          </a:ln>
        </p:spPr>
      </p:pic>
      <p:pic>
        <p:nvPicPr>
          <p:cNvPr id="8195" name="Picture 16" descr="Minol-Header-Logo.png"/>
          <p:cNvPicPr>
            <a:picLocks noChangeAspect="1"/>
          </p:cNvPicPr>
          <p:nvPr/>
        </p:nvPicPr>
        <p:blipFill>
          <a:blip r:embed="rId4" cstate="print"/>
          <a:srcRect/>
          <a:stretch>
            <a:fillRect/>
          </a:stretch>
        </p:blipFill>
        <p:spPr bwMode="auto">
          <a:xfrm>
            <a:off x="228600" y="104775"/>
            <a:ext cx="2522538" cy="657225"/>
          </a:xfrm>
          <a:prstGeom prst="rect">
            <a:avLst/>
          </a:prstGeom>
          <a:noFill/>
          <a:ln w="9525">
            <a:noFill/>
            <a:miter lim="800000"/>
            <a:headEnd/>
            <a:tailEnd/>
          </a:ln>
        </p:spPr>
      </p:pic>
      <p:sp>
        <p:nvSpPr>
          <p:cNvPr id="8196" name="Title 1"/>
          <p:cNvSpPr txBox="1">
            <a:spLocks/>
          </p:cNvSpPr>
          <p:nvPr/>
        </p:nvSpPr>
        <p:spPr bwMode="auto">
          <a:xfrm>
            <a:off x="71438" y="0"/>
            <a:ext cx="8920162" cy="909638"/>
          </a:xfrm>
          <a:prstGeom prst="rect">
            <a:avLst/>
          </a:prstGeom>
          <a:noFill/>
          <a:ln w="9525">
            <a:noFill/>
            <a:miter lim="800000"/>
            <a:headEnd/>
            <a:tailEnd/>
          </a:ln>
        </p:spPr>
        <p:txBody>
          <a:bodyPr anchor="ctr"/>
          <a:lstStyle/>
          <a:p>
            <a:pPr algn="r"/>
            <a:r>
              <a:rPr lang="en-US" sz="3800" b="0">
                <a:latin typeface="Calibri" pitchFamily="34" charset="0"/>
              </a:rPr>
              <a:t>Billing Process</a:t>
            </a:r>
          </a:p>
        </p:txBody>
      </p:sp>
      <p:sp>
        <p:nvSpPr>
          <p:cNvPr id="21515" name="Rectangle 27">
            <a:hlinkClick r:id="rId5" action="ppaction://hlinksldjump"/>
          </p:cNvPr>
          <p:cNvSpPr>
            <a:spLocks noChangeArrowheads="1"/>
          </p:cNvSpPr>
          <p:nvPr/>
        </p:nvSpPr>
        <p:spPr bwMode="auto">
          <a:xfrm>
            <a:off x="1828800" y="5105400"/>
            <a:ext cx="5400675" cy="576263"/>
          </a:xfrm>
          <a:prstGeom prst="rect">
            <a:avLst/>
          </a:prstGeom>
          <a:solidFill>
            <a:schemeClr val="accent1">
              <a:lumMod val="75000"/>
            </a:schemeClr>
          </a:solidFill>
          <a:ln>
            <a:solidFill>
              <a:schemeClr val="tx2">
                <a:lumMod val="75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0" hangingPunct="0">
              <a:defRPr/>
            </a:pPr>
            <a:r>
              <a:rPr lang="en-US" sz="2400" b="0" dirty="0">
                <a:solidFill>
                  <a:schemeClr val="bg1"/>
                </a:solidFill>
                <a:effectLst>
                  <a:outerShdw blurRad="50800" dist="38100" dir="2700000" algn="tl" rotWithShape="0">
                    <a:prstClr val="black">
                      <a:alpha val="40000"/>
                    </a:prstClr>
                  </a:outerShdw>
                </a:effectLst>
                <a:latin typeface="+mj-lt"/>
              </a:rPr>
              <a:t>Resident Services &amp; Tools</a:t>
            </a:r>
          </a:p>
        </p:txBody>
      </p:sp>
      <p:sp>
        <p:nvSpPr>
          <p:cNvPr id="21519" name="Rectangle 35">
            <a:hlinkClick r:id="rId5" action="ppaction://hlinksldjump"/>
          </p:cNvPr>
          <p:cNvSpPr>
            <a:spLocks noChangeArrowheads="1"/>
          </p:cNvSpPr>
          <p:nvPr/>
        </p:nvSpPr>
        <p:spPr bwMode="auto">
          <a:xfrm>
            <a:off x="2667000" y="1600200"/>
            <a:ext cx="3240088" cy="576263"/>
          </a:xfrm>
          <a:prstGeom prst="rect">
            <a:avLst/>
          </a:prstGeom>
          <a:solidFill>
            <a:schemeClr val="accent1">
              <a:lumMod val="75000"/>
            </a:schemeClr>
          </a:solidFill>
          <a:ln>
            <a:solidFill>
              <a:schemeClr val="tx2">
                <a:lumMod val="75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0" hangingPunct="0">
              <a:defRPr/>
            </a:pPr>
            <a:r>
              <a:rPr lang="en-US" sz="2400" b="0" dirty="0">
                <a:solidFill>
                  <a:schemeClr val="bg1"/>
                </a:solidFill>
                <a:effectLst>
                  <a:outerShdw blurRad="50800" dist="38100" dir="2700000" algn="tl" rotWithShape="0">
                    <a:prstClr val="black">
                      <a:alpha val="40000"/>
                    </a:prstClr>
                  </a:outerShdw>
                </a:effectLst>
                <a:latin typeface="+mj-lt"/>
              </a:rPr>
              <a:t>Monthly Billing Cycle</a:t>
            </a:r>
          </a:p>
        </p:txBody>
      </p:sp>
      <p:grpSp>
        <p:nvGrpSpPr>
          <p:cNvPr id="2" name="Group 40"/>
          <p:cNvGrpSpPr>
            <a:grpSpLocks/>
          </p:cNvGrpSpPr>
          <p:nvPr/>
        </p:nvGrpSpPr>
        <p:grpSpPr bwMode="auto">
          <a:xfrm>
            <a:off x="304800" y="2781300"/>
            <a:ext cx="1368425" cy="1744663"/>
            <a:chOff x="304800" y="2819400"/>
            <a:chExt cx="1368425" cy="1744663"/>
          </a:xfrm>
        </p:grpSpPr>
        <p:sp>
          <p:nvSpPr>
            <p:cNvPr id="21" name="Rounded Rectangle 20"/>
            <p:cNvSpPr/>
            <p:nvPr/>
          </p:nvSpPr>
          <p:spPr bwMode="auto">
            <a:xfrm>
              <a:off x="304800" y="2819400"/>
              <a:ext cx="1150938" cy="801688"/>
            </a:xfrm>
            <a:prstGeom prst="roundRect">
              <a:avLst/>
            </a:prstGeom>
            <a:blipFill rotWithShape="0">
              <a:blip r:embed="rId6" cstate="print"/>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22" name="Freeform 21"/>
            <p:cNvSpPr/>
            <p:nvPr/>
          </p:nvSpPr>
          <p:spPr bwMode="auto">
            <a:xfrm>
              <a:off x="665163" y="3538538"/>
              <a:ext cx="1008062" cy="1025525"/>
            </a:xfrm>
            <a:custGeom>
              <a:avLst/>
              <a:gdLst>
                <a:gd name="connsiteX0" fmla="*/ 0 w 1063039"/>
                <a:gd name="connsiteY0" fmla="*/ 106304 h 1063039"/>
                <a:gd name="connsiteX1" fmla="*/ 31136 w 1063039"/>
                <a:gd name="connsiteY1" fmla="*/ 31136 h 1063039"/>
                <a:gd name="connsiteX2" fmla="*/ 106304 w 1063039"/>
                <a:gd name="connsiteY2" fmla="*/ 0 h 1063039"/>
                <a:gd name="connsiteX3" fmla="*/ 956735 w 1063039"/>
                <a:gd name="connsiteY3" fmla="*/ 0 h 1063039"/>
                <a:gd name="connsiteX4" fmla="*/ 1031903 w 1063039"/>
                <a:gd name="connsiteY4" fmla="*/ 31136 h 1063039"/>
                <a:gd name="connsiteX5" fmla="*/ 1063039 w 1063039"/>
                <a:gd name="connsiteY5" fmla="*/ 106304 h 1063039"/>
                <a:gd name="connsiteX6" fmla="*/ 1063039 w 1063039"/>
                <a:gd name="connsiteY6" fmla="*/ 956735 h 1063039"/>
                <a:gd name="connsiteX7" fmla="*/ 1031903 w 1063039"/>
                <a:gd name="connsiteY7" fmla="*/ 1031903 h 1063039"/>
                <a:gd name="connsiteX8" fmla="*/ 956735 w 1063039"/>
                <a:gd name="connsiteY8" fmla="*/ 1063039 h 1063039"/>
                <a:gd name="connsiteX9" fmla="*/ 106304 w 1063039"/>
                <a:gd name="connsiteY9" fmla="*/ 1063039 h 1063039"/>
                <a:gd name="connsiteX10" fmla="*/ 31136 w 1063039"/>
                <a:gd name="connsiteY10" fmla="*/ 1031903 h 1063039"/>
                <a:gd name="connsiteX11" fmla="*/ 0 w 1063039"/>
                <a:gd name="connsiteY11" fmla="*/ 956735 h 1063039"/>
                <a:gd name="connsiteX12" fmla="*/ 0 w 1063039"/>
                <a:gd name="connsiteY12" fmla="*/ 106304 h 106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3039" h="1063039">
                  <a:moveTo>
                    <a:pt x="0" y="106304"/>
                  </a:moveTo>
                  <a:cubicBezTo>
                    <a:pt x="0" y="78110"/>
                    <a:pt x="11200" y="51072"/>
                    <a:pt x="31136" y="31136"/>
                  </a:cubicBezTo>
                  <a:cubicBezTo>
                    <a:pt x="51072" y="11200"/>
                    <a:pt x="78111" y="0"/>
                    <a:pt x="106304" y="0"/>
                  </a:cubicBezTo>
                  <a:lnTo>
                    <a:pt x="956735" y="0"/>
                  </a:lnTo>
                  <a:cubicBezTo>
                    <a:pt x="984929" y="0"/>
                    <a:pt x="1011967" y="11200"/>
                    <a:pt x="1031903" y="31136"/>
                  </a:cubicBezTo>
                  <a:cubicBezTo>
                    <a:pt x="1051839" y="51072"/>
                    <a:pt x="1063039" y="78111"/>
                    <a:pt x="1063039" y="106304"/>
                  </a:cubicBezTo>
                  <a:lnTo>
                    <a:pt x="1063039" y="956735"/>
                  </a:lnTo>
                  <a:cubicBezTo>
                    <a:pt x="1063039" y="984929"/>
                    <a:pt x="1051839" y="1011967"/>
                    <a:pt x="1031903" y="1031903"/>
                  </a:cubicBezTo>
                  <a:cubicBezTo>
                    <a:pt x="1011967" y="1051839"/>
                    <a:pt x="984928" y="1063039"/>
                    <a:pt x="956735" y="1063039"/>
                  </a:cubicBezTo>
                  <a:lnTo>
                    <a:pt x="106304" y="1063039"/>
                  </a:lnTo>
                  <a:cubicBezTo>
                    <a:pt x="78110" y="1063039"/>
                    <a:pt x="51072" y="1051839"/>
                    <a:pt x="31136" y="1031903"/>
                  </a:cubicBezTo>
                  <a:cubicBezTo>
                    <a:pt x="11200" y="1011967"/>
                    <a:pt x="0" y="984928"/>
                    <a:pt x="0" y="956735"/>
                  </a:cubicBezTo>
                  <a:lnTo>
                    <a:pt x="0" y="106304"/>
                  </a:lnTo>
                  <a:close/>
                </a:path>
              </a:pathLst>
            </a:custGeom>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lIns="99715" tIns="99715" rIns="99715" bIns="99715" spcCol="1270" anchor="ctr"/>
            <a:lstStyle/>
            <a:p>
              <a:pPr algn="ctr" defTabSz="800100">
                <a:lnSpc>
                  <a:spcPct val="90000"/>
                </a:lnSpc>
                <a:spcAft>
                  <a:spcPct val="35000"/>
                </a:spcAft>
                <a:defRPr/>
              </a:pPr>
              <a:r>
                <a:rPr lang="en-US" sz="1600" dirty="0">
                  <a:effectLst>
                    <a:outerShdw blurRad="50800" dist="38100" dir="2700000" algn="tl" rotWithShape="0">
                      <a:prstClr val="black">
                        <a:alpha val="40000"/>
                      </a:prstClr>
                    </a:outerShdw>
                  </a:effectLst>
                </a:rPr>
                <a:t>Meter Reads</a:t>
              </a:r>
            </a:p>
          </p:txBody>
        </p:sp>
      </p:grpSp>
      <p:grpSp>
        <p:nvGrpSpPr>
          <p:cNvPr id="3" name="Group 41"/>
          <p:cNvGrpSpPr>
            <a:grpSpLocks/>
          </p:cNvGrpSpPr>
          <p:nvPr/>
        </p:nvGrpSpPr>
        <p:grpSpPr bwMode="auto">
          <a:xfrm>
            <a:off x="1684338" y="2781300"/>
            <a:ext cx="1790700" cy="1744663"/>
            <a:chOff x="1730375" y="2747963"/>
            <a:chExt cx="1790700" cy="1744662"/>
          </a:xfrm>
        </p:grpSpPr>
        <p:sp>
          <p:nvSpPr>
            <p:cNvPr id="23" name="Freeform 22"/>
            <p:cNvSpPr/>
            <p:nvPr/>
          </p:nvSpPr>
          <p:spPr bwMode="auto">
            <a:xfrm rot="5361">
              <a:off x="1730375" y="3049588"/>
              <a:ext cx="146050" cy="246063"/>
            </a:xfrm>
            <a:custGeom>
              <a:avLst/>
              <a:gdLst>
                <a:gd name="connsiteX0" fmla="*/ 0 w 154575"/>
                <a:gd name="connsiteY0" fmla="*/ 51087 h 255433"/>
                <a:gd name="connsiteX1" fmla="*/ 77288 w 154575"/>
                <a:gd name="connsiteY1" fmla="*/ 51087 h 255433"/>
                <a:gd name="connsiteX2" fmla="*/ 77288 w 154575"/>
                <a:gd name="connsiteY2" fmla="*/ 0 h 255433"/>
                <a:gd name="connsiteX3" fmla="*/ 154575 w 154575"/>
                <a:gd name="connsiteY3" fmla="*/ 127717 h 255433"/>
                <a:gd name="connsiteX4" fmla="*/ 77288 w 154575"/>
                <a:gd name="connsiteY4" fmla="*/ 255433 h 255433"/>
                <a:gd name="connsiteX5" fmla="*/ 77288 w 154575"/>
                <a:gd name="connsiteY5" fmla="*/ 204346 h 255433"/>
                <a:gd name="connsiteX6" fmla="*/ 0 w 154575"/>
                <a:gd name="connsiteY6" fmla="*/ 204346 h 255433"/>
                <a:gd name="connsiteX7" fmla="*/ 0 w 154575"/>
                <a:gd name="connsiteY7" fmla="*/ 51087 h 25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575" h="255433">
                  <a:moveTo>
                    <a:pt x="0" y="51087"/>
                  </a:moveTo>
                  <a:lnTo>
                    <a:pt x="77288" y="51087"/>
                  </a:lnTo>
                  <a:lnTo>
                    <a:pt x="77288" y="0"/>
                  </a:lnTo>
                  <a:lnTo>
                    <a:pt x="154575" y="127717"/>
                  </a:lnTo>
                  <a:lnTo>
                    <a:pt x="77288" y="255433"/>
                  </a:lnTo>
                  <a:lnTo>
                    <a:pt x="77288" y="204346"/>
                  </a:lnTo>
                  <a:lnTo>
                    <a:pt x="0" y="204346"/>
                  </a:lnTo>
                  <a:lnTo>
                    <a:pt x="0" y="51087"/>
                  </a:lnTo>
                  <a:close/>
                </a:path>
              </a:pathLst>
            </a:custGeom>
          </p:spPr>
          <p:style>
            <a:lnRef idx="0">
              <a:schemeClr val="accent1">
                <a:shade val="90000"/>
                <a:hueOff val="0"/>
                <a:satOff val="0"/>
                <a:lumOff val="0"/>
                <a:alphaOff val="0"/>
              </a:schemeClr>
            </a:lnRef>
            <a:fillRef idx="3">
              <a:schemeClr val="accent1">
                <a:shade val="90000"/>
                <a:hueOff val="0"/>
                <a:satOff val="0"/>
                <a:lumOff val="0"/>
                <a:alphaOff val="0"/>
              </a:schemeClr>
            </a:fillRef>
            <a:effectRef idx="2">
              <a:schemeClr val="accent1">
                <a:shade val="90000"/>
                <a:hueOff val="0"/>
                <a:satOff val="0"/>
                <a:lumOff val="0"/>
                <a:alphaOff val="0"/>
              </a:schemeClr>
            </a:effectRef>
            <a:fontRef idx="minor">
              <a:schemeClr val="lt1"/>
            </a:fontRef>
          </p:style>
          <p:txBody>
            <a:bodyPr lIns="-1" tIns="51087" rIns="46372" bIns="51086" spcCol="1270" anchor="ctr"/>
            <a:lstStyle/>
            <a:p>
              <a:pPr algn="ctr" defTabSz="444500">
                <a:lnSpc>
                  <a:spcPct val="90000"/>
                </a:lnSpc>
                <a:spcAft>
                  <a:spcPct val="35000"/>
                </a:spcAft>
                <a:defRPr/>
              </a:pPr>
              <a:endParaRPr lang="en-US" sz="1000" dirty="0"/>
            </a:p>
          </p:txBody>
        </p:sp>
        <p:sp>
          <p:nvSpPr>
            <p:cNvPr id="24" name="Rounded Rectangle 23"/>
            <p:cNvSpPr/>
            <p:nvPr/>
          </p:nvSpPr>
          <p:spPr bwMode="auto">
            <a:xfrm>
              <a:off x="2147887" y="2747963"/>
              <a:ext cx="1143000" cy="808038"/>
            </a:xfrm>
            <a:prstGeom prst="roundRect">
              <a:avLst>
                <a:gd name="adj" fmla="val 10000"/>
              </a:avLst>
            </a:prstGeom>
            <a:blipFill>
              <a:blip r:embed="rId7" cstate="print"/>
              <a:stretch>
                <a:fillRect/>
              </a:stretch>
            </a:blipFill>
          </p:spPr>
          <p:style>
            <a:lnRef idx="0">
              <a:schemeClr val="lt1">
                <a:hueOff val="0"/>
                <a:satOff val="0"/>
                <a:lumOff val="0"/>
                <a:alphaOff val="0"/>
              </a:schemeClr>
            </a:lnRef>
            <a:fillRef idx="1">
              <a:scrgbClr r="0" g="0" b="0"/>
            </a:fillRef>
            <a:effectRef idx="2">
              <a:schemeClr val="accent1">
                <a:tint val="50000"/>
                <a:hueOff val="-3452"/>
                <a:satOff val="144"/>
                <a:lumOff val="-533"/>
                <a:alphaOff val="0"/>
              </a:schemeClr>
            </a:effectRef>
            <a:fontRef idx="minor">
              <a:schemeClr val="lt1">
                <a:hueOff val="0"/>
                <a:satOff val="0"/>
                <a:lumOff val="0"/>
                <a:alphaOff val="0"/>
              </a:schemeClr>
            </a:fontRef>
          </p:style>
        </p:sp>
        <p:sp>
          <p:nvSpPr>
            <p:cNvPr id="25" name="Freeform 24"/>
            <p:cNvSpPr/>
            <p:nvPr/>
          </p:nvSpPr>
          <p:spPr bwMode="auto">
            <a:xfrm>
              <a:off x="2514600" y="3467101"/>
              <a:ext cx="1006475" cy="1025524"/>
            </a:xfrm>
            <a:custGeom>
              <a:avLst/>
              <a:gdLst>
                <a:gd name="connsiteX0" fmla="*/ 0 w 1063039"/>
                <a:gd name="connsiteY0" fmla="*/ 106304 h 1063039"/>
                <a:gd name="connsiteX1" fmla="*/ 31136 w 1063039"/>
                <a:gd name="connsiteY1" fmla="*/ 31136 h 1063039"/>
                <a:gd name="connsiteX2" fmla="*/ 106304 w 1063039"/>
                <a:gd name="connsiteY2" fmla="*/ 0 h 1063039"/>
                <a:gd name="connsiteX3" fmla="*/ 956735 w 1063039"/>
                <a:gd name="connsiteY3" fmla="*/ 0 h 1063039"/>
                <a:gd name="connsiteX4" fmla="*/ 1031903 w 1063039"/>
                <a:gd name="connsiteY4" fmla="*/ 31136 h 1063039"/>
                <a:gd name="connsiteX5" fmla="*/ 1063039 w 1063039"/>
                <a:gd name="connsiteY5" fmla="*/ 106304 h 1063039"/>
                <a:gd name="connsiteX6" fmla="*/ 1063039 w 1063039"/>
                <a:gd name="connsiteY6" fmla="*/ 956735 h 1063039"/>
                <a:gd name="connsiteX7" fmla="*/ 1031903 w 1063039"/>
                <a:gd name="connsiteY7" fmla="*/ 1031903 h 1063039"/>
                <a:gd name="connsiteX8" fmla="*/ 956735 w 1063039"/>
                <a:gd name="connsiteY8" fmla="*/ 1063039 h 1063039"/>
                <a:gd name="connsiteX9" fmla="*/ 106304 w 1063039"/>
                <a:gd name="connsiteY9" fmla="*/ 1063039 h 1063039"/>
                <a:gd name="connsiteX10" fmla="*/ 31136 w 1063039"/>
                <a:gd name="connsiteY10" fmla="*/ 1031903 h 1063039"/>
                <a:gd name="connsiteX11" fmla="*/ 0 w 1063039"/>
                <a:gd name="connsiteY11" fmla="*/ 956735 h 1063039"/>
                <a:gd name="connsiteX12" fmla="*/ 0 w 1063039"/>
                <a:gd name="connsiteY12" fmla="*/ 106304 h 106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3039" h="1063039">
                  <a:moveTo>
                    <a:pt x="0" y="106304"/>
                  </a:moveTo>
                  <a:cubicBezTo>
                    <a:pt x="0" y="78110"/>
                    <a:pt x="11200" y="51072"/>
                    <a:pt x="31136" y="31136"/>
                  </a:cubicBezTo>
                  <a:cubicBezTo>
                    <a:pt x="51072" y="11200"/>
                    <a:pt x="78111" y="0"/>
                    <a:pt x="106304" y="0"/>
                  </a:cubicBezTo>
                  <a:lnTo>
                    <a:pt x="956735" y="0"/>
                  </a:lnTo>
                  <a:cubicBezTo>
                    <a:pt x="984929" y="0"/>
                    <a:pt x="1011967" y="11200"/>
                    <a:pt x="1031903" y="31136"/>
                  </a:cubicBezTo>
                  <a:cubicBezTo>
                    <a:pt x="1051839" y="51072"/>
                    <a:pt x="1063039" y="78111"/>
                    <a:pt x="1063039" y="106304"/>
                  </a:cubicBezTo>
                  <a:lnTo>
                    <a:pt x="1063039" y="956735"/>
                  </a:lnTo>
                  <a:cubicBezTo>
                    <a:pt x="1063039" y="984929"/>
                    <a:pt x="1051839" y="1011967"/>
                    <a:pt x="1031903" y="1031903"/>
                  </a:cubicBezTo>
                  <a:cubicBezTo>
                    <a:pt x="1011967" y="1051839"/>
                    <a:pt x="984928" y="1063039"/>
                    <a:pt x="956735" y="1063039"/>
                  </a:cubicBezTo>
                  <a:lnTo>
                    <a:pt x="106304" y="1063039"/>
                  </a:lnTo>
                  <a:cubicBezTo>
                    <a:pt x="78110" y="1063039"/>
                    <a:pt x="51072" y="1051839"/>
                    <a:pt x="31136" y="1031903"/>
                  </a:cubicBezTo>
                  <a:cubicBezTo>
                    <a:pt x="11200" y="1011967"/>
                    <a:pt x="0" y="984928"/>
                    <a:pt x="0" y="956735"/>
                  </a:cubicBezTo>
                  <a:lnTo>
                    <a:pt x="0" y="106304"/>
                  </a:lnTo>
                  <a:close/>
                </a:path>
              </a:pathLst>
            </a:custGeom>
          </p:spPr>
          <p:style>
            <a:lnRef idx="0">
              <a:schemeClr val="lt1">
                <a:hueOff val="0"/>
                <a:satOff val="0"/>
                <a:lumOff val="0"/>
                <a:alphaOff val="0"/>
              </a:schemeClr>
            </a:lnRef>
            <a:fillRef idx="3">
              <a:schemeClr val="accent1">
                <a:shade val="50000"/>
                <a:hueOff val="144575"/>
                <a:satOff val="-3024"/>
                <a:lumOff val="16825"/>
                <a:alphaOff val="0"/>
              </a:schemeClr>
            </a:fillRef>
            <a:effectRef idx="2">
              <a:schemeClr val="accent1">
                <a:shade val="50000"/>
                <a:hueOff val="144575"/>
                <a:satOff val="-3024"/>
                <a:lumOff val="16825"/>
                <a:alphaOff val="0"/>
              </a:schemeClr>
            </a:effectRef>
            <a:fontRef idx="minor">
              <a:schemeClr val="lt1"/>
            </a:fontRef>
          </p:style>
          <p:txBody>
            <a:bodyPr lIns="99715" tIns="99715" rIns="99715" bIns="99715" spcCol="1270" anchor="ctr"/>
            <a:lstStyle/>
            <a:p>
              <a:pPr algn="ctr" defTabSz="800100">
                <a:lnSpc>
                  <a:spcPct val="90000"/>
                </a:lnSpc>
                <a:spcAft>
                  <a:spcPct val="35000"/>
                </a:spcAft>
                <a:defRPr/>
              </a:pPr>
              <a:r>
                <a:rPr lang="en-US" sz="1600" dirty="0">
                  <a:effectLst>
                    <a:outerShdw blurRad="50800" dist="38100" dir="2700000" algn="tl" rotWithShape="0">
                      <a:prstClr val="black">
                        <a:alpha val="40000"/>
                      </a:prstClr>
                    </a:outerShdw>
                  </a:effectLst>
                </a:rPr>
                <a:t>Resident Activity </a:t>
              </a:r>
            </a:p>
            <a:p>
              <a:pPr algn="ctr" defTabSz="800100">
                <a:lnSpc>
                  <a:spcPct val="90000"/>
                </a:lnSpc>
                <a:spcAft>
                  <a:spcPct val="35000"/>
                </a:spcAft>
                <a:defRPr/>
              </a:pPr>
              <a:r>
                <a:rPr lang="en-US" sz="1600" dirty="0">
                  <a:effectLst>
                    <a:outerShdw blurRad="50800" dist="38100" dir="2700000" algn="tl" rotWithShape="0">
                      <a:prstClr val="black">
                        <a:alpha val="40000"/>
                      </a:prstClr>
                    </a:outerShdw>
                  </a:effectLst>
                </a:rPr>
                <a:t>Utility  Rate</a:t>
              </a:r>
            </a:p>
          </p:txBody>
        </p:sp>
      </p:grpSp>
      <p:grpSp>
        <p:nvGrpSpPr>
          <p:cNvPr id="4" name="Group 37"/>
          <p:cNvGrpSpPr>
            <a:grpSpLocks/>
          </p:cNvGrpSpPr>
          <p:nvPr/>
        </p:nvGrpSpPr>
        <p:grpSpPr bwMode="auto">
          <a:xfrm>
            <a:off x="3486150" y="2781300"/>
            <a:ext cx="1827213" cy="1744663"/>
            <a:chOff x="3504143" y="2748029"/>
            <a:chExt cx="1826214" cy="1744145"/>
          </a:xfrm>
        </p:grpSpPr>
        <p:sp>
          <p:nvSpPr>
            <p:cNvPr id="26" name="Freeform 25"/>
            <p:cNvSpPr/>
            <p:nvPr/>
          </p:nvSpPr>
          <p:spPr>
            <a:xfrm rot="72438">
              <a:off x="3504143" y="3049564"/>
              <a:ext cx="161836" cy="247576"/>
            </a:xfrm>
            <a:custGeom>
              <a:avLst/>
              <a:gdLst>
                <a:gd name="connsiteX0" fmla="*/ 0 w 171467"/>
                <a:gd name="connsiteY0" fmla="*/ 51087 h 255433"/>
                <a:gd name="connsiteX1" fmla="*/ 85734 w 171467"/>
                <a:gd name="connsiteY1" fmla="*/ 51087 h 255433"/>
                <a:gd name="connsiteX2" fmla="*/ 85734 w 171467"/>
                <a:gd name="connsiteY2" fmla="*/ 0 h 255433"/>
                <a:gd name="connsiteX3" fmla="*/ 171467 w 171467"/>
                <a:gd name="connsiteY3" fmla="*/ 127717 h 255433"/>
                <a:gd name="connsiteX4" fmla="*/ 85734 w 171467"/>
                <a:gd name="connsiteY4" fmla="*/ 255433 h 255433"/>
                <a:gd name="connsiteX5" fmla="*/ 85734 w 171467"/>
                <a:gd name="connsiteY5" fmla="*/ 204346 h 255433"/>
                <a:gd name="connsiteX6" fmla="*/ 0 w 171467"/>
                <a:gd name="connsiteY6" fmla="*/ 204346 h 255433"/>
                <a:gd name="connsiteX7" fmla="*/ 0 w 171467"/>
                <a:gd name="connsiteY7" fmla="*/ 51087 h 25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67" h="255433">
                  <a:moveTo>
                    <a:pt x="0" y="51087"/>
                  </a:moveTo>
                  <a:lnTo>
                    <a:pt x="85734" y="51087"/>
                  </a:lnTo>
                  <a:lnTo>
                    <a:pt x="85734" y="0"/>
                  </a:lnTo>
                  <a:lnTo>
                    <a:pt x="171467" y="127717"/>
                  </a:lnTo>
                  <a:lnTo>
                    <a:pt x="85734" y="255433"/>
                  </a:lnTo>
                  <a:lnTo>
                    <a:pt x="85734" y="204346"/>
                  </a:lnTo>
                  <a:lnTo>
                    <a:pt x="0" y="204346"/>
                  </a:lnTo>
                  <a:lnTo>
                    <a:pt x="0" y="51087"/>
                  </a:lnTo>
                  <a:close/>
                </a:path>
              </a:pathLst>
            </a:custGeom>
          </p:spPr>
          <p:style>
            <a:lnRef idx="0">
              <a:schemeClr val="accent1">
                <a:shade val="90000"/>
                <a:hueOff val="187556"/>
                <a:satOff val="-3464"/>
                <a:lumOff val="16063"/>
                <a:alphaOff val="0"/>
              </a:schemeClr>
            </a:lnRef>
            <a:fillRef idx="3">
              <a:schemeClr val="accent1">
                <a:shade val="90000"/>
                <a:hueOff val="187556"/>
                <a:satOff val="-3464"/>
                <a:lumOff val="16063"/>
                <a:alphaOff val="0"/>
              </a:schemeClr>
            </a:fillRef>
            <a:effectRef idx="2">
              <a:schemeClr val="accent1">
                <a:shade val="90000"/>
                <a:hueOff val="187556"/>
                <a:satOff val="-3464"/>
                <a:lumOff val="16063"/>
                <a:alphaOff val="0"/>
              </a:schemeClr>
            </a:effectRef>
            <a:fontRef idx="minor">
              <a:schemeClr val="lt1"/>
            </a:fontRef>
          </p:style>
          <p:txBody>
            <a:bodyPr lIns="0" tIns="51086" rIns="51439" bIns="51087" spcCol="1270" anchor="ctr"/>
            <a:lstStyle/>
            <a:p>
              <a:pPr algn="ctr" defTabSz="444500">
                <a:lnSpc>
                  <a:spcPct val="90000"/>
                </a:lnSpc>
                <a:spcAft>
                  <a:spcPct val="35000"/>
                </a:spcAft>
                <a:defRPr/>
              </a:pPr>
              <a:endParaRPr lang="en-US" sz="1000" dirty="0"/>
            </a:p>
          </p:txBody>
        </p:sp>
        <p:sp>
          <p:nvSpPr>
            <p:cNvPr id="27" name="Rounded Rectangle 26"/>
            <p:cNvSpPr/>
            <p:nvPr/>
          </p:nvSpPr>
          <p:spPr>
            <a:xfrm>
              <a:off x="3869068" y="2748029"/>
              <a:ext cx="1216947" cy="807798"/>
            </a:xfrm>
            <a:prstGeom prst="roundRect">
              <a:avLst>
                <a:gd name="adj" fmla="val 10000"/>
              </a:avLst>
            </a:prstGeom>
            <a:blipFill rotWithShape="0">
              <a:blip r:embed="rId8" cstate="print"/>
              <a:stretch>
                <a:fillRect/>
              </a:stretch>
            </a:blipFill>
          </p:spPr>
          <p:style>
            <a:lnRef idx="0">
              <a:schemeClr val="lt1">
                <a:hueOff val="0"/>
                <a:satOff val="0"/>
                <a:lumOff val="0"/>
                <a:alphaOff val="0"/>
              </a:schemeClr>
            </a:lnRef>
            <a:fillRef idx="1">
              <a:scrgbClr r="0" g="0" b="0"/>
            </a:fillRef>
            <a:effectRef idx="2">
              <a:schemeClr val="accent1">
                <a:tint val="50000"/>
                <a:hueOff val="-6904"/>
                <a:satOff val="287"/>
                <a:lumOff val="-1066"/>
                <a:alphaOff val="0"/>
              </a:schemeClr>
            </a:effectRef>
            <a:fontRef idx="minor">
              <a:schemeClr val="lt1">
                <a:hueOff val="0"/>
                <a:satOff val="0"/>
                <a:lumOff val="0"/>
                <a:alphaOff val="0"/>
              </a:schemeClr>
            </a:fontRef>
          </p:style>
        </p:sp>
        <p:sp>
          <p:nvSpPr>
            <p:cNvPr id="28" name="Freeform 27"/>
            <p:cNvSpPr/>
            <p:nvPr/>
          </p:nvSpPr>
          <p:spPr>
            <a:xfrm>
              <a:off x="4322845" y="3466953"/>
              <a:ext cx="1007512" cy="1025221"/>
            </a:xfrm>
            <a:custGeom>
              <a:avLst/>
              <a:gdLst>
                <a:gd name="connsiteX0" fmla="*/ 0 w 1063039"/>
                <a:gd name="connsiteY0" fmla="*/ 106304 h 1063039"/>
                <a:gd name="connsiteX1" fmla="*/ 31136 w 1063039"/>
                <a:gd name="connsiteY1" fmla="*/ 31136 h 1063039"/>
                <a:gd name="connsiteX2" fmla="*/ 106304 w 1063039"/>
                <a:gd name="connsiteY2" fmla="*/ 0 h 1063039"/>
                <a:gd name="connsiteX3" fmla="*/ 956735 w 1063039"/>
                <a:gd name="connsiteY3" fmla="*/ 0 h 1063039"/>
                <a:gd name="connsiteX4" fmla="*/ 1031903 w 1063039"/>
                <a:gd name="connsiteY4" fmla="*/ 31136 h 1063039"/>
                <a:gd name="connsiteX5" fmla="*/ 1063039 w 1063039"/>
                <a:gd name="connsiteY5" fmla="*/ 106304 h 1063039"/>
                <a:gd name="connsiteX6" fmla="*/ 1063039 w 1063039"/>
                <a:gd name="connsiteY6" fmla="*/ 956735 h 1063039"/>
                <a:gd name="connsiteX7" fmla="*/ 1031903 w 1063039"/>
                <a:gd name="connsiteY7" fmla="*/ 1031903 h 1063039"/>
                <a:gd name="connsiteX8" fmla="*/ 956735 w 1063039"/>
                <a:gd name="connsiteY8" fmla="*/ 1063039 h 1063039"/>
                <a:gd name="connsiteX9" fmla="*/ 106304 w 1063039"/>
                <a:gd name="connsiteY9" fmla="*/ 1063039 h 1063039"/>
                <a:gd name="connsiteX10" fmla="*/ 31136 w 1063039"/>
                <a:gd name="connsiteY10" fmla="*/ 1031903 h 1063039"/>
                <a:gd name="connsiteX11" fmla="*/ 0 w 1063039"/>
                <a:gd name="connsiteY11" fmla="*/ 956735 h 1063039"/>
                <a:gd name="connsiteX12" fmla="*/ 0 w 1063039"/>
                <a:gd name="connsiteY12" fmla="*/ 106304 h 106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3039" h="1063039">
                  <a:moveTo>
                    <a:pt x="0" y="106304"/>
                  </a:moveTo>
                  <a:cubicBezTo>
                    <a:pt x="0" y="78110"/>
                    <a:pt x="11200" y="51072"/>
                    <a:pt x="31136" y="31136"/>
                  </a:cubicBezTo>
                  <a:cubicBezTo>
                    <a:pt x="51072" y="11200"/>
                    <a:pt x="78111" y="0"/>
                    <a:pt x="106304" y="0"/>
                  </a:cubicBezTo>
                  <a:lnTo>
                    <a:pt x="956735" y="0"/>
                  </a:lnTo>
                  <a:cubicBezTo>
                    <a:pt x="984929" y="0"/>
                    <a:pt x="1011967" y="11200"/>
                    <a:pt x="1031903" y="31136"/>
                  </a:cubicBezTo>
                  <a:cubicBezTo>
                    <a:pt x="1051839" y="51072"/>
                    <a:pt x="1063039" y="78111"/>
                    <a:pt x="1063039" y="106304"/>
                  </a:cubicBezTo>
                  <a:lnTo>
                    <a:pt x="1063039" y="956735"/>
                  </a:lnTo>
                  <a:cubicBezTo>
                    <a:pt x="1063039" y="984929"/>
                    <a:pt x="1051839" y="1011967"/>
                    <a:pt x="1031903" y="1031903"/>
                  </a:cubicBezTo>
                  <a:cubicBezTo>
                    <a:pt x="1011967" y="1051839"/>
                    <a:pt x="984928" y="1063039"/>
                    <a:pt x="956735" y="1063039"/>
                  </a:cubicBezTo>
                  <a:lnTo>
                    <a:pt x="106304" y="1063039"/>
                  </a:lnTo>
                  <a:cubicBezTo>
                    <a:pt x="78110" y="1063039"/>
                    <a:pt x="51072" y="1051839"/>
                    <a:pt x="31136" y="1031903"/>
                  </a:cubicBezTo>
                  <a:cubicBezTo>
                    <a:pt x="11200" y="1011967"/>
                    <a:pt x="0" y="984928"/>
                    <a:pt x="0" y="956735"/>
                  </a:cubicBezTo>
                  <a:lnTo>
                    <a:pt x="0" y="106304"/>
                  </a:lnTo>
                  <a:close/>
                </a:path>
              </a:pathLst>
            </a:custGeom>
          </p:spPr>
          <p:style>
            <a:lnRef idx="0">
              <a:schemeClr val="lt1">
                <a:hueOff val="0"/>
                <a:satOff val="0"/>
                <a:lumOff val="0"/>
                <a:alphaOff val="0"/>
              </a:schemeClr>
            </a:lnRef>
            <a:fillRef idx="3">
              <a:schemeClr val="accent1">
                <a:shade val="50000"/>
                <a:hueOff val="289150"/>
                <a:satOff val="-6048"/>
                <a:lumOff val="33650"/>
                <a:alphaOff val="0"/>
              </a:schemeClr>
            </a:fillRef>
            <a:effectRef idx="2">
              <a:schemeClr val="accent1">
                <a:shade val="50000"/>
                <a:hueOff val="289150"/>
                <a:satOff val="-6048"/>
                <a:lumOff val="33650"/>
                <a:alphaOff val="0"/>
              </a:schemeClr>
            </a:effectRef>
            <a:fontRef idx="minor">
              <a:schemeClr val="lt1"/>
            </a:fontRef>
          </p:style>
          <p:txBody>
            <a:bodyPr lIns="99715" tIns="99715" rIns="99715" bIns="99715" spcCol="1270" anchor="ctr"/>
            <a:lstStyle/>
            <a:p>
              <a:pPr algn="ctr" defTabSz="800100">
                <a:lnSpc>
                  <a:spcPct val="90000"/>
                </a:lnSpc>
                <a:spcAft>
                  <a:spcPct val="35000"/>
                </a:spcAft>
                <a:defRPr/>
              </a:pPr>
              <a:r>
                <a:rPr lang="en-US" sz="1600" dirty="0">
                  <a:effectLst>
                    <a:outerShdw blurRad="50800" dist="38100" dir="2700000" algn="tl" rotWithShape="0">
                      <a:prstClr val="black">
                        <a:alpha val="40000"/>
                      </a:prstClr>
                    </a:outerShdw>
                  </a:effectLst>
                </a:rPr>
                <a:t>Pre-bill to Manager</a:t>
              </a:r>
            </a:p>
          </p:txBody>
        </p:sp>
      </p:grpSp>
      <p:grpSp>
        <p:nvGrpSpPr>
          <p:cNvPr id="5" name="Group 39"/>
          <p:cNvGrpSpPr>
            <a:grpSpLocks/>
          </p:cNvGrpSpPr>
          <p:nvPr/>
        </p:nvGrpSpPr>
        <p:grpSpPr bwMode="auto">
          <a:xfrm>
            <a:off x="5322888" y="2779713"/>
            <a:ext cx="1722437" cy="1749425"/>
            <a:chOff x="5337594" y="2743200"/>
            <a:chExt cx="1722582" cy="1748974"/>
          </a:xfrm>
        </p:grpSpPr>
        <p:sp>
          <p:nvSpPr>
            <p:cNvPr id="29" name="Freeform 28"/>
            <p:cNvSpPr/>
            <p:nvPr/>
          </p:nvSpPr>
          <p:spPr>
            <a:xfrm rot="21507927">
              <a:off x="5337594" y="3049508"/>
              <a:ext cx="133361" cy="247586"/>
            </a:xfrm>
            <a:custGeom>
              <a:avLst/>
              <a:gdLst>
                <a:gd name="connsiteX0" fmla="*/ 0 w 141369"/>
                <a:gd name="connsiteY0" fmla="*/ 51087 h 255433"/>
                <a:gd name="connsiteX1" fmla="*/ 70685 w 141369"/>
                <a:gd name="connsiteY1" fmla="*/ 51087 h 255433"/>
                <a:gd name="connsiteX2" fmla="*/ 70685 w 141369"/>
                <a:gd name="connsiteY2" fmla="*/ 0 h 255433"/>
                <a:gd name="connsiteX3" fmla="*/ 141369 w 141369"/>
                <a:gd name="connsiteY3" fmla="*/ 127717 h 255433"/>
                <a:gd name="connsiteX4" fmla="*/ 70685 w 141369"/>
                <a:gd name="connsiteY4" fmla="*/ 255433 h 255433"/>
                <a:gd name="connsiteX5" fmla="*/ 70685 w 141369"/>
                <a:gd name="connsiteY5" fmla="*/ 204346 h 255433"/>
                <a:gd name="connsiteX6" fmla="*/ 0 w 141369"/>
                <a:gd name="connsiteY6" fmla="*/ 204346 h 255433"/>
                <a:gd name="connsiteX7" fmla="*/ 0 w 141369"/>
                <a:gd name="connsiteY7" fmla="*/ 51087 h 25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369" h="255433">
                  <a:moveTo>
                    <a:pt x="0" y="51087"/>
                  </a:moveTo>
                  <a:lnTo>
                    <a:pt x="70685" y="51087"/>
                  </a:lnTo>
                  <a:lnTo>
                    <a:pt x="70685" y="0"/>
                  </a:lnTo>
                  <a:lnTo>
                    <a:pt x="141369" y="127717"/>
                  </a:lnTo>
                  <a:lnTo>
                    <a:pt x="70685" y="255433"/>
                  </a:lnTo>
                  <a:lnTo>
                    <a:pt x="70685" y="204346"/>
                  </a:lnTo>
                  <a:lnTo>
                    <a:pt x="0" y="204346"/>
                  </a:lnTo>
                  <a:lnTo>
                    <a:pt x="0" y="51087"/>
                  </a:lnTo>
                  <a:close/>
                </a:path>
              </a:pathLst>
            </a:custGeom>
          </p:spPr>
          <p:style>
            <a:lnRef idx="0">
              <a:schemeClr val="accent1">
                <a:shade val="90000"/>
                <a:hueOff val="375112"/>
                <a:satOff val="-6927"/>
                <a:lumOff val="32127"/>
                <a:alphaOff val="0"/>
              </a:schemeClr>
            </a:lnRef>
            <a:fillRef idx="3">
              <a:schemeClr val="accent1">
                <a:shade val="90000"/>
                <a:hueOff val="375112"/>
                <a:satOff val="-6927"/>
                <a:lumOff val="32127"/>
                <a:alphaOff val="0"/>
              </a:schemeClr>
            </a:fillRef>
            <a:effectRef idx="2">
              <a:schemeClr val="accent1">
                <a:shade val="90000"/>
                <a:hueOff val="375112"/>
                <a:satOff val="-6927"/>
                <a:lumOff val="32127"/>
                <a:alphaOff val="0"/>
              </a:schemeClr>
            </a:effectRef>
            <a:fontRef idx="minor">
              <a:schemeClr val="lt1"/>
            </a:fontRef>
          </p:style>
          <p:txBody>
            <a:bodyPr lIns="0" tIns="51087" rIns="42410" bIns="51086" spcCol="1270" anchor="ctr"/>
            <a:lstStyle/>
            <a:p>
              <a:pPr algn="ctr" defTabSz="444500">
                <a:lnSpc>
                  <a:spcPct val="90000"/>
                </a:lnSpc>
                <a:spcAft>
                  <a:spcPct val="35000"/>
                </a:spcAft>
                <a:defRPr/>
              </a:pPr>
              <a:endParaRPr lang="en-US" sz="1000" dirty="0"/>
            </a:p>
          </p:txBody>
        </p:sp>
        <p:sp>
          <p:nvSpPr>
            <p:cNvPr id="30" name="Rounded Rectangle 29"/>
            <p:cNvSpPr/>
            <p:nvPr/>
          </p:nvSpPr>
          <p:spPr>
            <a:xfrm>
              <a:off x="5664647" y="2743200"/>
              <a:ext cx="1182787" cy="817351"/>
            </a:xfrm>
            <a:prstGeom prst="roundRect">
              <a:avLst>
                <a:gd name="adj" fmla="val 10000"/>
              </a:avLst>
            </a:prstGeom>
            <a:blipFill rotWithShape="0">
              <a:blip r:embed="rId9" cstate="print"/>
              <a:stretch>
                <a:fillRect/>
              </a:stretch>
            </a:blipFill>
          </p:spPr>
          <p:style>
            <a:lnRef idx="0">
              <a:schemeClr val="lt1">
                <a:hueOff val="0"/>
                <a:satOff val="0"/>
                <a:lumOff val="0"/>
                <a:alphaOff val="0"/>
              </a:schemeClr>
            </a:lnRef>
            <a:fillRef idx="1">
              <a:scrgbClr r="0" g="0" b="0"/>
            </a:fillRef>
            <a:effectRef idx="2">
              <a:schemeClr val="accent1">
                <a:tint val="50000"/>
                <a:hueOff val="-10355"/>
                <a:satOff val="431"/>
                <a:lumOff val="-1600"/>
                <a:alphaOff val="0"/>
              </a:schemeClr>
            </a:effectRef>
            <a:fontRef idx="minor">
              <a:schemeClr val="lt1">
                <a:hueOff val="0"/>
                <a:satOff val="0"/>
                <a:lumOff val="0"/>
                <a:alphaOff val="0"/>
              </a:schemeClr>
            </a:fontRef>
          </p:style>
        </p:sp>
        <p:sp>
          <p:nvSpPr>
            <p:cNvPr id="31" name="Freeform 30"/>
            <p:cNvSpPr/>
            <p:nvPr/>
          </p:nvSpPr>
          <p:spPr>
            <a:xfrm>
              <a:off x="6052029" y="3466913"/>
              <a:ext cx="1008147" cy="1025261"/>
            </a:xfrm>
            <a:custGeom>
              <a:avLst/>
              <a:gdLst>
                <a:gd name="connsiteX0" fmla="*/ 0 w 1063039"/>
                <a:gd name="connsiteY0" fmla="*/ 106304 h 1063039"/>
                <a:gd name="connsiteX1" fmla="*/ 31136 w 1063039"/>
                <a:gd name="connsiteY1" fmla="*/ 31136 h 1063039"/>
                <a:gd name="connsiteX2" fmla="*/ 106304 w 1063039"/>
                <a:gd name="connsiteY2" fmla="*/ 0 h 1063039"/>
                <a:gd name="connsiteX3" fmla="*/ 956735 w 1063039"/>
                <a:gd name="connsiteY3" fmla="*/ 0 h 1063039"/>
                <a:gd name="connsiteX4" fmla="*/ 1031903 w 1063039"/>
                <a:gd name="connsiteY4" fmla="*/ 31136 h 1063039"/>
                <a:gd name="connsiteX5" fmla="*/ 1063039 w 1063039"/>
                <a:gd name="connsiteY5" fmla="*/ 106304 h 1063039"/>
                <a:gd name="connsiteX6" fmla="*/ 1063039 w 1063039"/>
                <a:gd name="connsiteY6" fmla="*/ 956735 h 1063039"/>
                <a:gd name="connsiteX7" fmla="*/ 1031903 w 1063039"/>
                <a:gd name="connsiteY7" fmla="*/ 1031903 h 1063039"/>
                <a:gd name="connsiteX8" fmla="*/ 956735 w 1063039"/>
                <a:gd name="connsiteY8" fmla="*/ 1063039 h 1063039"/>
                <a:gd name="connsiteX9" fmla="*/ 106304 w 1063039"/>
                <a:gd name="connsiteY9" fmla="*/ 1063039 h 1063039"/>
                <a:gd name="connsiteX10" fmla="*/ 31136 w 1063039"/>
                <a:gd name="connsiteY10" fmla="*/ 1031903 h 1063039"/>
                <a:gd name="connsiteX11" fmla="*/ 0 w 1063039"/>
                <a:gd name="connsiteY11" fmla="*/ 956735 h 1063039"/>
                <a:gd name="connsiteX12" fmla="*/ 0 w 1063039"/>
                <a:gd name="connsiteY12" fmla="*/ 106304 h 106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3039" h="1063039">
                  <a:moveTo>
                    <a:pt x="0" y="106304"/>
                  </a:moveTo>
                  <a:cubicBezTo>
                    <a:pt x="0" y="78110"/>
                    <a:pt x="11200" y="51072"/>
                    <a:pt x="31136" y="31136"/>
                  </a:cubicBezTo>
                  <a:cubicBezTo>
                    <a:pt x="51072" y="11200"/>
                    <a:pt x="78111" y="0"/>
                    <a:pt x="106304" y="0"/>
                  </a:cubicBezTo>
                  <a:lnTo>
                    <a:pt x="956735" y="0"/>
                  </a:lnTo>
                  <a:cubicBezTo>
                    <a:pt x="984929" y="0"/>
                    <a:pt x="1011967" y="11200"/>
                    <a:pt x="1031903" y="31136"/>
                  </a:cubicBezTo>
                  <a:cubicBezTo>
                    <a:pt x="1051839" y="51072"/>
                    <a:pt x="1063039" y="78111"/>
                    <a:pt x="1063039" y="106304"/>
                  </a:cubicBezTo>
                  <a:lnTo>
                    <a:pt x="1063039" y="956735"/>
                  </a:lnTo>
                  <a:cubicBezTo>
                    <a:pt x="1063039" y="984929"/>
                    <a:pt x="1051839" y="1011967"/>
                    <a:pt x="1031903" y="1031903"/>
                  </a:cubicBezTo>
                  <a:cubicBezTo>
                    <a:pt x="1011967" y="1051839"/>
                    <a:pt x="984928" y="1063039"/>
                    <a:pt x="956735" y="1063039"/>
                  </a:cubicBezTo>
                  <a:lnTo>
                    <a:pt x="106304" y="1063039"/>
                  </a:lnTo>
                  <a:cubicBezTo>
                    <a:pt x="78110" y="1063039"/>
                    <a:pt x="51072" y="1051839"/>
                    <a:pt x="31136" y="1031903"/>
                  </a:cubicBezTo>
                  <a:cubicBezTo>
                    <a:pt x="11200" y="1011967"/>
                    <a:pt x="0" y="984928"/>
                    <a:pt x="0" y="956735"/>
                  </a:cubicBezTo>
                  <a:lnTo>
                    <a:pt x="0" y="106304"/>
                  </a:lnTo>
                  <a:close/>
                </a:path>
              </a:pathLst>
            </a:custGeom>
          </p:spPr>
          <p:style>
            <a:lnRef idx="0">
              <a:schemeClr val="lt1">
                <a:hueOff val="0"/>
                <a:satOff val="0"/>
                <a:lumOff val="0"/>
                <a:alphaOff val="0"/>
              </a:schemeClr>
            </a:lnRef>
            <a:fillRef idx="3">
              <a:schemeClr val="accent1">
                <a:shade val="50000"/>
                <a:hueOff val="289150"/>
                <a:satOff val="-6048"/>
                <a:lumOff val="33650"/>
                <a:alphaOff val="0"/>
              </a:schemeClr>
            </a:fillRef>
            <a:effectRef idx="2">
              <a:schemeClr val="accent1">
                <a:shade val="50000"/>
                <a:hueOff val="289150"/>
                <a:satOff val="-6048"/>
                <a:lumOff val="33650"/>
                <a:alphaOff val="0"/>
              </a:schemeClr>
            </a:effectRef>
            <a:fontRef idx="minor">
              <a:schemeClr val="lt1"/>
            </a:fontRef>
          </p:style>
          <p:txBody>
            <a:bodyPr lIns="99715" tIns="99715" rIns="99715" bIns="99715" spcCol="1270" anchor="ctr"/>
            <a:lstStyle/>
            <a:p>
              <a:pPr algn="ctr" defTabSz="800100">
                <a:lnSpc>
                  <a:spcPct val="90000"/>
                </a:lnSpc>
                <a:spcAft>
                  <a:spcPct val="35000"/>
                </a:spcAft>
                <a:defRPr/>
              </a:pPr>
              <a:r>
                <a:rPr lang="en-US" sz="1600" dirty="0">
                  <a:effectLst>
                    <a:outerShdw blurRad="50800" dist="38100" dir="2700000" algn="tl" rotWithShape="0">
                      <a:prstClr val="black">
                        <a:alpha val="40000"/>
                      </a:prstClr>
                    </a:outerShdw>
                  </a:effectLst>
                </a:rPr>
                <a:t>Approval by Manager</a:t>
              </a:r>
            </a:p>
          </p:txBody>
        </p:sp>
      </p:grpSp>
      <p:grpSp>
        <p:nvGrpSpPr>
          <p:cNvPr id="6" name="Group 38"/>
          <p:cNvGrpSpPr>
            <a:grpSpLocks/>
          </p:cNvGrpSpPr>
          <p:nvPr/>
        </p:nvGrpSpPr>
        <p:grpSpPr bwMode="auto">
          <a:xfrm>
            <a:off x="7056438" y="2779713"/>
            <a:ext cx="1668462" cy="1746250"/>
            <a:chOff x="7056736" y="2745614"/>
            <a:chExt cx="1668165" cy="1746560"/>
          </a:xfrm>
        </p:grpSpPr>
        <p:sp>
          <p:nvSpPr>
            <p:cNvPr id="32" name="Freeform 31"/>
            <p:cNvSpPr/>
            <p:nvPr/>
          </p:nvSpPr>
          <p:spPr>
            <a:xfrm rot="190125">
              <a:off x="7056736" y="3050468"/>
              <a:ext cx="144436" cy="246106"/>
            </a:xfrm>
            <a:custGeom>
              <a:avLst/>
              <a:gdLst>
                <a:gd name="connsiteX0" fmla="*/ 0 w 152848"/>
                <a:gd name="connsiteY0" fmla="*/ 51087 h 255433"/>
                <a:gd name="connsiteX1" fmla="*/ 76424 w 152848"/>
                <a:gd name="connsiteY1" fmla="*/ 51087 h 255433"/>
                <a:gd name="connsiteX2" fmla="*/ 76424 w 152848"/>
                <a:gd name="connsiteY2" fmla="*/ 0 h 255433"/>
                <a:gd name="connsiteX3" fmla="*/ 152848 w 152848"/>
                <a:gd name="connsiteY3" fmla="*/ 127717 h 255433"/>
                <a:gd name="connsiteX4" fmla="*/ 76424 w 152848"/>
                <a:gd name="connsiteY4" fmla="*/ 255433 h 255433"/>
                <a:gd name="connsiteX5" fmla="*/ 76424 w 152848"/>
                <a:gd name="connsiteY5" fmla="*/ 204346 h 255433"/>
                <a:gd name="connsiteX6" fmla="*/ 0 w 152848"/>
                <a:gd name="connsiteY6" fmla="*/ 204346 h 255433"/>
                <a:gd name="connsiteX7" fmla="*/ 0 w 152848"/>
                <a:gd name="connsiteY7" fmla="*/ 51087 h 25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848" h="255433">
                  <a:moveTo>
                    <a:pt x="0" y="51087"/>
                  </a:moveTo>
                  <a:lnTo>
                    <a:pt x="76424" y="51087"/>
                  </a:lnTo>
                  <a:lnTo>
                    <a:pt x="76424" y="0"/>
                  </a:lnTo>
                  <a:lnTo>
                    <a:pt x="152848" y="127717"/>
                  </a:lnTo>
                  <a:lnTo>
                    <a:pt x="76424" y="255433"/>
                  </a:lnTo>
                  <a:lnTo>
                    <a:pt x="76424" y="204346"/>
                  </a:lnTo>
                  <a:lnTo>
                    <a:pt x="0" y="204346"/>
                  </a:lnTo>
                  <a:lnTo>
                    <a:pt x="0" y="51087"/>
                  </a:lnTo>
                  <a:close/>
                </a:path>
              </a:pathLst>
            </a:custGeom>
          </p:spPr>
          <p:style>
            <a:lnRef idx="0">
              <a:schemeClr val="accent1">
                <a:shade val="90000"/>
                <a:hueOff val="187556"/>
                <a:satOff val="-3464"/>
                <a:lumOff val="16063"/>
                <a:alphaOff val="0"/>
              </a:schemeClr>
            </a:lnRef>
            <a:fillRef idx="3">
              <a:schemeClr val="accent1">
                <a:shade val="90000"/>
                <a:hueOff val="187556"/>
                <a:satOff val="-3464"/>
                <a:lumOff val="16063"/>
                <a:alphaOff val="0"/>
              </a:schemeClr>
            </a:fillRef>
            <a:effectRef idx="2">
              <a:schemeClr val="accent1">
                <a:shade val="90000"/>
                <a:hueOff val="187556"/>
                <a:satOff val="-3464"/>
                <a:lumOff val="16063"/>
                <a:alphaOff val="0"/>
              </a:schemeClr>
            </a:effectRef>
            <a:fontRef idx="minor">
              <a:schemeClr val="lt1"/>
            </a:fontRef>
          </p:style>
          <p:txBody>
            <a:bodyPr lIns="-1" tIns="51087" rIns="45854" bIns="51086" spcCol="1270" anchor="ctr"/>
            <a:lstStyle/>
            <a:p>
              <a:pPr algn="ctr" defTabSz="444500">
                <a:lnSpc>
                  <a:spcPct val="90000"/>
                </a:lnSpc>
                <a:spcAft>
                  <a:spcPct val="35000"/>
                </a:spcAft>
                <a:defRPr/>
              </a:pPr>
              <a:endParaRPr lang="en-US" sz="1000" dirty="0"/>
            </a:p>
          </p:txBody>
        </p:sp>
        <p:sp>
          <p:nvSpPr>
            <p:cNvPr id="33" name="Rounded Rectangle 32"/>
            <p:cNvSpPr/>
            <p:nvPr/>
          </p:nvSpPr>
          <p:spPr>
            <a:xfrm>
              <a:off x="7424970" y="2745614"/>
              <a:ext cx="1068197" cy="812944"/>
            </a:xfrm>
            <a:prstGeom prst="roundRect">
              <a:avLst>
                <a:gd name="adj" fmla="val 10000"/>
              </a:avLst>
            </a:prstGeom>
            <a:blipFill rotWithShape="0">
              <a:blip r:embed="rId10" cstate="print"/>
              <a:stretch>
                <a:fillRect/>
              </a:stretch>
            </a:blipFill>
          </p:spPr>
          <p:style>
            <a:lnRef idx="0">
              <a:schemeClr val="lt1">
                <a:hueOff val="0"/>
                <a:satOff val="0"/>
                <a:lumOff val="0"/>
                <a:alphaOff val="0"/>
              </a:schemeClr>
            </a:lnRef>
            <a:fillRef idx="1">
              <a:scrgbClr r="0" g="0" b="0"/>
            </a:fillRef>
            <a:effectRef idx="2">
              <a:schemeClr val="accent1">
                <a:tint val="50000"/>
                <a:hueOff val="-13807"/>
                <a:satOff val="574"/>
                <a:lumOff val="-2133"/>
                <a:alphaOff val="0"/>
              </a:schemeClr>
            </a:effectRef>
            <a:fontRef idx="minor">
              <a:schemeClr val="lt1">
                <a:hueOff val="0"/>
                <a:satOff val="0"/>
                <a:lumOff val="0"/>
                <a:alphaOff val="0"/>
              </a:schemeClr>
            </a:fontRef>
          </p:style>
        </p:sp>
        <p:sp>
          <p:nvSpPr>
            <p:cNvPr id="34" name="Freeform 33"/>
            <p:cNvSpPr/>
            <p:nvPr/>
          </p:nvSpPr>
          <p:spPr>
            <a:xfrm>
              <a:off x="7717018" y="3466467"/>
              <a:ext cx="1007883" cy="1025707"/>
            </a:xfrm>
            <a:custGeom>
              <a:avLst/>
              <a:gdLst>
                <a:gd name="connsiteX0" fmla="*/ 0 w 1063039"/>
                <a:gd name="connsiteY0" fmla="*/ 106304 h 1063039"/>
                <a:gd name="connsiteX1" fmla="*/ 31136 w 1063039"/>
                <a:gd name="connsiteY1" fmla="*/ 31136 h 1063039"/>
                <a:gd name="connsiteX2" fmla="*/ 106304 w 1063039"/>
                <a:gd name="connsiteY2" fmla="*/ 0 h 1063039"/>
                <a:gd name="connsiteX3" fmla="*/ 956735 w 1063039"/>
                <a:gd name="connsiteY3" fmla="*/ 0 h 1063039"/>
                <a:gd name="connsiteX4" fmla="*/ 1031903 w 1063039"/>
                <a:gd name="connsiteY4" fmla="*/ 31136 h 1063039"/>
                <a:gd name="connsiteX5" fmla="*/ 1063039 w 1063039"/>
                <a:gd name="connsiteY5" fmla="*/ 106304 h 1063039"/>
                <a:gd name="connsiteX6" fmla="*/ 1063039 w 1063039"/>
                <a:gd name="connsiteY6" fmla="*/ 956735 h 1063039"/>
                <a:gd name="connsiteX7" fmla="*/ 1031903 w 1063039"/>
                <a:gd name="connsiteY7" fmla="*/ 1031903 h 1063039"/>
                <a:gd name="connsiteX8" fmla="*/ 956735 w 1063039"/>
                <a:gd name="connsiteY8" fmla="*/ 1063039 h 1063039"/>
                <a:gd name="connsiteX9" fmla="*/ 106304 w 1063039"/>
                <a:gd name="connsiteY9" fmla="*/ 1063039 h 1063039"/>
                <a:gd name="connsiteX10" fmla="*/ 31136 w 1063039"/>
                <a:gd name="connsiteY10" fmla="*/ 1031903 h 1063039"/>
                <a:gd name="connsiteX11" fmla="*/ 0 w 1063039"/>
                <a:gd name="connsiteY11" fmla="*/ 956735 h 1063039"/>
                <a:gd name="connsiteX12" fmla="*/ 0 w 1063039"/>
                <a:gd name="connsiteY12" fmla="*/ 106304 h 106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3039" h="1063039">
                  <a:moveTo>
                    <a:pt x="0" y="106304"/>
                  </a:moveTo>
                  <a:cubicBezTo>
                    <a:pt x="0" y="78110"/>
                    <a:pt x="11200" y="51072"/>
                    <a:pt x="31136" y="31136"/>
                  </a:cubicBezTo>
                  <a:cubicBezTo>
                    <a:pt x="51072" y="11200"/>
                    <a:pt x="78111" y="0"/>
                    <a:pt x="106304" y="0"/>
                  </a:cubicBezTo>
                  <a:lnTo>
                    <a:pt x="956735" y="0"/>
                  </a:lnTo>
                  <a:cubicBezTo>
                    <a:pt x="984929" y="0"/>
                    <a:pt x="1011967" y="11200"/>
                    <a:pt x="1031903" y="31136"/>
                  </a:cubicBezTo>
                  <a:cubicBezTo>
                    <a:pt x="1051839" y="51072"/>
                    <a:pt x="1063039" y="78111"/>
                    <a:pt x="1063039" y="106304"/>
                  </a:cubicBezTo>
                  <a:lnTo>
                    <a:pt x="1063039" y="956735"/>
                  </a:lnTo>
                  <a:cubicBezTo>
                    <a:pt x="1063039" y="984929"/>
                    <a:pt x="1051839" y="1011967"/>
                    <a:pt x="1031903" y="1031903"/>
                  </a:cubicBezTo>
                  <a:cubicBezTo>
                    <a:pt x="1011967" y="1051839"/>
                    <a:pt x="984928" y="1063039"/>
                    <a:pt x="956735" y="1063039"/>
                  </a:cubicBezTo>
                  <a:lnTo>
                    <a:pt x="106304" y="1063039"/>
                  </a:lnTo>
                  <a:cubicBezTo>
                    <a:pt x="78110" y="1063039"/>
                    <a:pt x="51072" y="1051839"/>
                    <a:pt x="31136" y="1031903"/>
                  </a:cubicBezTo>
                  <a:cubicBezTo>
                    <a:pt x="11200" y="1011967"/>
                    <a:pt x="0" y="984928"/>
                    <a:pt x="0" y="956735"/>
                  </a:cubicBezTo>
                  <a:lnTo>
                    <a:pt x="0" y="106304"/>
                  </a:lnTo>
                  <a:close/>
                </a:path>
              </a:pathLst>
            </a:custGeom>
          </p:spPr>
          <p:style>
            <a:lnRef idx="0">
              <a:schemeClr val="lt1">
                <a:hueOff val="0"/>
                <a:satOff val="0"/>
                <a:lumOff val="0"/>
                <a:alphaOff val="0"/>
              </a:schemeClr>
            </a:lnRef>
            <a:fillRef idx="3">
              <a:schemeClr val="accent1">
                <a:shade val="50000"/>
                <a:hueOff val="144575"/>
                <a:satOff val="-3024"/>
                <a:lumOff val="16825"/>
                <a:alphaOff val="0"/>
              </a:schemeClr>
            </a:fillRef>
            <a:effectRef idx="2">
              <a:schemeClr val="accent1">
                <a:shade val="50000"/>
                <a:hueOff val="144575"/>
                <a:satOff val="-3024"/>
                <a:lumOff val="16825"/>
                <a:alphaOff val="0"/>
              </a:schemeClr>
            </a:effectRef>
            <a:fontRef idx="minor">
              <a:schemeClr val="lt1"/>
            </a:fontRef>
          </p:style>
          <p:txBody>
            <a:bodyPr lIns="99715" tIns="99715" rIns="99715" bIns="99715" spcCol="1270" anchor="ctr"/>
            <a:lstStyle/>
            <a:p>
              <a:pPr algn="ctr" defTabSz="800100">
                <a:lnSpc>
                  <a:spcPct val="90000"/>
                </a:lnSpc>
                <a:spcAft>
                  <a:spcPct val="35000"/>
                </a:spcAft>
                <a:defRPr/>
              </a:pPr>
              <a:r>
                <a:rPr lang="en-US" sz="1600" dirty="0">
                  <a:effectLst>
                    <a:outerShdw blurRad="50800" dist="38100" dir="2700000" algn="tl" rotWithShape="0">
                      <a:prstClr val="black">
                        <a:alpha val="40000"/>
                      </a:prstClr>
                    </a:outerShdw>
                  </a:effectLst>
                </a:rPr>
                <a:t>Mail to Resident</a:t>
              </a: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04800" y="1371600"/>
            <a:ext cx="5486400" cy="4572000"/>
          </a:xfrm>
          <a:prstGeom prst="rect">
            <a:avLst/>
          </a:prstGeom>
          <a:noFill/>
          <a:ln w="9525">
            <a:noFill/>
            <a:miter lim="800000"/>
            <a:headEnd/>
            <a:tailEnd/>
          </a:ln>
        </p:spPr>
        <p:txBody>
          <a:bodyPr/>
          <a:lstStyle/>
          <a:p>
            <a:pPr marL="342900" indent="-342900">
              <a:spcBef>
                <a:spcPts val="0"/>
              </a:spcBef>
              <a:spcAft>
                <a:spcPts val="0"/>
              </a:spcAft>
              <a:buClr>
                <a:schemeClr val="tx2">
                  <a:lumMod val="75000"/>
                </a:schemeClr>
              </a:buClr>
              <a:buFont typeface="Arial" charset="0"/>
              <a:buChar char="•"/>
              <a:defRPr/>
            </a:pPr>
            <a:r>
              <a:rPr lang="en-US" sz="2000" b="0" dirty="0">
                <a:latin typeface="+mn-lt"/>
                <a:cs typeface="+mn-cs"/>
              </a:rPr>
              <a:t>To determine the baseline calculation:</a:t>
            </a:r>
          </a:p>
          <a:p>
            <a:pPr marL="800100" lvl="1" indent="-342900">
              <a:spcBef>
                <a:spcPts val="0"/>
              </a:spcBef>
              <a:spcAft>
                <a:spcPts val="0"/>
              </a:spcAft>
              <a:buClr>
                <a:schemeClr val="tx2">
                  <a:lumMod val="75000"/>
                </a:schemeClr>
              </a:buClr>
              <a:buFont typeface="Calibri" pitchFamily="34" charset="0"/>
              <a:buChar char="–"/>
              <a:defRPr/>
            </a:pPr>
            <a:r>
              <a:rPr lang="en-US" sz="2000" b="0" dirty="0">
                <a:latin typeface="+mn-lt"/>
              </a:rPr>
              <a:t>Remove zero usage</a:t>
            </a:r>
          </a:p>
          <a:p>
            <a:pPr marL="800100" lvl="1" indent="-342900">
              <a:spcBef>
                <a:spcPts val="0"/>
              </a:spcBef>
              <a:spcAft>
                <a:spcPts val="0"/>
              </a:spcAft>
              <a:buClr>
                <a:schemeClr val="tx2">
                  <a:lumMod val="75000"/>
                </a:schemeClr>
              </a:buClr>
              <a:buFont typeface="Calibri" pitchFamily="34" charset="0"/>
              <a:buChar char="–"/>
              <a:defRPr/>
            </a:pPr>
            <a:r>
              <a:rPr lang="en-US" sz="2000" b="0" dirty="0">
                <a:latin typeface="+mn-lt"/>
              </a:rPr>
              <a:t>Remove unoccupied homes</a:t>
            </a:r>
          </a:p>
          <a:p>
            <a:pPr marL="800100" lvl="1" indent="-342900">
              <a:spcBef>
                <a:spcPts val="0"/>
              </a:spcBef>
              <a:spcAft>
                <a:spcPts val="0"/>
              </a:spcAft>
              <a:buClr>
                <a:schemeClr val="tx2">
                  <a:lumMod val="75000"/>
                </a:schemeClr>
              </a:buClr>
              <a:buFont typeface="Calibri" pitchFamily="34" charset="0"/>
              <a:buChar char="–"/>
              <a:defRPr/>
            </a:pPr>
            <a:r>
              <a:rPr lang="en-US" sz="2000" b="0" dirty="0">
                <a:latin typeface="+mn-lt"/>
              </a:rPr>
              <a:t>Remove partial billing periods (move in &amp; move out)</a:t>
            </a:r>
          </a:p>
          <a:p>
            <a:pPr marL="800100" lvl="1" indent="-342900">
              <a:spcBef>
                <a:spcPts val="0"/>
              </a:spcBef>
              <a:spcAft>
                <a:spcPts val="0"/>
              </a:spcAft>
              <a:buClr>
                <a:schemeClr val="tx2">
                  <a:lumMod val="75000"/>
                </a:schemeClr>
              </a:buClr>
              <a:buFont typeface="Calibri" pitchFamily="34" charset="0"/>
              <a:buChar char="–"/>
              <a:defRPr/>
            </a:pPr>
            <a:r>
              <a:rPr lang="en-US" sz="2000" b="0" dirty="0">
                <a:latin typeface="+mn-lt"/>
              </a:rPr>
              <a:t>Calculate current average consumption</a:t>
            </a:r>
            <a:endParaRPr lang="en-US" sz="2000" b="0" dirty="0">
              <a:latin typeface="+mn-lt"/>
              <a:cs typeface="+mn-cs"/>
            </a:endParaRPr>
          </a:p>
          <a:p>
            <a:pPr marL="342900" indent="-342900">
              <a:spcBef>
                <a:spcPts val="0"/>
              </a:spcBef>
              <a:spcAft>
                <a:spcPts val="0"/>
              </a:spcAft>
              <a:buClr>
                <a:schemeClr val="tx2">
                  <a:lumMod val="75000"/>
                </a:schemeClr>
              </a:buClr>
              <a:buFont typeface="Arial" charset="0"/>
              <a:buChar char="•"/>
              <a:defRPr/>
            </a:pPr>
            <a:r>
              <a:rPr lang="en-US" sz="2000" b="0" dirty="0">
                <a:latin typeface="+mn-lt"/>
                <a:cs typeface="+mn-cs"/>
              </a:rPr>
              <a:t>The average is considered the baseline per profile</a:t>
            </a:r>
          </a:p>
          <a:p>
            <a:pPr marL="342900" indent="-342900">
              <a:spcBef>
                <a:spcPts val="0"/>
              </a:spcBef>
              <a:spcAft>
                <a:spcPts val="0"/>
              </a:spcAft>
              <a:buClr>
                <a:schemeClr val="tx2">
                  <a:lumMod val="75000"/>
                </a:schemeClr>
              </a:buClr>
              <a:buFont typeface="Arial" charset="0"/>
              <a:buChar char="•"/>
              <a:defRPr/>
            </a:pPr>
            <a:r>
              <a:rPr lang="en-US" sz="2000" b="0" dirty="0">
                <a:latin typeface="+mn-lt"/>
                <a:cs typeface="+mn-cs"/>
              </a:rPr>
              <a:t>The baseline is a rolling average, changing each month.</a:t>
            </a:r>
          </a:p>
        </p:txBody>
      </p:sp>
      <p:pic>
        <p:nvPicPr>
          <p:cNvPr id="9219" name="Picture 5" descr="pp banner_backgrnd.png"/>
          <p:cNvPicPr>
            <a:picLocks noChangeAspect="1"/>
          </p:cNvPicPr>
          <p:nvPr/>
        </p:nvPicPr>
        <p:blipFill>
          <a:blip r:embed="rId3" cstate="print"/>
          <a:srcRect/>
          <a:stretch>
            <a:fillRect/>
          </a:stretch>
        </p:blipFill>
        <p:spPr bwMode="auto">
          <a:xfrm>
            <a:off x="0" y="0"/>
            <a:ext cx="9144000" cy="914400"/>
          </a:xfrm>
          <a:prstGeom prst="rect">
            <a:avLst/>
          </a:prstGeom>
          <a:noFill/>
          <a:ln w="9525">
            <a:noFill/>
            <a:miter lim="800000"/>
            <a:headEnd/>
            <a:tailEnd/>
          </a:ln>
        </p:spPr>
      </p:pic>
      <p:pic>
        <p:nvPicPr>
          <p:cNvPr id="9220" name="Picture 6" descr="Minol-Header-Logo.png"/>
          <p:cNvPicPr>
            <a:picLocks noChangeAspect="1"/>
          </p:cNvPicPr>
          <p:nvPr/>
        </p:nvPicPr>
        <p:blipFill>
          <a:blip r:embed="rId4" cstate="print"/>
          <a:srcRect/>
          <a:stretch>
            <a:fillRect/>
          </a:stretch>
        </p:blipFill>
        <p:spPr bwMode="auto">
          <a:xfrm>
            <a:off x="228600" y="104775"/>
            <a:ext cx="2522538" cy="657225"/>
          </a:xfrm>
          <a:prstGeom prst="rect">
            <a:avLst/>
          </a:prstGeom>
          <a:noFill/>
          <a:ln w="9525">
            <a:noFill/>
            <a:miter lim="800000"/>
            <a:headEnd/>
            <a:tailEnd/>
          </a:ln>
        </p:spPr>
      </p:pic>
      <p:sp>
        <p:nvSpPr>
          <p:cNvPr id="9221" name="Title 1"/>
          <p:cNvSpPr txBox="1">
            <a:spLocks/>
          </p:cNvSpPr>
          <p:nvPr/>
        </p:nvSpPr>
        <p:spPr bwMode="auto">
          <a:xfrm>
            <a:off x="71438" y="0"/>
            <a:ext cx="8920162" cy="909638"/>
          </a:xfrm>
          <a:prstGeom prst="rect">
            <a:avLst/>
          </a:prstGeom>
          <a:noFill/>
          <a:ln w="9525">
            <a:noFill/>
            <a:miter lim="800000"/>
            <a:headEnd/>
            <a:tailEnd/>
          </a:ln>
        </p:spPr>
        <p:txBody>
          <a:bodyPr anchor="ctr"/>
          <a:lstStyle/>
          <a:p>
            <a:pPr algn="r"/>
            <a:r>
              <a:rPr lang="en-US" sz="3200" b="0">
                <a:solidFill>
                  <a:srgbClr val="000000"/>
                </a:solidFill>
                <a:latin typeface="Calibri" pitchFamily="34" charset="0"/>
              </a:rPr>
              <a:t>Baseline Average</a:t>
            </a:r>
            <a:endParaRPr lang="en-US" sz="3200" b="0">
              <a:latin typeface="Calibri" pitchFamily="34" charset="0"/>
            </a:endParaRPr>
          </a:p>
        </p:txBody>
      </p:sp>
      <p:pic>
        <p:nvPicPr>
          <p:cNvPr id="13318" name="Picture 5" descr="C:\Documents and Settings\ACohen\Local Settings\Temporary Internet Files\Content.IE5\J3IY4KTO\MPj04072050000[1].jpg"/>
          <p:cNvPicPr>
            <a:picLocks noChangeAspect="1" noChangeArrowheads="1"/>
          </p:cNvPicPr>
          <p:nvPr/>
        </p:nvPicPr>
        <p:blipFill>
          <a:blip r:embed="rId5" cstate="print"/>
          <a:stretch>
            <a:fillRect/>
          </a:stretch>
        </p:blipFill>
        <p:spPr bwMode="auto">
          <a:xfrm>
            <a:off x="5897563" y="1371600"/>
            <a:ext cx="2636837" cy="1981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pp banner_backgrnd.png"/>
          <p:cNvPicPr>
            <a:picLocks noChangeAspect="1"/>
          </p:cNvPicPr>
          <p:nvPr/>
        </p:nvPicPr>
        <p:blipFill>
          <a:blip r:embed="rId3" cstate="print"/>
          <a:srcRect/>
          <a:stretch>
            <a:fillRect/>
          </a:stretch>
        </p:blipFill>
        <p:spPr bwMode="auto">
          <a:xfrm>
            <a:off x="0" y="0"/>
            <a:ext cx="9144000" cy="914400"/>
          </a:xfrm>
          <a:prstGeom prst="rect">
            <a:avLst/>
          </a:prstGeom>
          <a:noFill/>
          <a:ln w="9525">
            <a:noFill/>
            <a:miter lim="800000"/>
            <a:headEnd/>
            <a:tailEnd/>
          </a:ln>
        </p:spPr>
      </p:pic>
      <p:pic>
        <p:nvPicPr>
          <p:cNvPr id="10243" name="Picture 7" descr="Minol-Header-Logo.png"/>
          <p:cNvPicPr>
            <a:picLocks noChangeAspect="1"/>
          </p:cNvPicPr>
          <p:nvPr/>
        </p:nvPicPr>
        <p:blipFill>
          <a:blip r:embed="rId4" cstate="print"/>
          <a:srcRect/>
          <a:stretch>
            <a:fillRect/>
          </a:stretch>
        </p:blipFill>
        <p:spPr bwMode="auto">
          <a:xfrm>
            <a:off x="228600" y="104775"/>
            <a:ext cx="2522538" cy="657225"/>
          </a:xfrm>
          <a:prstGeom prst="rect">
            <a:avLst/>
          </a:prstGeom>
          <a:noFill/>
          <a:ln w="9525">
            <a:noFill/>
            <a:miter lim="800000"/>
            <a:headEnd/>
            <a:tailEnd/>
          </a:ln>
        </p:spPr>
      </p:pic>
      <p:sp>
        <p:nvSpPr>
          <p:cNvPr id="10244" name="Title 1"/>
          <p:cNvSpPr txBox="1">
            <a:spLocks/>
          </p:cNvSpPr>
          <p:nvPr/>
        </p:nvSpPr>
        <p:spPr bwMode="auto">
          <a:xfrm>
            <a:off x="71438" y="0"/>
            <a:ext cx="8920162" cy="909638"/>
          </a:xfrm>
          <a:prstGeom prst="rect">
            <a:avLst/>
          </a:prstGeom>
          <a:noFill/>
          <a:ln w="9525">
            <a:noFill/>
            <a:miter lim="800000"/>
            <a:headEnd/>
            <a:tailEnd/>
          </a:ln>
        </p:spPr>
        <p:txBody>
          <a:bodyPr anchor="ctr"/>
          <a:lstStyle/>
          <a:p>
            <a:pPr algn="r"/>
            <a:r>
              <a:rPr lang="en-US" sz="3800" b="0">
                <a:solidFill>
                  <a:srgbClr val="000000"/>
                </a:solidFill>
                <a:latin typeface="Calibri" pitchFamily="34" charset="0"/>
              </a:rPr>
              <a:t>Overview</a:t>
            </a:r>
            <a:endParaRPr lang="en-US" sz="3800" b="0">
              <a:latin typeface="Calibri" pitchFamily="34" charset="0"/>
            </a:endParaRPr>
          </a:p>
        </p:txBody>
      </p:sp>
      <p:pic>
        <p:nvPicPr>
          <p:cNvPr id="14342" name="Picture 6" descr="C:\Documents and Settings\ACohen\Local Settings\Temporary Internet Files\Content.IE5\KN3K37DI\MPj03994640000[1].jpg"/>
          <p:cNvPicPr>
            <a:picLocks noChangeAspect="1" noChangeArrowheads="1"/>
          </p:cNvPicPr>
          <p:nvPr/>
        </p:nvPicPr>
        <p:blipFill>
          <a:blip r:embed="rId5" cstate="print"/>
          <a:stretch>
            <a:fillRect/>
          </a:stretch>
        </p:blipFill>
        <p:spPr bwMode="auto">
          <a:xfrm>
            <a:off x="5943600" y="2819400"/>
            <a:ext cx="2782888" cy="1849438"/>
          </a:xfrm>
          <a:prstGeom prst="rect">
            <a:avLst/>
          </a:prstGeom>
          <a:ln>
            <a:noFill/>
          </a:ln>
          <a:effectLst>
            <a:outerShdw blurRad="292100" dist="139700" dir="2700000" algn="tl" rotWithShape="0">
              <a:srgbClr val="333333">
                <a:alpha val="65000"/>
              </a:srgbClr>
            </a:outerShdw>
          </a:effectLst>
        </p:spPr>
      </p:pic>
      <p:sp>
        <p:nvSpPr>
          <p:cNvPr id="40965" name="Content Placeholder 6"/>
          <p:cNvSpPr>
            <a:spLocks noGrp="1"/>
          </p:cNvSpPr>
          <p:nvPr>
            <p:ph idx="4294967295"/>
          </p:nvPr>
        </p:nvSpPr>
        <p:spPr>
          <a:xfrm>
            <a:off x="152400" y="1447800"/>
            <a:ext cx="8229600" cy="1905000"/>
          </a:xfrm>
        </p:spPr>
        <p:txBody>
          <a:bodyPr/>
          <a:lstStyle/>
          <a:p>
            <a:pPr eaLnBrk="1" hangingPunct="1"/>
            <a:r>
              <a:rPr lang="en-US" sz="2000" smtClean="0"/>
              <a:t>Minol will mail a monthly statement reflecting resident energy usage.</a:t>
            </a:r>
          </a:p>
          <a:p>
            <a:pPr eaLnBrk="1" hangingPunct="1"/>
            <a:r>
              <a:rPr lang="en-US" sz="2000" smtClean="0"/>
              <a:t>Statement will reflect applied utility average.</a:t>
            </a:r>
          </a:p>
          <a:p>
            <a:pPr eaLnBrk="1" hangingPunct="1"/>
            <a:r>
              <a:rPr lang="en-US" sz="2000" smtClean="0"/>
              <a:t>The statement will show the difference between the average (baseline) and the resident consumption.</a:t>
            </a:r>
          </a:p>
        </p:txBody>
      </p:sp>
      <p:sp>
        <p:nvSpPr>
          <p:cNvPr id="14" name="TextBox 13"/>
          <p:cNvSpPr txBox="1"/>
          <p:nvPr/>
        </p:nvSpPr>
        <p:spPr>
          <a:xfrm>
            <a:off x="0" y="3352800"/>
            <a:ext cx="5867400" cy="762000"/>
          </a:xfrm>
          <a:prstGeom prst="rect">
            <a:avLst/>
          </a:prstGeom>
          <a:noFill/>
        </p:spPr>
        <p:txBody>
          <a:bodyPr>
            <a:spAutoFit/>
          </a:bodyPr>
          <a:lstStyle/>
          <a:p>
            <a:pPr marL="342900" indent="-342900">
              <a:spcBef>
                <a:spcPct val="20000"/>
              </a:spcBef>
              <a:defRPr/>
            </a:pPr>
            <a:r>
              <a:rPr lang="en-US" sz="2000" b="0" dirty="0">
                <a:solidFill>
                  <a:prstClr val="black"/>
                </a:solidFill>
                <a:latin typeface="Calibri"/>
                <a:cs typeface="+mn-cs"/>
              </a:rPr>
              <a:t>	Use less than baseline = CREDIT</a:t>
            </a:r>
          </a:p>
          <a:p>
            <a:pPr marL="342900" indent="-342900">
              <a:spcBef>
                <a:spcPct val="20000"/>
              </a:spcBef>
              <a:defRPr/>
            </a:pPr>
            <a:r>
              <a:rPr lang="en-US" sz="2000" b="0" dirty="0">
                <a:solidFill>
                  <a:prstClr val="black"/>
                </a:solidFill>
                <a:latin typeface="Calibri"/>
                <a:cs typeface="+mn-cs"/>
              </a:rPr>
              <a:t>	Use more than baseline = CHARGE</a:t>
            </a:r>
          </a:p>
        </p:txBody>
      </p:sp>
      <p:sp>
        <p:nvSpPr>
          <p:cNvPr id="15" name="TextBox 14"/>
          <p:cNvSpPr txBox="1">
            <a:spLocks noChangeArrowheads="1"/>
          </p:cNvSpPr>
          <p:nvPr/>
        </p:nvSpPr>
        <p:spPr bwMode="auto">
          <a:xfrm>
            <a:off x="0" y="4724400"/>
            <a:ext cx="6019800" cy="1416050"/>
          </a:xfrm>
          <a:prstGeom prst="rect">
            <a:avLst/>
          </a:prstGeom>
          <a:noFill/>
          <a:ln w="9525">
            <a:noFill/>
            <a:miter lim="800000"/>
            <a:headEnd/>
            <a:tailEnd/>
          </a:ln>
        </p:spPr>
        <p:txBody>
          <a:bodyPr>
            <a:spAutoFit/>
          </a:bodyPr>
          <a:lstStyle/>
          <a:p>
            <a:pPr marL="342900" indent="-342900">
              <a:spcBef>
                <a:spcPct val="20000"/>
              </a:spcBef>
            </a:pPr>
            <a:r>
              <a:rPr lang="en-US" sz="2000" b="0">
                <a:solidFill>
                  <a:srgbClr val="000000"/>
                </a:solidFill>
                <a:latin typeface="Calibri" pitchFamily="34" charset="0"/>
              </a:rPr>
              <a:t>	Action Trigger = $25.00</a:t>
            </a:r>
          </a:p>
          <a:p>
            <a:pPr marL="342900" indent="-342900">
              <a:spcBef>
                <a:spcPct val="20000"/>
              </a:spcBef>
            </a:pPr>
            <a:r>
              <a:rPr lang="en-US" sz="2000" b="0">
                <a:solidFill>
                  <a:srgbClr val="000000"/>
                </a:solidFill>
                <a:latin typeface="Calibri" pitchFamily="34" charset="0"/>
              </a:rPr>
              <a:t>	If Credit or Charge is within $25</a:t>
            </a:r>
          </a:p>
          <a:p>
            <a:pPr marL="342900" indent="-342900">
              <a:spcBef>
                <a:spcPct val="20000"/>
              </a:spcBef>
            </a:pPr>
            <a:r>
              <a:rPr lang="en-US" sz="2000" b="0">
                <a:solidFill>
                  <a:srgbClr val="000000"/>
                </a:solidFill>
                <a:latin typeface="Calibri" pitchFamily="34" charset="0"/>
              </a:rPr>
              <a:t>		 = NO ACTION (bill or rebate accrues) </a:t>
            </a:r>
          </a:p>
          <a:p>
            <a:pPr marL="342900" indent="-342900"/>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5">
                                            <p:txEl>
                                              <p:pRg st="0" end="0"/>
                                            </p:txEl>
                                          </p:spTgt>
                                        </p:tgtEl>
                                        <p:attrNameLst>
                                          <p:attrName>style.visibility</p:attrName>
                                        </p:attrNameLst>
                                      </p:cBhvr>
                                      <p:to>
                                        <p:strVal val="visible"/>
                                      </p:to>
                                    </p:set>
                                    <p:animEffect transition="in" filter="fade">
                                      <p:cBhvr>
                                        <p:cTn id="7" dur="1000"/>
                                        <p:tgtEl>
                                          <p:spTgt spid="4096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5">
                                            <p:txEl>
                                              <p:pRg st="1" end="1"/>
                                            </p:txEl>
                                          </p:spTgt>
                                        </p:tgtEl>
                                        <p:attrNameLst>
                                          <p:attrName>style.visibility</p:attrName>
                                        </p:attrNameLst>
                                      </p:cBhvr>
                                      <p:to>
                                        <p:strVal val="visible"/>
                                      </p:to>
                                    </p:set>
                                    <p:animEffect transition="in" filter="fade">
                                      <p:cBhvr>
                                        <p:cTn id="12" dur="1000"/>
                                        <p:tgtEl>
                                          <p:spTgt spid="4096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5">
                                            <p:txEl>
                                              <p:pRg st="2" end="2"/>
                                            </p:txEl>
                                          </p:spTgt>
                                        </p:tgtEl>
                                        <p:attrNameLst>
                                          <p:attrName>style.visibility</p:attrName>
                                        </p:attrNameLst>
                                      </p:cBhvr>
                                      <p:to>
                                        <p:strVal val="visible"/>
                                      </p:to>
                                    </p:set>
                                    <p:animEffect transition="in" filter="fade">
                                      <p:cBhvr>
                                        <p:cTn id="17" dur="1000"/>
                                        <p:tgtEl>
                                          <p:spTgt spid="4096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build="p"/>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8" descr="shutterstock_61210951.jpg"/>
          <p:cNvPicPr>
            <a:picLocks noChangeAspect="1"/>
          </p:cNvPicPr>
          <p:nvPr/>
        </p:nvPicPr>
        <p:blipFill>
          <a:blip r:embed="rId3" cstate="print"/>
          <a:srcRect/>
          <a:stretch>
            <a:fillRect/>
          </a:stretch>
        </p:blipFill>
        <p:spPr bwMode="auto">
          <a:xfrm rot="250534">
            <a:off x="5345113" y="1154113"/>
            <a:ext cx="3679825" cy="2765425"/>
          </a:xfrm>
          <a:prstGeom prst="rect">
            <a:avLst/>
          </a:prstGeom>
          <a:noFill/>
          <a:ln w="9525">
            <a:noFill/>
            <a:miter lim="800000"/>
            <a:headEnd/>
            <a:tailEnd/>
          </a:ln>
        </p:spPr>
      </p:pic>
      <p:pic>
        <p:nvPicPr>
          <p:cNvPr id="11267" name="Picture 6" descr="pp banner_backgrnd.png"/>
          <p:cNvPicPr>
            <a:picLocks noChangeAspect="1"/>
          </p:cNvPicPr>
          <p:nvPr/>
        </p:nvPicPr>
        <p:blipFill>
          <a:blip r:embed="rId4" cstate="print"/>
          <a:srcRect/>
          <a:stretch>
            <a:fillRect/>
          </a:stretch>
        </p:blipFill>
        <p:spPr bwMode="auto">
          <a:xfrm>
            <a:off x="0" y="0"/>
            <a:ext cx="9144000" cy="914400"/>
          </a:xfrm>
          <a:prstGeom prst="rect">
            <a:avLst/>
          </a:prstGeom>
          <a:noFill/>
          <a:ln w="9525">
            <a:noFill/>
            <a:miter lim="800000"/>
            <a:headEnd/>
            <a:tailEnd/>
          </a:ln>
        </p:spPr>
      </p:pic>
      <p:pic>
        <p:nvPicPr>
          <p:cNvPr id="11268" name="Picture 7" descr="Minol-Header-Logo.png"/>
          <p:cNvPicPr>
            <a:picLocks noChangeAspect="1"/>
          </p:cNvPicPr>
          <p:nvPr/>
        </p:nvPicPr>
        <p:blipFill>
          <a:blip r:embed="rId5" cstate="print"/>
          <a:srcRect/>
          <a:stretch>
            <a:fillRect/>
          </a:stretch>
        </p:blipFill>
        <p:spPr bwMode="auto">
          <a:xfrm>
            <a:off x="228600" y="104775"/>
            <a:ext cx="2522538" cy="657225"/>
          </a:xfrm>
          <a:prstGeom prst="rect">
            <a:avLst/>
          </a:prstGeom>
          <a:noFill/>
          <a:ln w="9525">
            <a:noFill/>
            <a:miter lim="800000"/>
            <a:headEnd/>
            <a:tailEnd/>
          </a:ln>
        </p:spPr>
      </p:pic>
      <p:sp>
        <p:nvSpPr>
          <p:cNvPr id="9" name="Title 1"/>
          <p:cNvSpPr txBox="1">
            <a:spLocks/>
          </p:cNvSpPr>
          <p:nvPr/>
        </p:nvSpPr>
        <p:spPr>
          <a:xfrm>
            <a:off x="71438" y="0"/>
            <a:ext cx="8920162" cy="909638"/>
          </a:xfrm>
          <a:prstGeom prst="rect">
            <a:avLst/>
          </a:prstGeom>
        </p:spPr>
        <p:txBody>
          <a:bodyPr anchor="ctr">
            <a:normAutofit/>
          </a:bodyPr>
          <a:lstStyle/>
          <a:p>
            <a:pPr algn="r" fontAlgn="auto">
              <a:spcAft>
                <a:spcPts val="0"/>
              </a:spcAft>
              <a:defRPr/>
            </a:pPr>
            <a:r>
              <a:rPr lang="en-US" sz="3800" b="0" dirty="0">
                <a:solidFill>
                  <a:prstClr val="black"/>
                </a:solidFill>
                <a:latin typeface="Calibri"/>
                <a:ea typeface="+mj-ea"/>
                <a:cs typeface="+mj-cs"/>
              </a:rPr>
              <a:t>Statements</a:t>
            </a:r>
            <a:endParaRPr lang="en-US" sz="3800" b="0" dirty="0">
              <a:latin typeface="+mj-lt"/>
              <a:ea typeface="+mj-ea"/>
              <a:cs typeface="+mj-cs"/>
            </a:endParaRPr>
          </a:p>
        </p:txBody>
      </p:sp>
      <p:sp>
        <p:nvSpPr>
          <p:cNvPr id="11" name="Rectangle 3"/>
          <p:cNvSpPr txBox="1">
            <a:spLocks noChangeArrowheads="1"/>
          </p:cNvSpPr>
          <p:nvPr/>
        </p:nvSpPr>
        <p:spPr bwMode="auto">
          <a:xfrm>
            <a:off x="304800" y="1295400"/>
            <a:ext cx="8382000" cy="685800"/>
          </a:xfrm>
          <a:prstGeom prst="rect">
            <a:avLst/>
          </a:prstGeom>
          <a:noFill/>
          <a:ln w="9525">
            <a:noFill/>
            <a:miter lim="800000"/>
            <a:headEnd/>
            <a:tailEnd/>
          </a:ln>
        </p:spPr>
        <p:txBody>
          <a:bodyPr/>
          <a:lstStyle/>
          <a:p>
            <a:pPr marL="342900" indent="-342900" fontAlgn="auto">
              <a:spcBef>
                <a:spcPts val="0"/>
              </a:spcBef>
              <a:spcAft>
                <a:spcPts val="0"/>
              </a:spcAft>
              <a:buClr>
                <a:schemeClr val="tx1">
                  <a:lumMod val="65000"/>
                  <a:lumOff val="35000"/>
                </a:schemeClr>
              </a:buClr>
              <a:defRPr/>
            </a:pPr>
            <a:r>
              <a:rPr lang="en-US" sz="2000" b="0" dirty="0">
                <a:latin typeface="+mn-lt"/>
                <a:cs typeface="+mn-cs"/>
              </a:rPr>
              <a:t>Resident will receive one of three statements:</a:t>
            </a:r>
          </a:p>
        </p:txBody>
      </p:sp>
      <p:sp>
        <p:nvSpPr>
          <p:cNvPr id="12" name="Rectangle 3"/>
          <p:cNvSpPr txBox="1">
            <a:spLocks noChangeArrowheads="1"/>
          </p:cNvSpPr>
          <p:nvPr/>
        </p:nvSpPr>
        <p:spPr bwMode="auto">
          <a:xfrm>
            <a:off x="0" y="2133600"/>
            <a:ext cx="9144000" cy="457200"/>
          </a:xfrm>
          <a:prstGeom prst="rect">
            <a:avLst/>
          </a:prstGeom>
          <a:noFill/>
          <a:ln w="9525">
            <a:noFill/>
            <a:miter lim="800000"/>
            <a:headEnd/>
            <a:tailEnd/>
          </a:ln>
        </p:spPr>
        <p:txBody>
          <a:bodyPr/>
          <a:lstStyle/>
          <a:p>
            <a:pPr marL="742950" lvl="1" indent="-285750">
              <a:buClr>
                <a:srgbClr val="558ED5"/>
              </a:buClr>
              <a:buFont typeface="Wingdings" pitchFamily="2" charset="2"/>
              <a:buChar char="ü"/>
            </a:pPr>
            <a:r>
              <a:rPr lang="en-US" sz="2000" b="0">
                <a:latin typeface="Calibri" pitchFamily="34" charset="0"/>
                <a:hlinkClick r:id="rId6" action="ppaction://hlinkfile"/>
              </a:rPr>
              <a:t>Payable Due Statement</a:t>
            </a:r>
            <a:r>
              <a:rPr lang="en-US" sz="2000" b="0">
                <a:latin typeface="Calibri" pitchFamily="34" charset="0"/>
              </a:rPr>
              <a:t> (Payment Coupon)</a:t>
            </a:r>
          </a:p>
        </p:txBody>
      </p:sp>
      <p:sp>
        <p:nvSpPr>
          <p:cNvPr id="13" name="Rectangle 3"/>
          <p:cNvSpPr txBox="1">
            <a:spLocks noChangeArrowheads="1"/>
          </p:cNvSpPr>
          <p:nvPr/>
        </p:nvSpPr>
        <p:spPr bwMode="auto">
          <a:xfrm>
            <a:off x="0" y="2514600"/>
            <a:ext cx="9144000" cy="350838"/>
          </a:xfrm>
          <a:prstGeom prst="rect">
            <a:avLst/>
          </a:prstGeom>
          <a:noFill/>
          <a:ln w="9525">
            <a:noFill/>
            <a:miter lim="800000"/>
            <a:headEnd/>
            <a:tailEnd/>
          </a:ln>
        </p:spPr>
        <p:txBody>
          <a:bodyPr lIns="0" tIns="0" rIns="0" bIns="0">
            <a:normAutofit fontScale="55000" lnSpcReduction="20000"/>
          </a:bodyPr>
          <a:lstStyle/>
          <a:p>
            <a:pPr marL="1143000" lvl="2" indent="-228600">
              <a:buClr>
                <a:srgbClr val="558ED5"/>
              </a:buClr>
              <a:buFont typeface="Wingdings" pitchFamily="2" charset="2"/>
              <a:buNone/>
              <a:defRPr/>
            </a:pPr>
            <a:r>
              <a:rPr lang="en-US" sz="2600" dirty="0">
                <a:latin typeface="Arial" pitchFamily="34" charset="0"/>
                <a:cs typeface="Arial" pitchFamily="34" charset="0"/>
              </a:rPr>
              <a:t>Utility Charge is greater than Baseline</a:t>
            </a:r>
          </a:p>
          <a:p>
            <a:pPr marL="1143000" lvl="2" indent="-228600">
              <a:buClr>
                <a:srgbClr val="558ED5"/>
              </a:buClr>
              <a:buFont typeface="Wingdings" pitchFamily="2" charset="2"/>
              <a:buNone/>
              <a:defRPr/>
            </a:pPr>
            <a:r>
              <a:rPr lang="en-US" sz="2600" dirty="0">
                <a:latin typeface="Arial" pitchFamily="34" charset="0"/>
                <a:cs typeface="Arial" pitchFamily="34" charset="0"/>
              </a:rPr>
              <a:t>		</a:t>
            </a:r>
            <a:r>
              <a:rPr lang="en-US" sz="2600" i="1" dirty="0">
                <a:latin typeface="Arial" pitchFamily="34" charset="0"/>
                <a:cs typeface="Arial" pitchFamily="34" charset="0"/>
              </a:rPr>
              <a:t>and greater than $25 trigger</a:t>
            </a:r>
            <a:r>
              <a:rPr lang="en-US" sz="2600" dirty="0">
                <a:latin typeface="Arial" pitchFamily="34" charset="0"/>
                <a:cs typeface="Arial" pitchFamily="34" charset="0"/>
              </a:rPr>
              <a:t> </a:t>
            </a:r>
          </a:p>
          <a:p>
            <a:pPr marL="1600200" lvl="3" indent="-228600">
              <a:buClr>
                <a:srgbClr val="558ED5"/>
              </a:buClr>
              <a:buFont typeface="Wingdings" pitchFamily="2" charset="2"/>
              <a:buNone/>
              <a:defRPr/>
            </a:pPr>
            <a:endParaRPr lang="en-US" b="0" dirty="0">
              <a:latin typeface="Calibri" pitchFamily="34" charset="0"/>
            </a:endParaRPr>
          </a:p>
        </p:txBody>
      </p:sp>
      <p:sp>
        <p:nvSpPr>
          <p:cNvPr id="14" name="Rectangle 3"/>
          <p:cNvSpPr txBox="1">
            <a:spLocks noChangeArrowheads="1"/>
          </p:cNvSpPr>
          <p:nvPr/>
        </p:nvSpPr>
        <p:spPr bwMode="auto">
          <a:xfrm>
            <a:off x="0" y="3733800"/>
            <a:ext cx="9144000" cy="395288"/>
          </a:xfrm>
          <a:prstGeom prst="rect">
            <a:avLst/>
          </a:prstGeom>
          <a:noFill/>
          <a:ln w="9525">
            <a:noFill/>
            <a:miter lim="800000"/>
            <a:headEnd/>
            <a:tailEnd/>
          </a:ln>
        </p:spPr>
        <p:txBody>
          <a:bodyPr/>
          <a:lstStyle/>
          <a:p>
            <a:pPr marL="742950" lvl="1" indent="-285750">
              <a:lnSpc>
                <a:spcPct val="90000"/>
              </a:lnSpc>
              <a:buClr>
                <a:schemeClr val="tx2"/>
              </a:buClr>
              <a:buFont typeface="Wingdings" pitchFamily="2" charset="2"/>
              <a:buChar char="ü"/>
            </a:pPr>
            <a:r>
              <a:rPr lang="en-US" sz="2000" b="0">
                <a:latin typeface="Calibri" pitchFamily="34" charset="0"/>
                <a:hlinkClick r:id="rId7" action="ppaction://hlinkfile"/>
              </a:rPr>
              <a:t>Rebate Statement</a:t>
            </a:r>
            <a:r>
              <a:rPr lang="en-US" sz="2000" b="0">
                <a:latin typeface="Calibri" pitchFamily="34" charset="0"/>
              </a:rPr>
              <a:t> (Check Issued)</a:t>
            </a:r>
          </a:p>
        </p:txBody>
      </p:sp>
      <p:sp>
        <p:nvSpPr>
          <p:cNvPr id="16" name="Rectangle 3"/>
          <p:cNvSpPr txBox="1">
            <a:spLocks noChangeArrowheads="1"/>
          </p:cNvSpPr>
          <p:nvPr/>
        </p:nvSpPr>
        <p:spPr bwMode="auto">
          <a:xfrm>
            <a:off x="0" y="5181600"/>
            <a:ext cx="9144000" cy="411163"/>
          </a:xfrm>
          <a:prstGeom prst="rect">
            <a:avLst/>
          </a:prstGeom>
          <a:noFill/>
          <a:ln w="9525">
            <a:noFill/>
            <a:miter lim="800000"/>
            <a:headEnd/>
            <a:tailEnd/>
          </a:ln>
        </p:spPr>
        <p:txBody>
          <a:bodyPr/>
          <a:lstStyle/>
          <a:p>
            <a:pPr marL="742950" lvl="1" indent="-285750">
              <a:lnSpc>
                <a:spcPct val="90000"/>
              </a:lnSpc>
              <a:buClr>
                <a:srgbClr val="10253F"/>
              </a:buClr>
              <a:buFont typeface="Wingdings" pitchFamily="2" charset="2"/>
              <a:buChar char="ü"/>
            </a:pPr>
            <a:r>
              <a:rPr lang="en-US" sz="2200" b="0">
                <a:latin typeface="Calibri" pitchFamily="34" charset="0"/>
                <a:hlinkClick r:id="rId8" action="ppaction://hlinkfile"/>
              </a:rPr>
              <a:t>No Action Statement</a:t>
            </a:r>
            <a:r>
              <a:rPr lang="en-US" sz="2200" b="0">
                <a:latin typeface="Calibri" pitchFamily="34" charset="0"/>
              </a:rPr>
              <a:t> </a:t>
            </a:r>
          </a:p>
        </p:txBody>
      </p:sp>
      <p:sp>
        <p:nvSpPr>
          <p:cNvPr id="17" name="Rectangle 3"/>
          <p:cNvSpPr txBox="1">
            <a:spLocks noChangeArrowheads="1"/>
          </p:cNvSpPr>
          <p:nvPr/>
        </p:nvSpPr>
        <p:spPr bwMode="auto">
          <a:xfrm>
            <a:off x="-76200" y="5562600"/>
            <a:ext cx="9220200" cy="381000"/>
          </a:xfrm>
          <a:prstGeom prst="rect">
            <a:avLst/>
          </a:prstGeom>
          <a:noFill/>
          <a:ln w="9525">
            <a:noFill/>
            <a:miter lim="800000"/>
            <a:headEnd/>
            <a:tailEnd/>
          </a:ln>
        </p:spPr>
        <p:txBody>
          <a:bodyPr/>
          <a:lstStyle/>
          <a:p>
            <a:pPr marL="1143000" lvl="2" indent="-228600">
              <a:lnSpc>
                <a:spcPct val="80000"/>
              </a:lnSpc>
              <a:buClr>
                <a:srgbClr val="558ED5"/>
              </a:buClr>
            </a:pPr>
            <a:r>
              <a:rPr lang="en-US" sz="1400"/>
              <a:t>Difference between the Utility charge and Utility allowance is within the $25 Trigger</a:t>
            </a:r>
          </a:p>
        </p:txBody>
      </p:sp>
      <p:sp>
        <p:nvSpPr>
          <p:cNvPr id="18" name="Rectangle 3"/>
          <p:cNvSpPr txBox="1">
            <a:spLocks noChangeArrowheads="1"/>
          </p:cNvSpPr>
          <p:nvPr/>
        </p:nvSpPr>
        <p:spPr bwMode="auto">
          <a:xfrm>
            <a:off x="0" y="4114800"/>
            <a:ext cx="9144000" cy="350838"/>
          </a:xfrm>
          <a:prstGeom prst="rect">
            <a:avLst/>
          </a:prstGeom>
          <a:noFill/>
          <a:ln w="9525">
            <a:noFill/>
            <a:miter lim="800000"/>
            <a:headEnd/>
            <a:tailEnd/>
          </a:ln>
        </p:spPr>
        <p:txBody>
          <a:bodyPr lIns="0" tIns="0" rIns="0" bIns="0">
            <a:normAutofit fontScale="55000" lnSpcReduction="20000"/>
          </a:bodyPr>
          <a:lstStyle/>
          <a:p>
            <a:pPr marL="1143000" lvl="2" indent="-228600">
              <a:buClr>
                <a:srgbClr val="558ED5"/>
              </a:buClr>
              <a:buFont typeface="Wingdings" pitchFamily="2" charset="2"/>
              <a:buNone/>
              <a:defRPr/>
            </a:pPr>
            <a:r>
              <a:rPr lang="en-US" sz="2600" dirty="0">
                <a:latin typeface="Arial" pitchFamily="34" charset="0"/>
                <a:cs typeface="Arial" pitchFamily="34" charset="0"/>
              </a:rPr>
              <a:t>Utility Charge is less than Baseline</a:t>
            </a:r>
          </a:p>
          <a:p>
            <a:pPr marL="1143000" lvl="2" indent="-228600">
              <a:buClr>
                <a:srgbClr val="558ED5"/>
              </a:buClr>
              <a:buFont typeface="Wingdings" pitchFamily="2" charset="2"/>
              <a:buNone/>
              <a:defRPr/>
            </a:pPr>
            <a:r>
              <a:rPr lang="en-US" sz="2600" dirty="0">
                <a:latin typeface="Arial" pitchFamily="34" charset="0"/>
                <a:cs typeface="Arial" pitchFamily="34" charset="0"/>
              </a:rPr>
              <a:t>		</a:t>
            </a:r>
            <a:r>
              <a:rPr lang="en-US" sz="2600" i="1" dirty="0">
                <a:latin typeface="Arial" pitchFamily="34" charset="0"/>
                <a:cs typeface="Arial" pitchFamily="34" charset="0"/>
              </a:rPr>
              <a:t>and greater than $25 trigger</a:t>
            </a:r>
            <a:r>
              <a:rPr lang="en-US" sz="2600" dirty="0">
                <a:latin typeface="Arial" pitchFamily="34" charset="0"/>
                <a:cs typeface="Arial" pitchFamily="34" charset="0"/>
              </a:rPr>
              <a:t> </a:t>
            </a:r>
          </a:p>
          <a:p>
            <a:pPr marL="1600200" lvl="3" indent="-228600">
              <a:buClr>
                <a:srgbClr val="558ED5"/>
              </a:buClr>
              <a:buFont typeface="Wingdings" pitchFamily="2" charset="2"/>
              <a:buNone/>
              <a:defRPr/>
            </a:pPr>
            <a:endParaRPr lang="en-US" b="0" dirty="0">
              <a:latin typeface="Calibri"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stretch>
            <a:fillRect/>
          </a:stretch>
        </p:blipFill>
        <p:spPr bwMode="auto">
          <a:xfrm>
            <a:off x="5410200" y="998538"/>
            <a:ext cx="3486150" cy="5741987"/>
          </a:xfrm>
          <a:prstGeom prst="rect">
            <a:avLst/>
          </a:prstGeom>
          <a:ln>
            <a:noFill/>
          </a:ln>
          <a:effectLst>
            <a:outerShdw blurRad="190500" algn="tl" rotWithShape="0">
              <a:srgbClr val="000000">
                <a:alpha val="70000"/>
              </a:srgbClr>
            </a:outerShdw>
          </a:effectLst>
        </p:spPr>
      </p:pic>
      <p:pic>
        <p:nvPicPr>
          <p:cNvPr id="12291" name="Picture 5" descr="pp banner_backgrnd.png"/>
          <p:cNvPicPr>
            <a:picLocks noChangeAspect="1"/>
          </p:cNvPicPr>
          <p:nvPr/>
        </p:nvPicPr>
        <p:blipFill>
          <a:blip r:embed="rId4" cstate="print"/>
          <a:srcRect/>
          <a:stretch>
            <a:fillRect/>
          </a:stretch>
        </p:blipFill>
        <p:spPr bwMode="auto">
          <a:xfrm>
            <a:off x="0" y="0"/>
            <a:ext cx="9144000" cy="914400"/>
          </a:xfrm>
          <a:prstGeom prst="rect">
            <a:avLst/>
          </a:prstGeom>
          <a:noFill/>
          <a:ln w="9525">
            <a:noFill/>
            <a:miter lim="800000"/>
            <a:headEnd/>
            <a:tailEnd/>
          </a:ln>
        </p:spPr>
      </p:pic>
      <p:pic>
        <p:nvPicPr>
          <p:cNvPr id="12292" name="Picture 6" descr="Minol-Header-Logo.png"/>
          <p:cNvPicPr>
            <a:picLocks noChangeAspect="1"/>
          </p:cNvPicPr>
          <p:nvPr/>
        </p:nvPicPr>
        <p:blipFill>
          <a:blip r:embed="rId5" cstate="print"/>
          <a:srcRect/>
          <a:stretch>
            <a:fillRect/>
          </a:stretch>
        </p:blipFill>
        <p:spPr bwMode="auto">
          <a:xfrm>
            <a:off x="228600" y="104775"/>
            <a:ext cx="2522538" cy="657225"/>
          </a:xfrm>
          <a:prstGeom prst="rect">
            <a:avLst/>
          </a:prstGeom>
          <a:noFill/>
          <a:ln w="9525">
            <a:noFill/>
            <a:miter lim="800000"/>
            <a:headEnd/>
            <a:tailEnd/>
          </a:ln>
        </p:spPr>
      </p:pic>
      <p:sp>
        <p:nvSpPr>
          <p:cNvPr id="8" name="Title 1"/>
          <p:cNvSpPr txBox="1">
            <a:spLocks/>
          </p:cNvSpPr>
          <p:nvPr/>
        </p:nvSpPr>
        <p:spPr>
          <a:xfrm>
            <a:off x="71438" y="0"/>
            <a:ext cx="8920162" cy="909638"/>
          </a:xfrm>
          <a:prstGeom prst="rect">
            <a:avLst/>
          </a:prstGeom>
        </p:spPr>
        <p:txBody>
          <a:bodyPr anchor="ctr">
            <a:normAutofit/>
          </a:bodyPr>
          <a:lstStyle/>
          <a:p>
            <a:pPr algn="r" fontAlgn="auto">
              <a:spcAft>
                <a:spcPts val="0"/>
              </a:spcAft>
              <a:defRPr/>
            </a:pPr>
            <a:r>
              <a:rPr lang="en-US" sz="3800" b="0" dirty="0">
                <a:solidFill>
                  <a:prstClr val="black"/>
                </a:solidFill>
                <a:latin typeface="Calibri"/>
                <a:ea typeface="+mj-ea"/>
                <a:cs typeface="+mj-cs"/>
              </a:rPr>
              <a:t>Payable Action </a:t>
            </a:r>
            <a:r>
              <a:rPr lang="en-US" sz="2000" b="0" dirty="0">
                <a:solidFill>
                  <a:prstClr val="black"/>
                </a:solidFill>
                <a:latin typeface="Calibri"/>
                <a:ea typeface="+mj-ea"/>
                <a:cs typeface="+mj-cs"/>
              </a:rPr>
              <a:t>Statement</a:t>
            </a:r>
            <a:endParaRPr lang="en-US" sz="3800" b="0" dirty="0">
              <a:latin typeface="+mj-lt"/>
              <a:ea typeface="+mj-ea"/>
              <a:cs typeface="+mj-cs"/>
            </a:endParaRPr>
          </a:p>
        </p:txBody>
      </p:sp>
      <p:pic>
        <p:nvPicPr>
          <p:cNvPr id="18" name="Picture 17" descr="Hickam_Statement_TOP.jpg"/>
          <p:cNvPicPr>
            <a:picLocks noChangeAspect="1"/>
          </p:cNvPicPr>
          <p:nvPr/>
        </p:nvPicPr>
        <p:blipFill>
          <a:blip r:embed="rId6" cstate="print"/>
          <a:stretch>
            <a:fillRect/>
          </a:stretch>
        </p:blipFill>
        <p:spPr>
          <a:xfrm>
            <a:off x="0" y="1905000"/>
            <a:ext cx="6705600" cy="2624138"/>
          </a:xfrm>
          <a:prstGeom prst="rect">
            <a:avLst/>
          </a:prstGeom>
          <a:ln>
            <a:noFill/>
          </a:ln>
          <a:effectLst>
            <a:outerShdw blurRad="292100" dist="139700" dir="2700000" algn="tl" rotWithShape="0">
              <a:srgbClr val="333333">
                <a:alpha val="65000"/>
              </a:srgbClr>
            </a:outerShdw>
          </a:effectLst>
        </p:spPr>
      </p:pic>
      <p:pic>
        <p:nvPicPr>
          <p:cNvPr id="19" name="Picture 18" descr="Hickam_Statement_SUMMARY.jpg"/>
          <p:cNvPicPr>
            <a:picLocks noChangeAspect="1"/>
          </p:cNvPicPr>
          <p:nvPr/>
        </p:nvPicPr>
        <p:blipFill>
          <a:blip r:embed="rId7" cstate="print"/>
          <a:stretch>
            <a:fillRect/>
          </a:stretch>
        </p:blipFill>
        <p:spPr>
          <a:xfrm>
            <a:off x="0" y="2057400"/>
            <a:ext cx="6781800" cy="1622425"/>
          </a:xfrm>
          <a:prstGeom prst="rect">
            <a:avLst/>
          </a:prstGeom>
          <a:ln>
            <a:noFill/>
          </a:ln>
          <a:effectLst>
            <a:outerShdw blurRad="292100" dist="139700" dir="2700000" algn="tl" rotWithShape="0">
              <a:srgbClr val="333333">
                <a:alpha val="65000"/>
              </a:srgbClr>
            </a:outerShdw>
          </a:effectLst>
        </p:spPr>
      </p:pic>
      <p:pic>
        <p:nvPicPr>
          <p:cNvPr id="20" name="Picture 19" descr="Hickam_Statement_SUMMARY.jpg"/>
          <p:cNvPicPr>
            <a:picLocks noChangeAspect="1"/>
          </p:cNvPicPr>
          <p:nvPr/>
        </p:nvPicPr>
        <p:blipFill>
          <a:blip r:embed="rId8" cstate="print"/>
          <a:stretch>
            <a:fillRect/>
          </a:stretch>
        </p:blipFill>
        <p:spPr>
          <a:xfrm>
            <a:off x="1143000" y="1828800"/>
            <a:ext cx="4468813" cy="3409950"/>
          </a:xfrm>
          <a:prstGeom prst="rect">
            <a:avLst/>
          </a:prstGeom>
          <a:ln>
            <a:noFill/>
          </a:ln>
          <a:effectLst>
            <a:outerShdw blurRad="292100" dist="139700" dir="2700000" algn="tl" rotWithShape="0">
              <a:srgbClr val="333333">
                <a:alpha val="65000"/>
              </a:srgbClr>
            </a:outerShdw>
          </a:effectLst>
        </p:spPr>
      </p:pic>
      <p:pic>
        <p:nvPicPr>
          <p:cNvPr id="21" name="Picture 20" descr="Hickam_Statement_GRAPH.jpg"/>
          <p:cNvPicPr>
            <a:picLocks noChangeAspect="1"/>
          </p:cNvPicPr>
          <p:nvPr/>
        </p:nvPicPr>
        <p:blipFill>
          <a:blip r:embed="rId9" cstate="print"/>
          <a:stretch>
            <a:fillRect/>
          </a:stretch>
        </p:blipFill>
        <p:spPr>
          <a:xfrm>
            <a:off x="914400" y="1828800"/>
            <a:ext cx="4929188" cy="2633663"/>
          </a:xfrm>
          <a:prstGeom prst="rect">
            <a:avLst/>
          </a:prstGeom>
          <a:ln>
            <a:noFill/>
          </a:ln>
          <a:effectLst>
            <a:outerShdw blurRad="292100" dist="139700" dir="2700000" algn="tl" rotWithShape="0">
              <a:srgbClr val="333333">
                <a:alpha val="65000"/>
              </a:srgbClr>
            </a:outerShdw>
          </a:effectLst>
        </p:spPr>
      </p:pic>
      <p:pic>
        <p:nvPicPr>
          <p:cNvPr id="22" name="Picture 21" descr="Hickam_Statement_CHART.jpg"/>
          <p:cNvPicPr>
            <a:picLocks noChangeAspect="1"/>
          </p:cNvPicPr>
          <p:nvPr/>
        </p:nvPicPr>
        <p:blipFill>
          <a:blip r:embed="rId10" cstate="print"/>
          <a:stretch>
            <a:fillRect/>
          </a:stretch>
        </p:blipFill>
        <p:spPr>
          <a:xfrm>
            <a:off x="1447800" y="1752600"/>
            <a:ext cx="4243388" cy="3548063"/>
          </a:xfrm>
          <a:prstGeom prst="rect">
            <a:avLst/>
          </a:prstGeom>
          <a:ln>
            <a:noFill/>
          </a:ln>
          <a:effectLst>
            <a:outerShdw blurRad="292100" dist="139700" dir="2700000" algn="tl" rotWithShape="0">
              <a:srgbClr val="333333">
                <a:alpha val="65000"/>
              </a:srgbClr>
            </a:outerShdw>
          </a:effectLst>
        </p:spPr>
      </p:pic>
      <p:pic>
        <p:nvPicPr>
          <p:cNvPr id="23" name="Picture 22" descr="Hickam_Statement_METER.jpg"/>
          <p:cNvPicPr>
            <a:picLocks noChangeAspect="1"/>
          </p:cNvPicPr>
          <p:nvPr/>
        </p:nvPicPr>
        <p:blipFill>
          <a:blip r:embed="rId11" cstate="print"/>
          <a:stretch>
            <a:fillRect/>
          </a:stretch>
        </p:blipFill>
        <p:spPr>
          <a:xfrm>
            <a:off x="990600" y="1828800"/>
            <a:ext cx="4813300" cy="29543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2000"/>
                                        <p:tgtEl>
                                          <p:spTgt spid="18"/>
                                        </p:tgtEl>
                                      </p:cBhvr>
                                    </p:animEffect>
                                    <p:set>
                                      <p:cBhvr>
                                        <p:cTn id="12" dur="1" fill="hold">
                                          <p:stCondLst>
                                            <p:cond delay="1999"/>
                                          </p:stCondLst>
                                        </p:cTn>
                                        <p:tgtEl>
                                          <p:spTgt spid="1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2000"/>
                                        <p:tgtEl>
                                          <p:spTgt spid="19"/>
                                        </p:tgtEl>
                                      </p:cBhvr>
                                    </p:animEffect>
                                    <p:set>
                                      <p:cBhvr>
                                        <p:cTn id="22" dur="1" fill="hold">
                                          <p:stCondLst>
                                            <p:cond delay="1999"/>
                                          </p:stCondLst>
                                        </p:cTn>
                                        <p:tgtEl>
                                          <p:spTgt spid="1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nodeType="clickEffect">
                                  <p:stCondLst>
                                    <p:cond delay="0"/>
                                  </p:stCondLst>
                                  <p:childTnLst>
                                    <p:animEffect transition="out" filter="fade">
                                      <p:cBhvr>
                                        <p:cTn id="31" dur="2000"/>
                                        <p:tgtEl>
                                          <p:spTgt spid="20"/>
                                        </p:tgtEl>
                                      </p:cBhvr>
                                    </p:animEffect>
                                    <p:set>
                                      <p:cBhvr>
                                        <p:cTn id="32" dur="1" fill="hold">
                                          <p:stCondLst>
                                            <p:cond delay="1999"/>
                                          </p:stCondLst>
                                        </p:cTn>
                                        <p:tgtEl>
                                          <p:spTgt spid="2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nodeType="clickEffect">
                                  <p:stCondLst>
                                    <p:cond delay="0"/>
                                  </p:stCondLst>
                                  <p:childTnLst>
                                    <p:animEffect transition="out" filter="fade">
                                      <p:cBhvr>
                                        <p:cTn id="41" dur="1000"/>
                                        <p:tgtEl>
                                          <p:spTgt spid="21"/>
                                        </p:tgtEl>
                                      </p:cBhvr>
                                    </p:animEffect>
                                    <p:set>
                                      <p:cBhvr>
                                        <p:cTn id="42" dur="1" fill="hold">
                                          <p:stCondLst>
                                            <p:cond delay="999"/>
                                          </p:stCondLst>
                                        </p:cTn>
                                        <p:tgtEl>
                                          <p:spTgt spid="21"/>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xit" presetSubtype="0" fill="hold" nodeType="clickEffect">
                                  <p:stCondLst>
                                    <p:cond delay="0"/>
                                  </p:stCondLst>
                                  <p:childTnLst>
                                    <p:animEffect transition="out" filter="fade">
                                      <p:cBhvr>
                                        <p:cTn id="51" dur="1000"/>
                                        <p:tgtEl>
                                          <p:spTgt spid="22"/>
                                        </p:tgtEl>
                                      </p:cBhvr>
                                    </p:animEffect>
                                    <p:set>
                                      <p:cBhvr>
                                        <p:cTn id="52" dur="1" fill="hold">
                                          <p:stCondLst>
                                            <p:cond delay="999"/>
                                          </p:stCondLst>
                                        </p:cTn>
                                        <p:tgtEl>
                                          <p:spTgt spid="22"/>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xit" presetSubtype="0" fill="hold" nodeType="clickEffect">
                                  <p:stCondLst>
                                    <p:cond delay="0"/>
                                  </p:stCondLst>
                                  <p:childTnLst>
                                    <p:animEffect transition="out" filter="fade">
                                      <p:cBhvr>
                                        <p:cTn id="61" dur="1000"/>
                                        <p:tgtEl>
                                          <p:spTgt spid="23"/>
                                        </p:tgtEl>
                                      </p:cBhvr>
                                    </p:animEffect>
                                    <p:set>
                                      <p:cBhvr>
                                        <p:cTn id="62" dur="1" fill="hold">
                                          <p:stCondLst>
                                            <p:cond delay="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stretch>
            <a:fillRect/>
          </a:stretch>
        </p:blipFill>
        <p:spPr bwMode="auto">
          <a:xfrm>
            <a:off x="5410200" y="1354138"/>
            <a:ext cx="3581400" cy="5002212"/>
          </a:xfrm>
          <a:prstGeom prst="rect">
            <a:avLst/>
          </a:prstGeom>
          <a:ln>
            <a:noFill/>
          </a:ln>
          <a:effectLst>
            <a:outerShdw blurRad="190500" algn="tl" rotWithShape="0">
              <a:srgbClr val="000000">
                <a:alpha val="70000"/>
              </a:srgbClr>
            </a:outerShdw>
          </a:effectLst>
        </p:spPr>
      </p:pic>
      <p:pic>
        <p:nvPicPr>
          <p:cNvPr id="13315" name="Picture 5" descr="pp banner_backgrnd.png"/>
          <p:cNvPicPr>
            <a:picLocks noChangeAspect="1"/>
          </p:cNvPicPr>
          <p:nvPr/>
        </p:nvPicPr>
        <p:blipFill>
          <a:blip r:embed="rId4" cstate="print"/>
          <a:srcRect/>
          <a:stretch>
            <a:fillRect/>
          </a:stretch>
        </p:blipFill>
        <p:spPr bwMode="auto">
          <a:xfrm>
            <a:off x="0" y="0"/>
            <a:ext cx="9144000" cy="914400"/>
          </a:xfrm>
          <a:prstGeom prst="rect">
            <a:avLst/>
          </a:prstGeom>
          <a:noFill/>
          <a:ln w="9525">
            <a:noFill/>
            <a:miter lim="800000"/>
            <a:headEnd/>
            <a:tailEnd/>
          </a:ln>
        </p:spPr>
      </p:pic>
      <p:pic>
        <p:nvPicPr>
          <p:cNvPr id="13316" name="Picture 6" descr="Minol-Header-Logo.png"/>
          <p:cNvPicPr>
            <a:picLocks noChangeAspect="1"/>
          </p:cNvPicPr>
          <p:nvPr/>
        </p:nvPicPr>
        <p:blipFill>
          <a:blip r:embed="rId5" cstate="print"/>
          <a:srcRect/>
          <a:stretch>
            <a:fillRect/>
          </a:stretch>
        </p:blipFill>
        <p:spPr bwMode="auto">
          <a:xfrm>
            <a:off x="228600" y="104775"/>
            <a:ext cx="2522538" cy="657225"/>
          </a:xfrm>
          <a:prstGeom prst="rect">
            <a:avLst/>
          </a:prstGeom>
          <a:noFill/>
          <a:ln w="9525">
            <a:noFill/>
            <a:miter lim="800000"/>
            <a:headEnd/>
            <a:tailEnd/>
          </a:ln>
        </p:spPr>
      </p:pic>
      <p:sp>
        <p:nvSpPr>
          <p:cNvPr id="8" name="Title 1"/>
          <p:cNvSpPr txBox="1">
            <a:spLocks/>
          </p:cNvSpPr>
          <p:nvPr/>
        </p:nvSpPr>
        <p:spPr>
          <a:xfrm>
            <a:off x="71438" y="0"/>
            <a:ext cx="8920162" cy="909638"/>
          </a:xfrm>
          <a:prstGeom prst="rect">
            <a:avLst/>
          </a:prstGeom>
        </p:spPr>
        <p:txBody>
          <a:bodyPr anchor="ctr">
            <a:normAutofit/>
          </a:bodyPr>
          <a:lstStyle/>
          <a:p>
            <a:pPr algn="r" fontAlgn="auto">
              <a:spcAft>
                <a:spcPts val="0"/>
              </a:spcAft>
              <a:defRPr/>
            </a:pPr>
            <a:r>
              <a:rPr lang="en-US" sz="3800" b="0" dirty="0">
                <a:solidFill>
                  <a:prstClr val="black"/>
                </a:solidFill>
                <a:latin typeface="Calibri"/>
                <a:ea typeface="+mj-ea"/>
                <a:cs typeface="+mj-cs"/>
              </a:rPr>
              <a:t>Rebate Due </a:t>
            </a:r>
            <a:r>
              <a:rPr lang="en-US" sz="2000" b="0" dirty="0">
                <a:solidFill>
                  <a:prstClr val="black"/>
                </a:solidFill>
                <a:latin typeface="Calibri"/>
                <a:ea typeface="+mj-ea"/>
                <a:cs typeface="+mj-cs"/>
              </a:rPr>
              <a:t>Statement</a:t>
            </a:r>
            <a:endParaRPr lang="en-US" sz="3800" b="0" dirty="0">
              <a:latin typeface="+mj-lt"/>
              <a:ea typeface="+mj-ea"/>
              <a:cs typeface="+mj-cs"/>
            </a:endParaRPr>
          </a:p>
        </p:txBody>
      </p:sp>
      <p:pic>
        <p:nvPicPr>
          <p:cNvPr id="14" name="Picture 13" descr="sample_statement_MOCKREBATE_TOP.jpg"/>
          <p:cNvPicPr>
            <a:picLocks noChangeAspect="1"/>
          </p:cNvPicPr>
          <p:nvPr/>
        </p:nvPicPr>
        <p:blipFill>
          <a:blip r:embed="rId6" cstate="print"/>
          <a:stretch>
            <a:fillRect/>
          </a:stretch>
        </p:blipFill>
        <p:spPr>
          <a:xfrm>
            <a:off x="0" y="1971675"/>
            <a:ext cx="6934200" cy="2209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pp banner_backgrnd.png"/>
          <p:cNvPicPr>
            <a:picLocks noChangeAspect="1"/>
          </p:cNvPicPr>
          <p:nvPr/>
        </p:nvPicPr>
        <p:blipFill>
          <a:blip r:embed="rId3" cstate="print"/>
          <a:srcRect/>
          <a:stretch>
            <a:fillRect/>
          </a:stretch>
        </p:blipFill>
        <p:spPr bwMode="auto">
          <a:xfrm>
            <a:off x="0" y="0"/>
            <a:ext cx="9144000" cy="914400"/>
          </a:xfrm>
          <a:prstGeom prst="rect">
            <a:avLst/>
          </a:prstGeom>
          <a:noFill/>
          <a:ln w="9525">
            <a:noFill/>
            <a:miter lim="800000"/>
            <a:headEnd/>
            <a:tailEnd/>
          </a:ln>
        </p:spPr>
      </p:pic>
      <p:pic>
        <p:nvPicPr>
          <p:cNvPr id="14339" name="Picture 6" descr="Minol-Header-Logo.png"/>
          <p:cNvPicPr>
            <a:picLocks noChangeAspect="1"/>
          </p:cNvPicPr>
          <p:nvPr/>
        </p:nvPicPr>
        <p:blipFill>
          <a:blip r:embed="rId4" cstate="print"/>
          <a:srcRect/>
          <a:stretch>
            <a:fillRect/>
          </a:stretch>
        </p:blipFill>
        <p:spPr bwMode="auto">
          <a:xfrm>
            <a:off x="228600" y="104775"/>
            <a:ext cx="2522538" cy="657225"/>
          </a:xfrm>
          <a:prstGeom prst="rect">
            <a:avLst/>
          </a:prstGeom>
          <a:noFill/>
          <a:ln w="9525">
            <a:noFill/>
            <a:miter lim="800000"/>
            <a:headEnd/>
            <a:tailEnd/>
          </a:ln>
        </p:spPr>
      </p:pic>
      <p:sp>
        <p:nvSpPr>
          <p:cNvPr id="8" name="Title 1"/>
          <p:cNvSpPr txBox="1">
            <a:spLocks/>
          </p:cNvSpPr>
          <p:nvPr/>
        </p:nvSpPr>
        <p:spPr>
          <a:xfrm>
            <a:off x="71438" y="0"/>
            <a:ext cx="8920162" cy="909638"/>
          </a:xfrm>
          <a:prstGeom prst="rect">
            <a:avLst/>
          </a:prstGeom>
        </p:spPr>
        <p:txBody>
          <a:bodyPr anchor="ctr">
            <a:normAutofit/>
          </a:bodyPr>
          <a:lstStyle/>
          <a:p>
            <a:pPr algn="r" fontAlgn="auto">
              <a:spcAft>
                <a:spcPts val="0"/>
              </a:spcAft>
              <a:defRPr/>
            </a:pPr>
            <a:r>
              <a:rPr lang="en-US" sz="3800" b="0" dirty="0">
                <a:solidFill>
                  <a:prstClr val="black"/>
                </a:solidFill>
                <a:latin typeface="Calibri"/>
                <a:ea typeface="+mj-ea"/>
                <a:cs typeface="+mj-cs"/>
              </a:rPr>
              <a:t>No Action </a:t>
            </a:r>
            <a:r>
              <a:rPr lang="en-US" sz="2000" b="0" dirty="0">
                <a:solidFill>
                  <a:prstClr val="black"/>
                </a:solidFill>
                <a:latin typeface="Calibri"/>
                <a:ea typeface="+mj-ea"/>
                <a:cs typeface="+mj-cs"/>
              </a:rPr>
              <a:t>Statement</a:t>
            </a:r>
            <a:endParaRPr lang="en-US" sz="3800" b="0" dirty="0">
              <a:latin typeface="+mj-lt"/>
              <a:ea typeface="+mj-ea"/>
              <a:cs typeface="+mj-cs"/>
            </a:endParaRPr>
          </a:p>
        </p:txBody>
      </p:sp>
      <p:pic>
        <p:nvPicPr>
          <p:cNvPr id="14341" name="Picture 13" descr="sample_statement_NOACTION.png"/>
          <p:cNvPicPr>
            <a:picLocks noChangeAspect="1"/>
          </p:cNvPicPr>
          <p:nvPr/>
        </p:nvPicPr>
        <p:blipFill>
          <a:blip r:embed="rId5" cstate="print"/>
          <a:srcRect/>
          <a:stretch>
            <a:fillRect/>
          </a:stretch>
        </p:blipFill>
        <p:spPr bwMode="auto">
          <a:xfrm>
            <a:off x="5257800" y="990600"/>
            <a:ext cx="3543300" cy="5867400"/>
          </a:xfrm>
          <a:prstGeom prst="rect">
            <a:avLst/>
          </a:prstGeom>
          <a:noFill/>
          <a:ln w="9525">
            <a:noFill/>
            <a:miter lim="800000"/>
            <a:headEnd/>
            <a:tailEnd/>
          </a:ln>
        </p:spPr>
      </p:pic>
      <p:pic>
        <p:nvPicPr>
          <p:cNvPr id="13" name="Picture 12" descr="sample_statement_noaction.jpg"/>
          <p:cNvPicPr>
            <a:picLocks noChangeAspect="1"/>
          </p:cNvPicPr>
          <p:nvPr/>
        </p:nvPicPr>
        <p:blipFill>
          <a:blip r:embed="rId6" cstate="print"/>
          <a:stretch>
            <a:fillRect/>
          </a:stretch>
        </p:blipFill>
        <p:spPr>
          <a:xfrm>
            <a:off x="0" y="2209800"/>
            <a:ext cx="6019800" cy="2379663"/>
          </a:xfrm>
          <a:prstGeom prst="rect">
            <a:avLst/>
          </a:prstGeom>
          <a:ln>
            <a:noFill/>
          </a:ln>
          <a:effectLst>
            <a:outerShdw blurRad="292100" dist="139700" dir="2700000" algn="tl" rotWithShape="0">
              <a:srgbClr val="333333">
                <a:alpha val="65000"/>
              </a:srgbClr>
            </a:outerShdw>
          </a:effectLst>
        </p:spPr>
      </p:pic>
      <p:pic>
        <p:nvPicPr>
          <p:cNvPr id="15" name="Picture 14" descr="sample_statement_noaction_SUMMARY.jpg"/>
          <p:cNvPicPr>
            <a:picLocks noChangeAspect="1"/>
          </p:cNvPicPr>
          <p:nvPr/>
        </p:nvPicPr>
        <p:blipFill>
          <a:blip r:embed="rId7" cstate="print"/>
          <a:stretch>
            <a:fillRect/>
          </a:stretch>
        </p:blipFill>
        <p:spPr>
          <a:xfrm>
            <a:off x="2487613" y="2209800"/>
            <a:ext cx="3538537" cy="20701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1000"/>
                                        <p:tgtEl>
                                          <p:spTgt spid="15"/>
                                        </p:tgtEl>
                                      </p:cBhvr>
                                    </p:animEffect>
                                    <p:set>
                                      <p:cBhvr>
                                        <p:cTn id="22"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417513"/>
            <a:ext cx="8229600" cy="1000125"/>
          </a:xfrm>
        </p:spPr>
        <p:txBody>
          <a:bodyPr anchor="t"/>
          <a:lstStyle/>
          <a:p>
            <a:r>
              <a:rPr lang="en-US" sz="3600" dirty="0" smtClean="0">
                <a:latin typeface="Arial" pitchFamily="34" charset="0"/>
                <a:cs typeface="Arial" pitchFamily="34" charset="0"/>
              </a:rPr>
              <a:t>Background</a:t>
            </a:r>
            <a:endParaRPr lang="en-US" sz="3600" dirty="0" smtClean="0"/>
          </a:p>
        </p:txBody>
      </p:sp>
      <p:sp>
        <p:nvSpPr>
          <p:cNvPr id="4" name="Rectangle 3"/>
          <p:cNvSpPr/>
          <p:nvPr/>
        </p:nvSpPr>
        <p:spPr>
          <a:xfrm>
            <a:off x="576263" y="1557338"/>
            <a:ext cx="7878762" cy="3514725"/>
          </a:xfrm>
          <a:prstGeom prst="rect">
            <a:avLst/>
          </a:prstGeom>
        </p:spPr>
        <p:txBody>
          <a:bodyPr>
            <a:spAutoFit/>
          </a:bodyPr>
          <a:lstStyle/>
          <a:p>
            <a:pPr marL="342900" indent="-342900" eaLnBrk="0" hangingPunct="0">
              <a:spcBef>
                <a:spcPct val="20000"/>
              </a:spcBef>
              <a:buFont typeface="Arial" charset="0"/>
              <a:buChar char="•"/>
              <a:defRPr/>
            </a:pPr>
            <a:r>
              <a:rPr lang="en-US" sz="2800" dirty="0">
                <a:cs typeface="Arial" pitchFamily="34" charset="0"/>
              </a:rPr>
              <a:t>Office of the Secretary of Defense Memorandum of 8 September 1998 set policy for the payment of utilities in Public Private Venture (PPV) family housing.                </a:t>
            </a:r>
            <a:endParaRPr lang="en-US" sz="2800" kern="0" dirty="0">
              <a:cs typeface="Arial" pitchFamily="34" charset="0"/>
            </a:endParaRPr>
          </a:p>
          <a:p>
            <a:pPr marL="631825" lvl="1" indent="-233363" eaLnBrk="0" hangingPunct="0">
              <a:spcBef>
                <a:spcPct val="20000"/>
              </a:spcBef>
              <a:buFont typeface="Arial" charset="0"/>
              <a:buChar char="–"/>
              <a:defRPr/>
            </a:pPr>
            <a:r>
              <a:rPr lang="en-US" sz="2400" dirty="0">
                <a:cs typeface="Arial" pitchFamily="34" charset="0"/>
              </a:rPr>
              <a:t>Allows payment by resident for excess utilities utilization</a:t>
            </a:r>
            <a:endParaRPr lang="en-US" sz="2400" kern="0" dirty="0">
              <a:cs typeface="Arial" pitchFamily="34" charset="0"/>
            </a:endParaRPr>
          </a:p>
          <a:p>
            <a:pPr marL="631825" lvl="1" indent="-233363" eaLnBrk="0" hangingPunct="0">
              <a:spcBef>
                <a:spcPct val="20000"/>
              </a:spcBef>
              <a:buFont typeface="Arial" charset="0"/>
              <a:buChar char="–"/>
              <a:defRPr/>
            </a:pPr>
            <a:r>
              <a:rPr lang="en-US" sz="2400" dirty="0">
                <a:cs typeface="Arial" pitchFamily="34" charset="0"/>
              </a:rPr>
              <a:t>PPV operating agreement includes this provision </a:t>
            </a:r>
          </a:p>
          <a:p>
            <a:pPr marL="631825" lvl="1" indent="-233363" eaLnBrk="0" hangingPunct="0">
              <a:spcBef>
                <a:spcPct val="20000"/>
              </a:spcBef>
              <a:buFont typeface="Arial" charset="0"/>
              <a:buChar char="–"/>
              <a:defRPr/>
            </a:pPr>
            <a:r>
              <a:rPr lang="en-US" sz="2400" dirty="0">
                <a:latin typeface="Arial" charset="0"/>
                <a:cs typeface="Arial" charset="0"/>
              </a:rPr>
              <a:t>Army started in 2003; Air Force in 2006</a:t>
            </a:r>
            <a:endParaRPr lang="en-US" sz="2400" dirty="0">
              <a:cs typeface="Arial" pitchFamily="34" charset="0"/>
            </a:endParaRPr>
          </a:p>
        </p:txBody>
      </p:sp>
      <p:pic>
        <p:nvPicPr>
          <p:cNvPr id="26628" name="Picture 2" descr="http://www.barrettresourcegroup.com/images/CPEN%20Logo.gif"/>
          <p:cNvPicPr>
            <a:picLocks noChangeAspect="1" noChangeArrowheads="1"/>
          </p:cNvPicPr>
          <p:nvPr/>
        </p:nvPicPr>
        <p:blipFill>
          <a:blip r:embed="rId2" cstate="print"/>
          <a:srcRect/>
          <a:stretch>
            <a:fillRect/>
          </a:stretch>
        </p:blipFill>
        <p:spPr bwMode="auto">
          <a:xfrm>
            <a:off x="152400" y="152400"/>
            <a:ext cx="1017588" cy="1219200"/>
          </a:xfrm>
          <a:prstGeom prst="rect">
            <a:avLst/>
          </a:prstGeom>
          <a:noFill/>
          <a:ln w="9525">
            <a:noFill/>
            <a:miter lim="800000"/>
            <a:headEnd/>
            <a:tailEnd/>
          </a:ln>
        </p:spPr>
      </p:pic>
      <p:pic>
        <p:nvPicPr>
          <p:cNvPr id="26629" name="Picture 10" descr="http://t1.gstatic.com/images?q=tbn:ANd9GcQolXWgjcnzvLoJJQUSc0pLn_I4bu_0Nrv4hLhehkM1LJLJGvYdKEXzMw">
            <a:hlinkClick r:id="rId3"/>
          </p:cNvPr>
          <p:cNvPicPr>
            <a:picLocks noChangeAspect="1" noChangeArrowheads="1"/>
          </p:cNvPicPr>
          <p:nvPr/>
        </p:nvPicPr>
        <p:blipFill>
          <a:blip r:embed="rId4" cstate="print"/>
          <a:srcRect/>
          <a:stretch>
            <a:fillRect/>
          </a:stretch>
        </p:blipFill>
        <p:spPr bwMode="auto">
          <a:xfrm>
            <a:off x="7924800" y="152400"/>
            <a:ext cx="1114425" cy="1147763"/>
          </a:xfrm>
          <a:prstGeom prst="rect">
            <a:avLst/>
          </a:prstGeom>
          <a:noFill/>
          <a:ln w="9525">
            <a:noFill/>
            <a:miter lim="800000"/>
            <a:headEnd/>
            <a:tailEnd/>
          </a:ln>
        </p:spPr>
      </p:pic>
      <p:sp>
        <p:nvSpPr>
          <p:cNvPr id="26630" name="Slide Number Placeholder 12"/>
          <p:cNvSpPr>
            <a:spLocks noGrp="1"/>
          </p:cNvSpPr>
          <p:nvPr>
            <p:ph type="sldNum" sz="quarter" idx="11"/>
          </p:nvPr>
        </p:nvSpPr>
        <p:spPr bwMode="auto">
          <a:xfrm>
            <a:off x="8610600" y="6492875"/>
            <a:ext cx="533400" cy="365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25D8FABB-8204-48E0-B030-6D8FABB43838}" type="slidenum">
              <a:rPr lang="en-US" sz="1100" smtClean="0">
                <a:solidFill>
                  <a:schemeClr val="tx1"/>
                </a:solidFill>
                <a:latin typeface="Arial" pitchFamily="34" charset="0"/>
                <a:cs typeface="Arial" pitchFamily="34" charset="0"/>
              </a:rPr>
              <a:pPr algn="ctr" fontAlgn="base">
                <a:spcBef>
                  <a:spcPct val="0"/>
                </a:spcBef>
                <a:spcAft>
                  <a:spcPct val="0"/>
                </a:spcAft>
              </a:pPr>
              <a:t>3</a:t>
            </a:fld>
            <a:endParaRPr lang="en-US" sz="1100" dirty="0" smtClean="0">
              <a:solidFill>
                <a:schemeClr val="tx1"/>
              </a:solidFill>
              <a:latin typeface="Arial" pitchFamily="34" charset="0"/>
              <a:cs typeface="Arial" pitchFamily="3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3" name="Picture 9"/>
          <p:cNvPicPr>
            <a:picLocks noChangeAspect="1" noChangeArrowheads="1"/>
          </p:cNvPicPr>
          <p:nvPr/>
        </p:nvPicPr>
        <p:blipFill>
          <a:blip r:embed="rId3" cstate="print"/>
          <a:srcRect/>
          <a:stretch>
            <a:fillRect/>
          </a:stretch>
        </p:blipFill>
        <p:spPr bwMode="auto">
          <a:xfrm>
            <a:off x="4191000" y="1531938"/>
            <a:ext cx="4814888" cy="3398837"/>
          </a:xfrm>
          <a:prstGeom prst="rect">
            <a:avLst/>
          </a:prstGeom>
          <a:noFill/>
          <a:ln w="12700">
            <a:solidFill>
              <a:schemeClr val="tx2"/>
            </a:solidFill>
            <a:miter lim="800000"/>
            <a:headEnd/>
            <a:tailEnd/>
          </a:ln>
        </p:spPr>
      </p:pic>
      <p:pic>
        <p:nvPicPr>
          <p:cNvPr id="15363" name="Picture 8" descr="pp banner_backgrnd.png"/>
          <p:cNvPicPr>
            <a:picLocks noChangeAspect="1"/>
          </p:cNvPicPr>
          <p:nvPr/>
        </p:nvPicPr>
        <p:blipFill>
          <a:blip r:embed="rId4" cstate="print"/>
          <a:srcRect/>
          <a:stretch>
            <a:fillRect/>
          </a:stretch>
        </p:blipFill>
        <p:spPr bwMode="auto">
          <a:xfrm>
            <a:off x="0" y="0"/>
            <a:ext cx="9144000" cy="914400"/>
          </a:xfrm>
          <a:prstGeom prst="rect">
            <a:avLst/>
          </a:prstGeom>
          <a:noFill/>
          <a:ln w="9525">
            <a:noFill/>
            <a:miter lim="800000"/>
            <a:headEnd/>
            <a:tailEnd/>
          </a:ln>
        </p:spPr>
      </p:pic>
      <p:pic>
        <p:nvPicPr>
          <p:cNvPr id="15364" name="Picture 9" descr="Minol-Header-Logo.png"/>
          <p:cNvPicPr>
            <a:picLocks noChangeAspect="1"/>
          </p:cNvPicPr>
          <p:nvPr/>
        </p:nvPicPr>
        <p:blipFill>
          <a:blip r:embed="rId5" cstate="print"/>
          <a:srcRect/>
          <a:stretch>
            <a:fillRect/>
          </a:stretch>
        </p:blipFill>
        <p:spPr bwMode="auto">
          <a:xfrm>
            <a:off x="228600" y="104775"/>
            <a:ext cx="2522538" cy="657225"/>
          </a:xfrm>
          <a:prstGeom prst="rect">
            <a:avLst/>
          </a:prstGeom>
          <a:noFill/>
          <a:ln w="9525">
            <a:noFill/>
            <a:miter lim="800000"/>
            <a:headEnd/>
            <a:tailEnd/>
          </a:ln>
        </p:spPr>
      </p:pic>
      <p:sp>
        <p:nvSpPr>
          <p:cNvPr id="11" name="Title 1"/>
          <p:cNvSpPr txBox="1">
            <a:spLocks/>
          </p:cNvSpPr>
          <p:nvPr/>
        </p:nvSpPr>
        <p:spPr>
          <a:xfrm>
            <a:off x="71438" y="0"/>
            <a:ext cx="8920162" cy="909638"/>
          </a:xfrm>
          <a:prstGeom prst="rect">
            <a:avLst/>
          </a:prstGeom>
        </p:spPr>
        <p:txBody>
          <a:bodyPr anchor="ctr"/>
          <a:lstStyle/>
          <a:p>
            <a:pPr algn="r" fontAlgn="auto">
              <a:spcAft>
                <a:spcPts val="0"/>
              </a:spcAft>
              <a:defRPr/>
            </a:pPr>
            <a:r>
              <a:rPr lang="en-US" sz="3800" b="0" dirty="0">
                <a:solidFill>
                  <a:prstClr val="black"/>
                </a:solidFill>
                <a:latin typeface="Calibri"/>
                <a:ea typeface="+mj-ea"/>
                <a:cs typeface="+mj-cs"/>
              </a:rPr>
              <a:t>Resident Billing Service</a:t>
            </a:r>
          </a:p>
        </p:txBody>
      </p:sp>
      <p:sp>
        <p:nvSpPr>
          <p:cNvPr id="24582" name="Text Box 5"/>
          <p:cNvSpPr txBox="1">
            <a:spLocks noChangeArrowheads="1"/>
          </p:cNvSpPr>
          <p:nvPr/>
        </p:nvSpPr>
        <p:spPr bwMode="auto">
          <a:xfrm>
            <a:off x="301625" y="4419600"/>
            <a:ext cx="5181600" cy="2111375"/>
          </a:xfrm>
          <a:prstGeom prst="rect">
            <a:avLst/>
          </a:prstGeom>
          <a:noFill/>
          <a:ln w="9525">
            <a:noFill/>
            <a:miter lim="800000"/>
            <a:headEnd/>
            <a:tailEnd/>
          </a:ln>
        </p:spPr>
        <p:txBody>
          <a:bodyPr>
            <a:spAutoFit/>
          </a:bodyPr>
          <a:lstStyle/>
          <a:p>
            <a:pPr eaLnBrk="0" hangingPunct="0">
              <a:lnSpc>
                <a:spcPct val="120000"/>
              </a:lnSpc>
            </a:pPr>
            <a:r>
              <a:rPr lang="en-US" sz="2600">
                <a:latin typeface="Calibri" pitchFamily="34" charset="0"/>
              </a:rPr>
              <a:t>Minol Resident Call Center</a:t>
            </a:r>
            <a:r>
              <a:rPr lang="en-US" sz="2000">
                <a:latin typeface="Calibri" pitchFamily="34" charset="0"/>
              </a:rPr>
              <a:t> </a:t>
            </a:r>
          </a:p>
          <a:p>
            <a:pPr lvl="1" eaLnBrk="0" hangingPunct="0">
              <a:buFontTx/>
              <a:buChar char="•"/>
            </a:pPr>
            <a:r>
              <a:rPr lang="en-US" sz="2000" b="0">
                <a:latin typeface="Calibri" pitchFamily="34" charset="0"/>
                <a:sym typeface="Symbol" pitchFamily="18" charset="2"/>
              </a:rPr>
              <a:t> Monday-Friday </a:t>
            </a:r>
          </a:p>
          <a:p>
            <a:pPr lvl="1" eaLnBrk="0" hangingPunct="0">
              <a:buFontTx/>
              <a:buChar char="•"/>
            </a:pPr>
            <a:r>
              <a:rPr lang="en-US" sz="2000" b="0">
                <a:latin typeface="Calibri" pitchFamily="34" charset="0"/>
                <a:sym typeface="Symbol" pitchFamily="18" charset="2"/>
              </a:rPr>
              <a:t> 7 am - 7 pm CST</a:t>
            </a:r>
          </a:p>
          <a:p>
            <a:pPr lvl="1" eaLnBrk="0" hangingPunct="0">
              <a:buFontTx/>
              <a:buChar char="•"/>
            </a:pPr>
            <a:r>
              <a:rPr lang="en-US" sz="2000" b="0">
                <a:latin typeface="Calibri" pitchFamily="34" charset="0"/>
              </a:rPr>
              <a:t> Agents Have an Average of 12 Years  </a:t>
            </a:r>
          </a:p>
          <a:p>
            <a:pPr lvl="1" eaLnBrk="0" hangingPunct="0"/>
            <a:r>
              <a:rPr lang="en-US" sz="2000" b="0">
                <a:latin typeface="Calibri" pitchFamily="34" charset="0"/>
              </a:rPr>
              <a:t>   Customer Service Experience</a:t>
            </a:r>
          </a:p>
          <a:p>
            <a:pPr lvl="1" eaLnBrk="0" hangingPunct="0">
              <a:buFontTx/>
              <a:buChar char="•"/>
            </a:pPr>
            <a:r>
              <a:rPr lang="en-US" sz="2000" b="0">
                <a:latin typeface="Calibri" pitchFamily="34" charset="0"/>
                <a:sym typeface="Symbol" pitchFamily="18" charset="2"/>
              </a:rPr>
              <a:t> Multi-lingual Resident Relations Team</a:t>
            </a:r>
          </a:p>
        </p:txBody>
      </p:sp>
      <p:pic>
        <p:nvPicPr>
          <p:cNvPr id="24584" name="Picture 8" descr="C:\Documents and Settings\ACohen\Local Settings\Temporary Internet Files\Content.IE5\X6135L0P\MPj04422050000[1].jpg"/>
          <p:cNvPicPr>
            <a:picLocks noChangeAspect="1" noChangeArrowheads="1"/>
          </p:cNvPicPr>
          <p:nvPr/>
        </p:nvPicPr>
        <p:blipFill>
          <a:blip r:embed="rId6" cstate="print"/>
          <a:srcRect/>
          <a:stretch>
            <a:fillRect/>
          </a:stretch>
        </p:blipFill>
        <p:spPr bwMode="auto">
          <a:xfrm>
            <a:off x="2057400" y="2286000"/>
            <a:ext cx="1600200" cy="1066800"/>
          </a:xfrm>
          <a:prstGeom prst="rect">
            <a:avLst/>
          </a:prstGeom>
          <a:noFill/>
          <a:ln w="9525" cap="rnd">
            <a:solidFill>
              <a:schemeClr val="tx1"/>
            </a:solidFill>
            <a:miter lim="800000"/>
            <a:headEnd/>
            <a:tailEnd/>
          </a:ln>
        </p:spPr>
      </p:pic>
      <p:pic>
        <p:nvPicPr>
          <p:cNvPr id="24585" name="Picture 9" descr="C:\Documents and Settings\ACohen\Local Settings\Temporary Internet Files\Content.IE5\HNU5EJDM\MPj04383670000[1].jpg"/>
          <p:cNvPicPr>
            <a:picLocks noChangeAspect="1" noChangeArrowheads="1"/>
          </p:cNvPicPr>
          <p:nvPr/>
        </p:nvPicPr>
        <p:blipFill>
          <a:blip r:embed="rId7" cstate="print"/>
          <a:srcRect/>
          <a:stretch>
            <a:fillRect/>
          </a:stretch>
        </p:blipFill>
        <p:spPr bwMode="auto">
          <a:xfrm>
            <a:off x="762000" y="3124200"/>
            <a:ext cx="1593850" cy="1066800"/>
          </a:xfrm>
          <a:prstGeom prst="rect">
            <a:avLst/>
          </a:prstGeom>
          <a:noFill/>
          <a:ln w="9525" cap="rnd">
            <a:solidFill>
              <a:schemeClr val="tx1"/>
            </a:solidFill>
            <a:miter lim="800000"/>
            <a:headEnd/>
            <a:tailEnd/>
          </a:ln>
        </p:spPr>
      </p:pic>
      <p:sp>
        <p:nvSpPr>
          <p:cNvPr id="9" name="TextBox 8"/>
          <p:cNvSpPr txBox="1">
            <a:spLocks noChangeArrowheads="1"/>
          </p:cNvSpPr>
          <p:nvPr/>
        </p:nvSpPr>
        <p:spPr bwMode="auto">
          <a:xfrm>
            <a:off x="301625" y="1143000"/>
            <a:ext cx="3429000" cy="1108075"/>
          </a:xfrm>
          <a:prstGeom prst="rect">
            <a:avLst/>
          </a:prstGeom>
          <a:noFill/>
          <a:ln w="9525">
            <a:noFill/>
            <a:miter lim="800000"/>
            <a:headEnd/>
            <a:tailEnd/>
          </a:ln>
        </p:spPr>
        <p:txBody>
          <a:bodyPr>
            <a:spAutoFit/>
          </a:bodyPr>
          <a:lstStyle/>
          <a:p>
            <a:pPr eaLnBrk="0" hangingPunct="0"/>
            <a:r>
              <a:rPr lang="en-US" sz="2600">
                <a:solidFill>
                  <a:srgbClr val="000000"/>
                </a:solidFill>
                <a:latin typeface="Calibri" pitchFamily="34" charset="0"/>
              </a:rPr>
              <a:t>Minol Direct</a:t>
            </a:r>
            <a:r>
              <a:rPr lang="en-US" sz="1400" b="0">
                <a:solidFill>
                  <a:srgbClr val="000000"/>
                </a:solidFill>
                <a:latin typeface="Calibri" pitchFamily="34" charset="0"/>
                <a:sym typeface="Symbol" pitchFamily="18" charset="2"/>
              </a:rPr>
              <a:t></a:t>
            </a:r>
          </a:p>
          <a:p>
            <a:pPr lvl="1" eaLnBrk="0" hangingPunct="0">
              <a:buFontTx/>
              <a:buChar char="•"/>
            </a:pPr>
            <a:r>
              <a:rPr lang="en-US" sz="1700" b="0">
                <a:solidFill>
                  <a:srgbClr val="000000"/>
                </a:solidFill>
                <a:latin typeface="Calibri" pitchFamily="34" charset="0"/>
                <a:sym typeface="Symbol" pitchFamily="18" charset="2"/>
              </a:rPr>
              <a:t> </a:t>
            </a:r>
            <a:r>
              <a:rPr lang="en-US" sz="2000" b="0">
                <a:solidFill>
                  <a:srgbClr val="000000"/>
                </a:solidFill>
                <a:latin typeface="Calibri" pitchFamily="34" charset="0"/>
                <a:sym typeface="Symbol" pitchFamily="18" charset="2"/>
              </a:rPr>
              <a:t>Resident Access</a:t>
            </a:r>
          </a:p>
          <a:p>
            <a:pPr lvl="1" eaLnBrk="0" hangingPunct="0">
              <a:buFontTx/>
              <a:buChar char="•"/>
            </a:pPr>
            <a:r>
              <a:rPr lang="en-US" sz="2000" b="0">
                <a:solidFill>
                  <a:srgbClr val="000000"/>
                </a:solidFill>
                <a:latin typeface="Calibri" pitchFamily="34" charset="0"/>
                <a:sym typeface="Symbol" pitchFamily="18" charset="2"/>
              </a:rPr>
              <a:t> 24/7 Secure Access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4583"/>
                                        </p:tgtEl>
                                        <p:attrNameLst>
                                          <p:attrName>style.visibility</p:attrName>
                                        </p:attrNameLst>
                                      </p:cBhvr>
                                      <p:to>
                                        <p:strVal val="visible"/>
                                      </p:to>
                                    </p:set>
                                    <p:animEffect transition="in" filter="fade">
                                      <p:cBhvr>
                                        <p:cTn id="10" dur="1000"/>
                                        <p:tgtEl>
                                          <p:spTgt spid="2458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4584"/>
                                        </p:tgtEl>
                                        <p:attrNameLst>
                                          <p:attrName>style.visibility</p:attrName>
                                        </p:attrNameLst>
                                      </p:cBhvr>
                                      <p:to>
                                        <p:strVal val="visible"/>
                                      </p:to>
                                    </p:set>
                                    <p:animEffect transition="in" filter="fade">
                                      <p:cBhvr>
                                        <p:cTn id="15" dur="1000"/>
                                        <p:tgtEl>
                                          <p:spTgt spid="24584"/>
                                        </p:tgtEl>
                                      </p:cBhvr>
                                    </p:animEffect>
                                  </p:childTnLst>
                                </p:cTn>
                              </p:par>
                              <p:par>
                                <p:cTn id="16" presetID="10" presetClass="entr" presetSubtype="0" fill="hold" nodeType="withEffect">
                                  <p:stCondLst>
                                    <p:cond delay="0"/>
                                  </p:stCondLst>
                                  <p:childTnLst>
                                    <p:set>
                                      <p:cBhvr>
                                        <p:cTn id="17" dur="1" fill="hold">
                                          <p:stCondLst>
                                            <p:cond delay="0"/>
                                          </p:stCondLst>
                                        </p:cTn>
                                        <p:tgtEl>
                                          <p:spTgt spid="24585"/>
                                        </p:tgtEl>
                                        <p:attrNameLst>
                                          <p:attrName>style.visibility</p:attrName>
                                        </p:attrNameLst>
                                      </p:cBhvr>
                                      <p:to>
                                        <p:strVal val="visible"/>
                                      </p:to>
                                    </p:set>
                                    <p:animEffect transition="in" filter="fade">
                                      <p:cBhvr>
                                        <p:cTn id="18" dur="1000"/>
                                        <p:tgtEl>
                                          <p:spTgt spid="2458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582"/>
                                        </p:tgtEl>
                                        <p:attrNameLst>
                                          <p:attrName>style.visibility</p:attrName>
                                        </p:attrNameLst>
                                      </p:cBhvr>
                                      <p:to>
                                        <p:strVal val="visible"/>
                                      </p:to>
                                    </p:set>
                                    <p:animEffect transition="in" filter="fade">
                                      <p:cBhvr>
                                        <p:cTn id="21" dur="10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
          <p:cNvPicPr>
            <a:picLocks noChangeAspect="1" noChangeArrowheads="1"/>
          </p:cNvPicPr>
          <p:nvPr/>
        </p:nvPicPr>
        <p:blipFill>
          <a:blip r:embed="rId3" cstate="print"/>
          <a:srcRect/>
          <a:stretch>
            <a:fillRect/>
          </a:stretch>
        </p:blipFill>
        <p:spPr bwMode="auto">
          <a:xfrm>
            <a:off x="2971800" y="1674813"/>
            <a:ext cx="5688013" cy="4014787"/>
          </a:xfrm>
          <a:prstGeom prst="rect">
            <a:avLst/>
          </a:prstGeom>
          <a:noFill/>
          <a:ln w="12700">
            <a:solidFill>
              <a:schemeClr val="tx2"/>
            </a:solidFill>
            <a:miter lim="800000"/>
            <a:headEnd/>
            <a:tailEnd/>
          </a:ln>
        </p:spPr>
      </p:pic>
      <p:pic>
        <p:nvPicPr>
          <p:cNvPr id="16387" name="Picture 8" descr="pp banner_backgrnd.png"/>
          <p:cNvPicPr>
            <a:picLocks noChangeAspect="1"/>
          </p:cNvPicPr>
          <p:nvPr/>
        </p:nvPicPr>
        <p:blipFill>
          <a:blip r:embed="rId4" cstate="print"/>
          <a:srcRect/>
          <a:stretch>
            <a:fillRect/>
          </a:stretch>
        </p:blipFill>
        <p:spPr bwMode="auto">
          <a:xfrm>
            <a:off x="0" y="0"/>
            <a:ext cx="9144000" cy="914400"/>
          </a:xfrm>
          <a:prstGeom prst="rect">
            <a:avLst/>
          </a:prstGeom>
          <a:noFill/>
          <a:ln w="9525">
            <a:noFill/>
            <a:miter lim="800000"/>
            <a:headEnd/>
            <a:tailEnd/>
          </a:ln>
        </p:spPr>
      </p:pic>
      <p:pic>
        <p:nvPicPr>
          <p:cNvPr id="16388" name="Picture 9" descr="Minol-Header-Logo.png"/>
          <p:cNvPicPr>
            <a:picLocks noChangeAspect="1"/>
          </p:cNvPicPr>
          <p:nvPr/>
        </p:nvPicPr>
        <p:blipFill>
          <a:blip r:embed="rId5" cstate="print"/>
          <a:srcRect/>
          <a:stretch>
            <a:fillRect/>
          </a:stretch>
        </p:blipFill>
        <p:spPr bwMode="auto">
          <a:xfrm>
            <a:off x="228600" y="104775"/>
            <a:ext cx="2522538" cy="657225"/>
          </a:xfrm>
          <a:prstGeom prst="rect">
            <a:avLst/>
          </a:prstGeom>
          <a:noFill/>
          <a:ln w="9525">
            <a:noFill/>
            <a:miter lim="800000"/>
            <a:headEnd/>
            <a:tailEnd/>
          </a:ln>
        </p:spPr>
      </p:pic>
      <p:sp>
        <p:nvSpPr>
          <p:cNvPr id="8" name="Title 1"/>
          <p:cNvSpPr txBox="1">
            <a:spLocks/>
          </p:cNvSpPr>
          <p:nvPr/>
        </p:nvSpPr>
        <p:spPr>
          <a:xfrm>
            <a:off x="71438" y="0"/>
            <a:ext cx="8920162" cy="909638"/>
          </a:xfrm>
          <a:prstGeom prst="rect">
            <a:avLst/>
          </a:prstGeom>
        </p:spPr>
        <p:txBody>
          <a:bodyPr anchor="ctr"/>
          <a:lstStyle/>
          <a:p>
            <a:pPr algn="r" fontAlgn="auto">
              <a:spcAft>
                <a:spcPts val="0"/>
              </a:spcAft>
              <a:defRPr/>
            </a:pPr>
            <a:r>
              <a:rPr lang="en-US" sz="3800" b="0" dirty="0">
                <a:solidFill>
                  <a:prstClr val="black"/>
                </a:solidFill>
                <a:latin typeface="Calibri"/>
                <a:ea typeface="+mj-ea"/>
                <a:cs typeface="+mj-cs"/>
              </a:rPr>
              <a:t>Minol Direct™</a:t>
            </a:r>
          </a:p>
        </p:txBody>
      </p:sp>
      <p:sp>
        <p:nvSpPr>
          <p:cNvPr id="62467" name="Text Box 3"/>
          <p:cNvSpPr txBox="1">
            <a:spLocks noChangeArrowheads="1"/>
          </p:cNvSpPr>
          <p:nvPr/>
        </p:nvSpPr>
        <p:spPr bwMode="auto">
          <a:xfrm>
            <a:off x="152400" y="1295400"/>
            <a:ext cx="3048000" cy="492125"/>
          </a:xfrm>
          <a:prstGeom prst="rect">
            <a:avLst/>
          </a:prstGeom>
          <a:noFill/>
          <a:ln w="9525">
            <a:noFill/>
            <a:miter lim="800000"/>
            <a:headEnd/>
            <a:tailEnd/>
          </a:ln>
        </p:spPr>
        <p:txBody>
          <a:bodyPr>
            <a:spAutoFit/>
          </a:bodyPr>
          <a:lstStyle/>
          <a:p>
            <a:pPr>
              <a:buFont typeface="Wingdings" pitchFamily="2" charset="2"/>
              <a:buNone/>
              <a:defRPr/>
            </a:pPr>
            <a:r>
              <a:rPr lang="en-US" sz="2600" dirty="0">
                <a:latin typeface="+mj-lt"/>
                <a:cs typeface="Tahoma" pitchFamily="34" charset="0"/>
              </a:rPr>
              <a:t>Resident Access</a:t>
            </a:r>
          </a:p>
        </p:txBody>
      </p:sp>
      <p:sp>
        <p:nvSpPr>
          <p:cNvPr id="62468" name="Text Box 5"/>
          <p:cNvSpPr txBox="1">
            <a:spLocks noChangeArrowheads="1"/>
          </p:cNvSpPr>
          <p:nvPr/>
        </p:nvSpPr>
        <p:spPr bwMode="auto">
          <a:xfrm>
            <a:off x="152400" y="4860925"/>
            <a:ext cx="3048000" cy="701675"/>
          </a:xfrm>
          <a:prstGeom prst="rect">
            <a:avLst/>
          </a:prstGeom>
          <a:noFill/>
          <a:ln w="9525">
            <a:noFill/>
            <a:miter lim="800000"/>
            <a:headEnd/>
            <a:tailEnd/>
          </a:ln>
        </p:spPr>
        <p:txBody>
          <a:bodyPr>
            <a:spAutoFit/>
          </a:bodyPr>
          <a:lstStyle/>
          <a:p>
            <a:pPr marL="346075" indent="-346075" defTabSz="228600">
              <a:buFont typeface="Arial" charset="0"/>
              <a:buChar char="•"/>
            </a:pPr>
            <a:r>
              <a:rPr lang="en-US" sz="2000" b="0">
                <a:latin typeface="Calibri" pitchFamily="34" charset="0"/>
                <a:cs typeface="Tahoma" pitchFamily="34" charset="0"/>
              </a:rPr>
              <a:t>Update account information</a:t>
            </a:r>
          </a:p>
        </p:txBody>
      </p:sp>
      <p:sp>
        <p:nvSpPr>
          <p:cNvPr id="11" name="Text Box 5"/>
          <p:cNvSpPr txBox="1">
            <a:spLocks noChangeArrowheads="1"/>
          </p:cNvSpPr>
          <p:nvPr/>
        </p:nvSpPr>
        <p:spPr bwMode="auto">
          <a:xfrm>
            <a:off x="152400" y="3098800"/>
            <a:ext cx="3048000" cy="701675"/>
          </a:xfrm>
          <a:prstGeom prst="rect">
            <a:avLst/>
          </a:prstGeom>
          <a:noFill/>
          <a:ln w="9525">
            <a:noFill/>
            <a:miter lim="800000"/>
            <a:headEnd/>
            <a:tailEnd/>
          </a:ln>
        </p:spPr>
        <p:txBody>
          <a:bodyPr>
            <a:spAutoFit/>
          </a:bodyPr>
          <a:lstStyle/>
          <a:p>
            <a:pPr marL="346075" indent="-346075" defTabSz="228600">
              <a:buFont typeface="Arial" charset="0"/>
              <a:buChar char="•"/>
            </a:pPr>
            <a:r>
              <a:rPr lang="en-US" sz="2000" b="0">
                <a:latin typeface="Calibri" pitchFamily="34" charset="0"/>
                <a:cs typeface="Tahoma" pitchFamily="34" charset="0"/>
              </a:rPr>
              <a:t>View all charges &amp; payments at a glance</a:t>
            </a:r>
          </a:p>
        </p:txBody>
      </p:sp>
      <p:sp>
        <p:nvSpPr>
          <p:cNvPr id="12" name="Text Box 5"/>
          <p:cNvSpPr txBox="1">
            <a:spLocks noChangeArrowheads="1"/>
          </p:cNvSpPr>
          <p:nvPr/>
        </p:nvSpPr>
        <p:spPr bwMode="auto">
          <a:xfrm>
            <a:off x="152400" y="4133850"/>
            <a:ext cx="3048000" cy="396875"/>
          </a:xfrm>
          <a:prstGeom prst="rect">
            <a:avLst/>
          </a:prstGeom>
          <a:noFill/>
          <a:ln w="9525">
            <a:noFill/>
            <a:miter lim="800000"/>
            <a:headEnd/>
            <a:tailEnd/>
          </a:ln>
        </p:spPr>
        <p:txBody>
          <a:bodyPr>
            <a:spAutoFit/>
          </a:bodyPr>
          <a:lstStyle/>
          <a:p>
            <a:pPr marL="273050" indent="-346075">
              <a:buFont typeface="Arial" charset="0"/>
              <a:buChar char="•"/>
            </a:pPr>
            <a:r>
              <a:rPr lang="en-US" sz="2000" b="0">
                <a:latin typeface="Calibri" pitchFamily="34" charset="0"/>
                <a:cs typeface="Tahoma" pitchFamily="34" charset="0"/>
              </a:rPr>
              <a:t>Pay Online </a:t>
            </a:r>
          </a:p>
        </p:txBody>
      </p:sp>
      <p:sp>
        <p:nvSpPr>
          <p:cNvPr id="14" name="Text Box 5"/>
          <p:cNvSpPr txBox="1">
            <a:spLocks noChangeArrowheads="1"/>
          </p:cNvSpPr>
          <p:nvPr/>
        </p:nvSpPr>
        <p:spPr bwMode="auto">
          <a:xfrm>
            <a:off x="152400" y="2133600"/>
            <a:ext cx="3048000" cy="708025"/>
          </a:xfrm>
          <a:prstGeom prst="rect">
            <a:avLst/>
          </a:prstGeom>
          <a:noFill/>
          <a:ln w="9525">
            <a:noFill/>
            <a:miter lim="800000"/>
            <a:headEnd/>
            <a:tailEnd/>
          </a:ln>
        </p:spPr>
        <p:txBody>
          <a:bodyPr>
            <a:spAutoFit/>
          </a:bodyPr>
          <a:lstStyle/>
          <a:p>
            <a:pPr marL="347472" indent="-347472" defTabSz="228600">
              <a:buFont typeface="Arial" pitchFamily="34" charset="0"/>
              <a:buChar char="•"/>
              <a:defRPr/>
            </a:pPr>
            <a:r>
              <a:rPr lang="en-US" sz="2000" b="0" dirty="0">
                <a:latin typeface="+mn-lt"/>
                <a:cs typeface="Tahoma" pitchFamily="34" charset="0"/>
              </a:rPr>
              <a:t>View or Reprint Statement</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2468"/>
                                        </p:tgtEl>
                                        <p:attrNameLst>
                                          <p:attrName>style.visibility</p:attrName>
                                        </p:attrNameLst>
                                      </p:cBhvr>
                                      <p:to>
                                        <p:strVal val="visible"/>
                                      </p:to>
                                    </p:set>
                                    <p:animEffect transition="in" filter="fade">
                                      <p:cBhvr>
                                        <p:cTn id="22" dur="10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P spid="11" grpId="0"/>
      <p:bldP spid="12"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descr="pp banner_backgrnd.png"/>
          <p:cNvPicPr>
            <a:picLocks noChangeAspect="1"/>
          </p:cNvPicPr>
          <p:nvPr/>
        </p:nvPicPr>
        <p:blipFill>
          <a:blip r:embed="rId3" cstate="print"/>
          <a:srcRect/>
          <a:stretch>
            <a:fillRect/>
          </a:stretch>
        </p:blipFill>
        <p:spPr bwMode="auto">
          <a:xfrm>
            <a:off x="0" y="0"/>
            <a:ext cx="9144000" cy="914400"/>
          </a:xfrm>
          <a:prstGeom prst="rect">
            <a:avLst/>
          </a:prstGeom>
          <a:noFill/>
          <a:ln w="9525">
            <a:noFill/>
            <a:miter lim="800000"/>
            <a:headEnd/>
            <a:tailEnd/>
          </a:ln>
        </p:spPr>
      </p:pic>
      <p:pic>
        <p:nvPicPr>
          <p:cNvPr id="17411" name="Picture 11" descr="Minol-Header-Logo.png"/>
          <p:cNvPicPr>
            <a:picLocks noChangeAspect="1"/>
          </p:cNvPicPr>
          <p:nvPr/>
        </p:nvPicPr>
        <p:blipFill>
          <a:blip r:embed="rId4" cstate="print"/>
          <a:srcRect/>
          <a:stretch>
            <a:fillRect/>
          </a:stretch>
        </p:blipFill>
        <p:spPr bwMode="auto">
          <a:xfrm>
            <a:off x="228600" y="104775"/>
            <a:ext cx="2522538" cy="657225"/>
          </a:xfrm>
          <a:prstGeom prst="rect">
            <a:avLst/>
          </a:prstGeom>
          <a:noFill/>
          <a:ln w="9525">
            <a:noFill/>
            <a:miter lim="800000"/>
            <a:headEnd/>
            <a:tailEnd/>
          </a:ln>
        </p:spPr>
      </p:pic>
      <p:sp>
        <p:nvSpPr>
          <p:cNvPr id="13" name="Title 1"/>
          <p:cNvSpPr txBox="1">
            <a:spLocks/>
          </p:cNvSpPr>
          <p:nvPr/>
        </p:nvSpPr>
        <p:spPr>
          <a:xfrm>
            <a:off x="71438" y="0"/>
            <a:ext cx="8920162" cy="909638"/>
          </a:xfrm>
          <a:prstGeom prst="rect">
            <a:avLst/>
          </a:prstGeom>
        </p:spPr>
        <p:txBody>
          <a:bodyPr anchor="ctr"/>
          <a:lstStyle/>
          <a:p>
            <a:pPr algn="r" fontAlgn="auto">
              <a:spcAft>
                <a:spcPts val="0"/>
              </a:spcAft>
              <a:defRPr/>
            </a:pPr>
            <a:r>
              <a:rPr lang="en-US" sz="3800" b="0" dirty="0">
                <a:solidFill>
                  <a:prstClr val="black"/>
                </a:solidFill>
                <a:latin typeface="Calibri"/>
                <a:ea typeface="+mj-ea"/>
                <a:cs typeface="+mj-cs"/>
              </a:rPr>
              <a:t>Billing Service</a:t>
            </a:r>
          </a:p>
        </p:txBody>
      </p:sp>
      <p:grpSp>
        <p:nvGrpSpPr>
          <p:cNvPr id="2" name="Group 21"/>
          <p:cNvGrpSpPr>
            <a:grpSpLocks/>
          </p:cNvGrpSpPr>
          <p:nvPr/>
        </p:nvGrpSpPr>
        <p:grpSpPr bwMode="auto">
          <a:xfrm>
            <a:off x="5534025" y="1905000"/>
            <a:ext cx="2571750" cy="3094038"/>
            <a:chOff x="5534025" y="2133600"/>
            <a:chExt cx="2571750" cy="3094038"/>
          </a:xfrm>
        </p:grpSpPr>
        <p:pic>
          <p:nvPicPr>
            <p:cNvPr id="25606" name="Picture 7" descr="C:\Documents and Settings\ACohen\Local Settings\Temporary Internet Files\Content.IE5\KN3K37DI\MPj03994950000[1].jpg"/>
            <p:cNvPicPr>
              <a:picLocks noChangeAspect="1" noChangeArrowheads="1"/>
            </p:cNvPicPr>
            <p:nvPr/>
          </p:nvPicPr>
          <p:blipFill>
            <a:blip r:embed="rId5" cstate="print"/>
            <a:srcRect/>
            <a:stretch>
              <a:fillRect/>
            </a:stretch>
          </p:blipFill>
          <p:spPr bwMode="auto">
            <a:xfrm>
              <a:off x="6858000" y="2362200"/>
              <a:ext cx="1247775" cy="1560513"/>
            </a:xfrm>
            <a:prstGeom prst="rect">
              <a:avLst/>
            </a:prstGeom>
            <a:ln>
              <a:noFill/>
            </a:ln>
            <a:effectLst>
              <a:outerShdw blurRad="292100" dist="139700" dir="2700000" algn="tl" rotWithShape="0">
                <a:srgbClr val="333333">
                  <a:alpha val="65000"/>
                </a:srgbClr>
              </a:outerShdw>
            </a:effectLst>
          </p:spPr>
        </p:pic>
        <p:pic>
          <p:nvPicPr>
            <p:cNvPr id="25607" name="Picture 8" descr="C:\Documents and Settings\ACohen\Local Settings\Temporary Internet Files\Content.IE5\5C6Q5NJJ\MPj04223480000[1].jpg"/>
            <p:cNvPicPr>
              <a:picLocks noChangeAspect="1" noChangeArrowheads="1"/>
            </p:cNvPicPr>
            <p:nvPr/>
          </p:nvPicPr>
          <p:blipFill>
            <a:blip r:embed="rId6" cstate="print"/>
            <a:srcRect/>
            <a:stretch>
              <a:fillRect/>
            </a:stretch>
          </p:blipFill>
          <p:spPr bwMode="auto">
            <a:xfrm>
              <a:off x="5534025" y="2133600"/>
              <a:ext cx="1320800" cy="1981200"/>
            </a:xfrm>
            <a:prstGeom prst="rect">
              <a:avLst/>
            </a:prstGeom>
            <a:ln>
              <a:noFill/>
            </a:ln>
            <a:effectLst>
              <a:outerShdw blurRad="292100" dist="139700" dir="2700000" algn="tl" rotWithShape="0">
                <a:srgbClr val="333333">
                  <a:alpha val="65000"/>
                </a:srgbClr>
              </a:outerShdw>
            </a:effectLst>
          </p:spPr>
        </p:pic>
        <p:pic>
          <p:nvPicPr>
            <p:cNvPr id="25608" name="Picture 9" descr="C:\Documents and Settings\ACohen\Local Settings\Temporary Internet Files\Content.IE5\ARA7KJPF\MPj04384870000[1].jpg"/>
            <p:cNvPicPr>
              <a:picLocks noChangeAspect="1" noChangeArrowheads="1"/>
            </p:cNvPicPr>
            <p:nvPr/>
          </p:nvPicPr>
          <p:blipFill>
            <a:blip r:embed="rId7" cstate="print"/>
            <a:srcRect/>
            <a:stretch>
              <a:fillRect/>
            </a:stretch>
          </p:blipFill>
          <p:spPr bwMode="auto">
            <a:xfrm>
              <a:off x="5807075" y="3962400"/>
              <a:ext cx="1736725" cy="1265238"/>
            </a:xfrm>
            <a:prstGeom prst="rect">
              <a:avLst/>
            </a:prstGeom>
            <a:ln>
              <a:noFill/>
            </a:ln>
            <a:effectLst>
              <a:outerShdw blurRad="292100" dist="139700" dir="2700000" algn="tl" rotWithShape="0">
                <a:srgbClr val="333333">
                  <a:alpha val="65000"/>
                </a:srgbClr>
              </a:outerShdw>
            </a:effectLst>
          </p:spPr>
        </p:pic>
      </p:grpSp>
      <p:sp>
        <p:nvSpPr>
          <p:cNvPr id="9" name="Text Box 5"/>
          <p:cNvSpPr txBox="1">
            <a:spLocks noChangeArrowheads="1"/>
          </p:cNvSpPr>
          <p:nvPr/>
        </p:nvSpPr>
        <p:spPr bwMode="auto">
          <a:xfrm>
            <a:off x="301625" y="1066800"/>
            <a:ext cx="4724400" cy="630238"/>
          </a:xfrm>
          <a:prstGeom prst="rect">
            <a:avLst/>
          </a:prstGeom>
          <a:noFill/>
          <a:ln>
            <a:noFill/>
          </a:ln>
          <a:extLst/>
        </p:spPr>
        <p:txBody>
          <a:bodyPr>
            <a:spAutoFit/>
          </a:bodyP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nSpc>
                <a:spcPct val="150000"/>
              </a:lnSpc>
              <a:defRPr/>
            </a:pPr>
            <a:r>
              <a:rPr lang="en-US" sz="2600" dirty="0" smtClean="0">
                <a:latin typeface="+mj-lt"/>
              </a:rPr>
              <a:t>Payment Options</a:t>
            </a:r>
            <a:endParaRPr lang="en-US" sz="2000" dirty="0" smtClean="0">
              <a:latin typeface="+mn-lt"/>
            </a:endParaRPr>
          </a:p>
        </p:txBody>
      </p:sp>
      <p:sp>
        <p:nvSpPr>
          <p:cNvPr id="11" name="Text Box 5"/>
          <p:cNvSpPr txBox="1">
            <a:spLocks noChangeArrowheads="1"/>
          </p:cNvSpPr>
          <p:nvPr/>
        </p:nvSpPr>
        <p:spPr bwMode="auto">
          <a:xfrm>
            <a:off x="301625" y="4778375"/>
            <a:ext cx="4724400" cy="554038"/>
          </a:xfrm>
          <a:prstGeom prst="rect">
            <a:avLst/>
          </a:prstGeom>
          <a:noFill/>
          <a:ln>
            <a:noFill/>
          </a:ln>
          <a:extLst/>
        </p:spPr>
        <p:txBody>
          <a:bodyPr>
            <a:spAutoFit/>
          </a:bodyP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marL="342900" indent="-342900">
              <a:lnSpc>
                <a:spcPct val="150000"/>
              </a:lnSpc>
              <a:buFont typeface="Arial" pitchFamily="34" charset="0"/>
              <a:buChar char="•"/>
              <a:defRPr/>
            </a:pPr>
            <a:r>
              <a:rPr lang="en-US" sz="2000" b="0" dirty="0" smtClean="0">
                <a:latin typeface="+mn-lt"/>
                <a:sym typeface="Symbol" pitchFamily="18" charset="2"/>
              </a:rPr>
              <a:t>12 Month Period</a:t>
            </a:r>
            <a:endParaRPr lang="en-US" sz="2000" dirty="0" smtClean="0">
              <a:latin typeface="+mn-lt"/>
            </a:endParaRPr>
          </a:p>
        </p:txBody>
      </p:sp>
      <p:sp>
        <p:nvSpPr>
          <p:cNvPr id="12" name="Text Box 5"/>
          <p:cNvSpPr txBox="1">
            <a:spLocks noChangeArrowheads="1"/>
          </p:cNvSpPr>
          <p:nvPr/>
        </p:nvSpPr>
        <p:spPr bwMode="auto">
          <a:xfrm>
            <a:off x="301625" y="2166938"/>
            <a:ext cx="4724400" cy="506412"/>
          </a:xfrm>
          <a:prstGeom prst="rect">
            <a:avLst/>
          </a:prstGeom>
          <a:noFill/>
          <a:ln>
            <a:noFill/>
          </a:ln>
          <a:extLst/>
        </p:spPr>
        <p:txBody>
          <a:bodyPr>
            <a:spAutoFit/>
          </a:bodyP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nSpc>
                <a:spcPct val="150000"/>
              </a:lnSpc>
              <a:buFont typeface="Arial" charset="0"/>
              <a:buChar char="•"/>
              <a:defRPr/>
            </a:pPr>
            <a:r>
              <a:rPr lang="en-US" sz="2000" b="0" dirty="0" smtClean="0">
                <a:latin typeface="+mn-lt"/>
                <a:sym typeface="Symbol" pitchFamily="18" charset="2"/>
              </a:rPr>
              <a:t>    Online Banking</a:t>
            </a:r>
          </a:p>
        </p:txBody>
      </p:sp>
      <p:sp>
        <p:nvSpPr>
          <p:cNvPr id="14" name="Text Box 5"/>
          <p:cNvSpPr txBox="1">
            <a:spLocks noChangeArrowheads="1"/>
          </p:cNvSpPr>
          <p:nvPr/>
        </p:nvSpPr>
        <p:spPr bwMode="auto">
          <a:xfrm>
            <a:off x="301625" y="2654300"/>
            <a:ext cx="4724400" cy="506413"/>
          </a:xfrm>
          <a:prstGeom prst="rect">
            <a:avLst/>
          </a:prstGeom>
          <a:noFill/>
          <a:ln>
            <a:noFill/>
          </a:ln>
          <a:extLst/>
        </p:spPr>
        <p:txBody>
          <a:bodyPr>
            <a:spAutoFit/>
          </a:bodyP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nSpc>
                <a:spcPct val="150000"/>
              </a:lnSpc>
              <a:buFont typeface="Arial" charset="0"/>
              <a:buChar char="•"/>
              <a:defRPr/>
            </a:pPr>
            <a:r>
              <a:rPr lang="en-US" sz="2000" b="0" dirty="0" smtClean="0">
                <a:latin typeface="+mn-lt"/>
                <a:sym typeface="Symbol" pitchFamily="18" charset="2"/>
              </a:rPr>
              <a:t>    Pay by Credit Card</a:t>
            </a:r>
          </a:p>
        </p:txBody>
      </p:sp>
      <p:sp>
        <p:nvSpPr>
          <p:cNvPr id="15" name="Text Box 5"/>
          <p:cNvSpPr txBox="1">
            <a:spLocks noChangeArrowheads="1"/>
          </p:cNvSpPr>
          <p:nvPr/>
        </p:nvSpPr>
        <p:spPr bwMode="auto">
          <a:xfrm>
            <a:off x="301625" y="3678238"/>
            <a:ext cx="4724400" cy="630237"/>
          </a:xfrm>
          <a:prstGeom prst="rect">
            <a:avLst/>
          </a:prstGeom>
          <a:noFill/>
          <a:ln>
            <a:noFill/>
          </a:ln>
          <a:extLst/>
        </p:spPr>
        <p:txBody>
          <a:bodyPr>
            <a:spAutoFit/>
          </a:bodyP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nSpc>
                <a:spcPct val="150000"/>
              </a:lnSpc>
              <a:defRPr/>
            </a:pPr>
            <a:r>
              <a:rPr lang="en-US" sz="2600" dirty="0" smtClean="0">
                <a:latin typeface="+mj-lt"/>
              </a:rPr>
              <a:t>Rebate Opt Out/Opt In</a:t>
            </a:r>
          </a:p>
        </p:txBody>
      </p:sp>
      <p:sp>
        <p:nvSpPr>
          <p:cNvPr id="17" name="Text Box 5"/>
          <p:cNvSpPr txBox="1">
            <a:spLocks noChangeArrowheads="1"/>
          </p:cNvSpPr>
          <p:nvPr/>
        </p:nvSpPr>
        <p:spPr bwMode="auto">
          <a:xfrm>
            <a:off x="301625" y="3141663"/>
            <a:ext cx="4724400" cy="554037"/>
          </a:xfrm>
          <a:prstGeom prst="rect">
            <a:avLst/>
          </a:prstGeom>
          <a:noFill/>
          <a:ln>
            <a:noFill/>
          </a:ln>
          <a:extLst/>
        </p:spPr>
        <p:txBody>
          <a:bodyPr>
            <a:spAutoFit/>
          </a:bodyP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nSpc>
                <a:spcPct val="150000"/>
              </a:lnSpc>
              <a:buFont typeface="Arial" charset="0"/>
              <a:buChar char="•"/>
              <a:defRPr/>
            </a:pPr>
            <a:r>
              <a:rPr lang="en-US" sz="2000" b="0" dirty="0" smtClean="0">
                <a:latin typeface="+mn-lt"/>
                <a:sym typeface="Symbol" pitchFamily="18" charset="2"/>
              </a:rPr>
              <a:t>    Pay by </a:t>
            </a:r>
            <a:r>
              <a:rPr lang="en-US" sz="2000" b="0" dirty="0" smtClean="0">
                <a:solidFill>
                  <a:prstClr val="black"/>
                </a:solidFill>
                <a:latin typeface="Calibri"/>
                <a:sym typeface="Symbol" pitchFamily="18" charset="2"/>
              </a:rPr>
              <a:t>E-Check</a:t>
            </a:r>
            <a:endParaRPr lang="en-US" sz="2000" dirty="0" smtClean="0"/>
          </a:p>
        </p:txBody>
      </p:sp>
      <p:sp>
        <p:nvSpPr>
          <p:cNvPr id="18" name="Text Box 5"/>
          <p:cNvSpPr txBox="1">
            <a:spLocks noChangeArrowheads="1"/>
          </p:cNvSpPr>
          <p:nvPr/>
        </p:nvSpPr>
        <p:spPr bwMode="auto">
          <a:xfrm>
            <a:off x="301625" y="4289425"/>
            <a:ext cx="4724400" cy="506413"/>
          </a:xfrm>
          <a:prstGeom prst="rect">
            <a:avLst/>
          </a:prstGeom>
          <a:noFill/>
          <a:ln>
            <a:noFill/>
          </a:ln>
          <a:extLst/>
        </p:spPr>
        <p:txBody>
          <a:bodyPr>
            <a:spAutoFit/>
          </a:bodyP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marL="342900" indent="-342900">
              <a:lnSpc>
                <a:spcPct val="150000"/>
              </a:lnSpc>
              <a:buFont typeface="Arial" pitchFamily="34" charset="0"/>
              <a:buChar char="•"/>
              <a:defRPr/>
            </a:pPr>
            <a:r>
              <a:rPr lang="en-US" sz="2000" b="0" dirty="0" smtClean="0">
                <a:latin typeface="+mn-lt"/>
                <a:sym typeface="Symbol" pitchFamily="18" charset="2"/>
              </a:rPr>
              <a:t>Applies Refunds to account</a:t>
            </a:r>
          </a:p>
        </p:txBody>
      </p:sp>
      <p:sp>
        <p:nvSpPr>
          <p:cNvPr id="19" name="Text Box 5"/>
          <p:cNvSpPr txBox="1">
            <a:spLocks noChangeArrowheads="1"/>
          </p:cNvSpPr>
          <p:nvPr/>
        </p:nvSpPr>
        <p:spPr bwMode="auto">
          <a:xfrm>
            <a:off x="301625" y="5313363"/>
            <a:ext cx="4724400" cy="554037"/>
          </a:xfrm>
          <a:prstGeom prst="rect">
            <a:avLst/>
          </a:prstGeom>
          <a:noFill/>
          <a:ln>
            <a:noFill/>
          </a:ln>
          <a:extLst/>
        </p:spPr>
        <p:txBody>
          <a:bodyPr>
            <a:spAutoFit/>
          </a:bodyP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marL="342900" indent="-342900">
              <a:lnSpc>
                <a:spcPct val="150000"/>
              </a:lnSpc>
              <a:buFont typeface="Arial" pitchFamily="34" charset="0"/>
              <a:buChar char="•"/>
              <a:defRPr/>
            </a:pPr>
            <a:r>
              <a:rPr lang="en-US" sz="2000" b="0" dirty="0" smtClean="0">
                <a:latin typeface="+mn-lt"/>
                <a:sym typeface="Symbol" pitchFamily="18" charset="2"/>
              </a:rPr>
              <a:t>Reconciled – Opt In or at Move Out</a:t>
            </a:r>
            <a:endParaRPr lang="en-US" sz="2000" dirty="0" smtClean="0">
              <a:latin typeface="+mn-lt"/>
            </a:endParaRPr>
          </a:p>
        </p:txBody>
      </p:sp>
      <p:sp>
        <p:nvSpPr>
          <p:cNvPr id="20" name="Text Box 5"/>
          <p:cNvSpPr txBox="1">
            <a:spLocks noChangeArrowheads="1"/>
          </p:cNvSpPr>
          <p:nvPr/>
        </p:nvSpPr>
        <p:spPr bwMode="auto">
          <a:xfrm>
            <a:off x="301625" y="1676400"/>
            <a:ext cx="4724400" cy="506413"/>
          </a:xfrm>
          <a:prstGeom prst="rect">
            <a:avLst/>
          </a:prstGeom>
          <a:noFill/>
          <a:ln>
            <a:noFill/>
          </a:ln>
          <a:extLst/>
        </p:spPr>
        <p:txBody>
          <a:bodyPr>
            <a:spAutoFit/>
          </a:bodyP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nSpc>
                <a:spcPct val="150000"/>
              </a:lnSpc>
              <a:buFont typeface="Arial" charset="0"/>
              <a:buChar char="•"/>
              <a:defRPr/>
            </a:pPr>
            <a:r>
              <a:rPr lang="en-US" sz="2000" b="0" dirty="0" smtClean="0">
                <a:latin typeface="+mn-lt"/>
                <a:sym typeface="Symbol" pitchFamily="18" charset="2"/>
              </a:rPr>
              <a:t>    Mail in payment</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nodeType="clickEffect">
                                  <p:stCondLst>
                                    <p:cond delay="0"/>
                                  </p:stCondLst>
                                  <p:childTnLst>
                                    <p:animEffect transition="out" filter="fade">
                                      <p:cBhvr>
                                        <p:cTn id="31" dur="1000"/>
                                        <p:tgtEl>
                                          <p:spTgt spid="2"/>
                                        </p:tgtEl>
                                      </p:cBhvr>
                                    </p:animEffect>
                                    <p:set>
                                      <p:cBhvr>
                                        <p:cTn id="32" dur="1" fill="hold">
                                          <p:stCondLst>
                                            <p:cond delay="999"/>
                                          </p:stCondLst>
                                        </p:cTn>
                                        <p:tgtEl>
                                          <p:spTgt spid="2"/>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4" grpId="0"/>
      <p:bldP spid="15" grpId="0"/>
      <p:bldP spid="17" grpId="0"/>
      <p:bldP spid="18" grpId="0"/>
      <p:bldP spid="19"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pp banner_backgrnd.png"/>
          <p:cNvPicPr>
            <a:picLocks noChangeAspect="1"/>
          </p:cNvPicPr>
          <p:nvPr/>
        </p:nvPicPr>
        <p:blipFill>
          <a:blip r:embed="rId3" cstate="print"/>
          <a:srcRect/>
          <a:stretch>
            <a:fillRect/>
          </a:stretch>
        </p:blipFill>
        <p:spPr bwMode="auto">
          <a:xfrm>
            <a:off x="0" y="0"/>
            <a:ext cx="9144000" cy="914400"/>
          </a:xfrm>
          <a:prstGeom prst="rect">
            <a:avLst/>
          </a:prstGeom>
          <a:noFill/>
          <a:ln w="9525">
            <a:noFill/>
            <a:miter lim="800000"/>
            <a:headEnd/>
            <a:tailEnd/>
          </a:ln>
        </p:spPr>
      </p:pic>
      <p:pic>
        <p:nvPicPr>
          <p:cNvPr id="18435" name="Picture 6" descr="Minol-Header-Logo.png"/>
          <p:cNvPicPr>
            <a:picLocks noChangeAspect="1"/>
          </p:cNvPicPr>
          <p:nvPr/>
        </p:nvPicPr>
        <p:blipFill>
          <a:blip r:embed="rId4" cstate="print"/>
          <a:srcRect/>
          <a:stretch>
            <a:fillRect/>
          </a:stretch>
        </p:blipFill>
        <p:spPr bwMode="auto">
          <a:xfrm>
            <a:off x="228600" y="104775"/>
            <a:ext cx="2522538" cy="657225"/>
          </a:xfrm>
          <a:prstGeom prst="rect">
            <a:avLst/>
          </a:prstGeom>
          <a:noFill/>
          <a:ln w="9525">
            <a:noFill/>
            <a:miter lim="800000"/>
            <a:headEnd/>
            <a:tailEnd/>
          </a:ln>
        </p:spPr>
      </p:pic>
      <p:sp>
        <p:nvSpPr>
          <p:cNvPr id="8" name="Title 1"/>
          <p:cNvSpPr txBox="1">
            <a:spLocks/>
          </p:cNvSpPr>
          <p:nvPr/>
        </p:nvSpPr>
        <p:spPr>
          <a:xfrm>
            <a:off x="71438" y="0"/>
            <a:ext cx="8920162" cy="909638"/>
          </a:xfrm>
          <a:prstGeom prst="rect">
            <a:avLst/>
          </a:prstGeom>
        </p:spPr>
        <p:txBody>
          <a:bodyPr anchor="ctr"/>
          <a:lstStyle/>
          <a:p>
            <a:pPr algn="r" fontAlgn="auto">
              <a:spcAft>
                <a:spcPts val="0"/>
              </a:spcAft>
              <a:defRPr/>
            </a:pPr>
            <a:r>
              <a:rPr lang="en-US" sz="3800" b="0" dirty="0">
                <a:solidFill>
                  <a:prstClr val="black"/>
                </a:solidFill>
                <a:latin typeface="Calibri"/>
                <a:ea typeface="+mj-ea"/>
                <a:cs typeface="+mj-cs"/>
              </a:rPr>
              <a:t>Energy Use in the Home</a:t>
            </a:r>
          </a:p>
        </p:txBody>
      </p:sp>
      <p:pic>
        <p:nvPicPr>
          <p:cNvPr id="18437" name="Picture 3"/>
          <p:cNvPicPr>
            <a:picLocks noChangeAspect="1" noChangeArrowheads="1"/>
          </p:cNvPicPr>
          <p:nvPr/>
        </p:nvPicPr>
        <p:blipFill>
          <a:blip r:embed="rId5" cstate="print"/>
          <a:srcRect t="7973" b="1460"/>
          <a:stretch>
            <a:fillRect/>
          </a:stretch>
        </p:blipFill>
        <p:spPr bwMode="auto">
          <a:xfrm>
            <a:off x="1447800" y="1524000"/>
            <a:ext cx="6313488" cy="4724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pp banner_backgrnd.png"/>
          <p:cNvPicPr>
            <a:picLocks noChangeAspect="1"/>
          </p:cNvPicPr>
          <p:nvPr/>
        </p:nvPicPr>
        <p:blipFill>
          <a:blip r:embed="rId3" cstate="print"/>
          <a:srcRect/>
          <a:stretch>
            <a:fillRect/>
          </a:stretch>
        </p:blipFill>
        <p:spPr bwMode="auto">
          <a:xfrm>
            <a:off x="0" y="0"/>
            <a:ext cx="9144000" cy="914400"/>
          </a:xfrm>
          <a:prstGeom prst="rect">
            <a:avLst/>
          </a:prstGeom>
          <a:noFill/>
          <a:ln w="9525">
            <a:noFill/>
            <a:miter lim="800000"/>
            <a:headEnd/>
            <a:tailEnd/>
          </a:ln>
        </p:spPr>
      </p:pic>
      <p:pic>
        <p:nvPicPr>
          <p:cNvPr id="19459" name="Picture 6" descr="Minol-Header-Logo.png"/>
          <p:cNvPicPr>
            <a:picLocks noChangeAspect="1"/>
          </p:cNvPicPr>
          <p:nvPr/>
        </p:nvPicPr>
        <p:blipFill>
          <a:blip r:embed="rId4" cstate="print"/>
          <a:srcRect/>
          <a:stretch>
            <a:fillRect/>
          </a:stretch>
        </p:blipFill>
        <p:spPr bwMode="auto">
          <a:xfrm>
            <a:off x="228600" y="104775"/>
            <a:ext cx="2522538" cy="657225"/>
          </a:xfrm>
          <a:prstGeom prst="rect">
            <a:avLst/>
          </a:prstGeom>
          <a:noFill/>
          <a:ln w="9525">
            <a:noFill/>
            <a:miter lim="800000"/>
            <a:headEnd/>
            <a:tailEnd/>
          </a:ln>
        </p:spPr>
      </p:pic>
      <p:sp>
        <p:nvSpPr>
          <p:cNvPr id="8" name="Title 1"/>
          <p:cNvSpPr txBox="1">
            <a:spLocks/>
          </p:cNvSpPr>
          <p:nvPr/>
        </p:nvSpPr>
        <p:spPr>
          <a:xfrm>
            <a:off x="71438" y="0"/>
            <a:ext cx="8920162" cy="909638"/>
          </a:xfrm>
          <a:prstGeom prst="rect">
            <a:avLst/>
          </a:prstGeom>
        </p:spPr>
        <p:txBody>
          <a:bodyPr anchor="ctr"/>
          <a:lstStyle/>
          <a:p>
            <a:pPr algn="r" fontAlgn="auto">
              <a:spcAft>
                <a:spcPts val="0"/>
              </a:spcAft>
              <a:defRPr/>
            </a:pPr>
            <a:r>
              <a:rPr lang="en-US" sz="3800" b="0" dirty="0">
                <a:solidFill>
                  <a:prstClr val="black"/>
                </a:solidFill>
                <a:latin typeface="Calibri"/>
                <a:ea typeface="+mj-ea"/>
                <a:cs typeface="+mj-cs"/>
              </a:rPr>
              <a:t>Vampire Electricity</a:t>
            </a:r>
          </a:p>
        </p:txBody>
      </p:sp>
      <p:sp>
        <p:nvSpPr>
          <p:cNvPr id="26630" name="Text Box 5"/>
          <p:cNvSpPr txBox="1">
            <a:spLocks noChangeArrowheads="1"/>
          </p:cNvSpPr>
          <p:nvPr/>
        </p:nvSpPr>
        <p:spPr bwMode="auto">
          <a:xfrm>
            <a:off x="609600" y="1371600"/>
            <a:ext cx="8001000" cy="4400550"/>
          </a:xfrm>
          <a:prstGeom prst="rect">
            <a:avLst/>
          </a:prstGeom>
          <a:noFill/>
          <a:ln w="9525">
            <a:noFill/>
            <a:miter lim="800000"/>
            <a:headEnd/>
            <a:tailEnd/>
          </a:ln>
        </p:spPr>
        <p:txBody>
          <a:bodyPr>
            <a:spAutoFit/>
          </a:bodyPr>
          <a:lstStyle/>
          <a:p>
            <a:pPr>
              <a:defRPr/>
            </a:pPr>
            <a:r>
              <a:rPr lang="en-US" sz="2000" b="0" dirty="0">
                <a:latin typeface="+mn-lt"/>
              </a:rPr>
              <a:t>A large number of electrical products—TVs, microwave ovens, computers, monitors, and phone chargers —cannot be switched off completely without being unplugged. </a:t>
            </a:r>
          </a:p>
          <a:p>
            <a:pPr>
              <a:defRPr/>
            </a:pPr>
            <a:endParaRPr lang="en-US" sz="2000" b="0" dirty="0">
              <a:latin typeface="+mn-lt"/>
            </a:endParaRPr>
          </a:p>
          <a:p>
            <a:pPr>
              <a:defRPr/>
            </a:pPr>
            <a:r>
              <a:rPr lang="en-US" sz="2000" b="0" dirty="0">
                <a:latin typeface="+mn-lt"/>
              </a:rPr>
              <a:t>These products draw power 24 hours a day, often without the knowledge of the consumer. We call this power consumption "standby power.“</a:t>
            </a:r>
          </a:p>
          <a:p>
            <a:pPr>
              <a:defRPr/>
            </a:pPr>
            <a:endParaRPr lang="en-US" sz="2000" b="0" dirty="0">
              <a:latin typeface="+mn-lt"/>
            </a:endParaRPr>
          </a:p>
          <a:p>
            <a:pPr>
              <a:defRPr/>
            </a:pPr>
            <a:r>
              <a:rPr lang="en-US" sz="2000" b="0" dirty="0">
                <a:latin typeface="+mn-lt"/>
              </a:rPr>
              <a:t>A typical American home has forty products constantly drawing power. Together these amount to almost 10% to 20% of residential electricity use.</a:t>
            </a:r>
          </a:p>
          <a:p>
            <a:pPr>
              <a:defRPr/>
            </a:pPr>
            <a:endParaRPr lang="en-US" sz="2000" b="0" dirty="0">
              <a:latin typeface="+mn-lt"/>
            </a:endParaRPr>
          </a:p>
          <a:p>
            <a:pPr>
              <a:defRPr/>
            </a:pPr>
            <a:r>
              <a:rPr lang="en-US" sz="2000" b="0" i="1" dirty="0">
                <a:latin typeface="+mn-lt"/>
                <a:hlinkClick r:id="rId5" action="ppaction://hlinkfile"/>
              </a:rPr>
              <a:t>Vampire Electric is estimated to cost  US consumers $3 billion a year.</a:t>
            </a:r>
            <a:endParaRPr lang="en-US" sz="2000" b="0" i="1" dirty="0">
              <a:latin typeface="+mn-lt"/>
            </a:endParaRPr>
          </a:p>
          <a:p>
            <a:pPr>
              <a:defRPr/>
            </a:pPr>
            <a:endParaRPr lang="en-US" sz="1600" b="0" dirty="0">
              <a:latin typeface="+mn-lt"/>
            </a:endParaRPr>
          </a:p>
          <a:p>
            <a:pPr>
              <a:defRPr/>
            </a:pPr>
            <a:endParaRPr lang="en-US" sz="1600" b="0" dirty="0">
              <a:latin typeface="+mn-lt"/>
            </a:endParaRPr>
          </a:p>
          <a:p>
            <a:pPr marL="0" lvl="1" algn="r">
              <a:defRPr/>
            </a:pPr>
            <a:r>
              <a:rPr lang="en-US" sz="1400" b="0" dirty="0">
                <a:latin typeface="+mn-lt"/>
                <a:hlinkClick r:id="rId6"/>
              </a:rPr>
              <a:t>http://www.energystar.gov/index.cfm?c=about.vampires</a:t>
            </a:r>
            <a:r>
              <a:rPr lang="en-US" sz="1400" b="0" dirty="0">
                <a:latin typeface="+mn-lt"/>
              </a:rPr>
              <a:t> </a:t>
            </a:r>
          </a:p>
          <a:p>
            <a:pPr algn="r">
              <a:defRPr/>
            </a:pPr>
            <a:r>
              <a:rPr lang="en-US" sz="1400" b="0" dirty="0">
                <a:latin typeface="+mn-lt"/>
                <a:hlinkClick r:id="rId7"/>
              </a:rPr>
              <a:t>http://standby.lbl.gov/</a:t>
            </a:r>
            <a:r>
              <a:rPr lang="en-US" sz="1400" b="0" dirty="0">
                <a:latin typeface="+mn-lt"/>
              </a:rPr>
              <a:t>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fade">
                                      <p:cBhvr>
                                        <p:cTn id="7" dur="1000"/>
                                        <p:tgtEl>
                                          <p:spTgt spid="266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1000"/>
                                        <p:tgtEl>
                                          <p:spTgt spid="26630"/>
                                        </p:tgtEl>
                                      </p:cBhvr>
                                    </p:animEffect>
                                    <p:set>
                                      <p:cBhvr>
                                        <p:cTn id="12" dur="1" fill="hold">
                                          <p:stCondLst>
                                            <p:cond delay="999"/>
                                          </p:stCondLst>
                                        </p:cTn>
                                        <p:tgtEl>
                                          <p:spTgt spid="266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26630"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Links</a:t>
            </a:r>
            <a:endParaRPr lang="en-US" dirty="0"/>
          </a:p>
        </p:txBody>
      </p:sp>
      <p:sp>
        <p:nvSpPr>
          <p:cNvPr id="3" name="Content Placeholder 2"/>
          <p:cNvSpPr>
            <a:spLocks noGrp="1"/>
          </p:cNvSpPr>
          <p:nvPr>
            <p:ph sz="half" idx="1"/>
          </p:nvPr>
        </p:nvSpPr>
        <p:spPr/>
        <p:txBody>
          <a:bodyPr/>
          <a:lstStyle/>
          <a:p>
            <a:pPr marL="342900" lvl="1" indent="-342900">
              <a:buFont typeface="Arial" pitchFamily="34" charset="0"/>
              <a:buChar char="•"/>
            </a:pPr>
            <a:r>
              <a:rPr lang="en-US" sz="2000" kern="0" dirty="0" smtClean="0"/>
              <a:t>2013 </a:t>
            </a:r>
            <a:r>
              <a:rPr lang="en-US" sz="2000" kern="0" dirty="0" smtClean="0"/>
              <a:t>Basic Allowance for Housing Component Breakdown:</a:t>
            </a:r>
          </a:p>
          <a:p>
            <a:pPr marL="742950" lvl="2" indent="-342900"/>
            <a:r>
              <a:rPr lang="en-US" sz="1600" kern="0" dirty="0" smtClean="0">
                <a:hlinkClick r:id="rId2"/>
              </a:rPr>
              <a:t>http://www.defensetravel.dod.mil/Docs/perdiem/browse/Allowances/BAH/Component_Breakdown/2013-BAH-Rate-Component-Breakdown.pdf</a:t>
            </a:r>
            <a:endParaRPr lang="en-US" sz="1600" kern="0" dirty="0" smtClean="0"/>
          </a:p>
          <a:p>
            <a:pPr marL="342900" lvl="1" indent="-342900">
              <a:buFont typeface="Arial" pitchFamily="34" charset="0"/>
              <a:buChar char="•"/>
            </a:pPr>
            <a:r>
              <a:rPr lang="en-US" sz="2000" kern="0" dirty="0" smtClean="0"/>
              <a:t>MCB </a:t>
            </a:r>
            <a:r>
              <a:rPr lang="en-US" sz="2000" kern="0" dirty="0" smtClean="0"/>
              <a:t>CAMPEN Family Housing RECP Information Site</a:t>
            </a:r>
            <a:endParaRPr lang="en-US" sz="2000" kern="0" dirty="0" smtClean="0">
              <a:hlinkClick r:id="rId3"/>
            </a:endParaRPr>
          </a:p>
          <a:p>
            <a:pPr marL="800100" lvl="3" indent="-342900">
              <a:buFont typeface="Arial" pitchFamily="34" charset="0"/>
              <a:buChar char="•"/>
            </a:pPr>
            <a:r>
              <a:rPr lang="en-US" sz="1600" kern="0" dirty="0" smtClean="0">
                <a:hlinkClick r:id="rId3"/>
              </a:rPr>
              <a:t>http://www.pendleton.marines.mil/Family/FamilyHousing/ResidentEnergyConservationProgram.aspx</a:t>
            </a:r>
            <a:r>
              <a:rPr lang="en-US" sz="1600" kern="0" dirty="0" smtClean="0"/>
              <a:t> </a:t>
            </a:r>
          </a:p>
          <a:p>
            <a:endParaRPr lang="en-US" dirty="0"/>
          </a:p>
        </p:txBody>
      </p:sp>
      <p:sp>
        <p:nvSpPr>
          <p:cNvPr id="4" name="Content Placeholder 3"/>
          <p:cNvSpPr>
            <a:spLocks noGrp="1"/>
          </p:cNvSpPr>
          <p:nvPr>
            <p:ph sz="half" idx="2"/>
          </p:nvPr>
        </p:nvSpPr>
        <p:spPr/>
        <p:txBody>
          <a:bodyPr/>
          <a:lstStyle/>
          <a:p>
            <a:r>
              <a:rPr lang="en-US" sz="2000" dirty="0" smtClean="0"/>
              <a:t>PAO published articles and information</a:t>
            </a:r>
          </a:p>
          <a:p>
            <a:pPr lvl="1">
              <a:buFont typeface="Arial" pitchFamily="34" charset="0"/>
              <a:buChar char="•"/>
            </a:pPr>
            <a:r>
              <a:rPr lang="en-US" sz="1600" kern="0" dirty="0" smtClean="0">
                <a:hlinkClick r:id="rId3"/>
              </a:rPr>
              <a:t>http://www.pendleton.marines.mil/Family/FamilyHousing/ResidentEnergyConservationProgram.aspx</a:t>
            </a:r>
            <a:r>
              <a:rPr lang="en-US" sz="1600" kern="0" dirty="0" smtClean="0"/>
              <a:t> </a:t>
            </a:r>
          </a:p>
          <a:p>
            <a:pPr lvl="1"/>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descr="USMC Expeditionary Energy Strategy  Implementation Planning Guidance.jpg"/>
          <p:cNvPicPr>
            <a:picLocks noChangeAspect="1"/>
          </p:cNvPicPr>
          <p:nvPr/>
        </p:nvPicPr>
        <p:blipFill>
          <a:blip r:embed="rId2" cstate="print"/>
          <a:srcRect/>
          <a:stretch>
            <a:fillRect/>
          </a:stretch>
        </p:blipFill>
        <p:spPr bwMode="auto">
          <a:xfrm>
            <a:off x="7162800" y="3886200"/>
            <a:ext cx="1828800" cy="2743200"/>
          </a:xfrm>
          <a:prstGeom prst="rect">
            <a:avLst/>
          </a:prstGeom>
          <a:noFill/>
          <a:ln w="9525">
            <a:noFill/>
            <a:miter lim="800000"/>
            <a:headEnd/>
            <a:tailEnd/>
          </a:ln>
        </p:spPr>
      </p:pic>
      <p:sp>
        <p:nvSpPr>
          <p:cNvPr id="27651" name="Title 1"/>
          <p:cNvSpPr>
            <a:spLocks noGrp="1"/>
          </p:cNvSpPr>
          <p:nvPr>
            <p:ph type="title"/>
          </p:nvPr>
        </p:nvSpPr>
        <p:spPr>
          <a:xfrm>
            <a:off x="457200" y="417513"/>
            <a:ext cx="8229600" cy="1000125"/>
          </a:xfrm>
        </p:spPr>
        <p:txBody>
          <a:bodyPr anchor="t"/>
          <a:lstStyle/>
          <a:p>
            <a:r>
              <a:rPr lang="en-US" sz="3600" dirty="0" smtClean="0">
                <a:latin typeface="Arial" pitchFamily="34" charset="0"/>
                <a:cs typeface="Arial" pitchFamily="34" charset="0"/>
              </a:rPr>
              <a:t>Background</a:t>
            </a:r>
            <a:endParaRPr lang="en-US" sz="3600" dirty="0" smtClean="0"/>
          </a:p>
        </p:txBody>
      </p:sp>
      <p:sp>
        <p:nvSpPr>
          <p:cNvPr id="4" name="Rectangle 3"/>
          <p:cNvSpPr/>
          <p:nvPr/>
        </p:nvSpPr>
        <p:spPr>
          <a:xfrm>
            <a:off x="500063" y="1371600"/>
            <a:ext cx="8034337" cy="4401205"/>
          </a:xfrm>
          <a:prstGeom prst="rect">
            <a:avLst/>
          </a:prstGeom>
        </p:spPr>
        <p:txBody>
          <a:bodyPr>
            <a:spAutoFit/>
          </a:bodyPr>
          <a:lstStyle/>
          <a:p>
            <a:pPr marL="342900" indent="-342900" eaLnBrk="0" hangingPunct="0">
              <a:spcBef>
                <a:spcPct val="20000"/>
              </a:spcBef>
              <a:buFont typeface="Arial" charset="0"/>
              <a:buChar char="•"/>
              <a:defRPr/>
            </a:pPr>
            <a:r>
              <a:rPr lang="en-US" sz="2400" dirty="0">
                <a:cs typeface="Arial" pitchFamily="34" charset="0"/>
              </a:rPr>
              <a:t>HQMC approved implementation of the Resident Energy Conservation Program (RECP) at all PPV Projects - January 2012 </a:t>
            </a:r>
            <a:endParaRPr lang="en-US" sz="2400" b="1" dirty="0">
              <a:latin typeface="Arial" charset="0"/>
              <a:cs typeface="Arial" charset="0"/>
            </a:endParaRPr>
          </a:p>
          <a:p>
            <a:pPr marL="742950" lvl="1" indent="-285750" eaLnBrk="0" hangingPunct="0">
              <a:spcBef>
                <a:spcPct val="20000"/>
              </a:spcBef>
              <a:buFont typeface="Arial" charset="0"/>
              <a:buChar char="–"/>
              <a:defRPr/>
            </a:pPr>
            <a:r>
              <a:rPr lang="en-US" sz="2000" dirty="0">
                <a:latin typeface="Arial" charset="0"/>
              </a:rPr>
              <a:t>RECP goals are consistent with </a:t>
            </a:r>
            <a:r>
              <a:rPr lang="en-US" sz="2000" dirty="0" smtClean="0">
                <a:latin typeface="Arial" charset="0"/>
              </a:rPr>
              <a:t>DoD, </a:t>
            </a:r>
            <a:r>
              <a:rPr lang="en-US" sz="2000" dirty="0">
                <a:latin typeface="Arial" charset="0"/>
              </a:rPr>
              <a:t>DoN </a:t>
            </a:r>
            <a:r>
              <a:rPr lang="en-US" sz="2000" dirty="0" smtClean="0">
                <a:latin typeface="Arial" charset="0"/>
              </a:rPr>
              <a:t>and USMC conservation principles </a:t>
            </a:r>
            <a:endParaRPr lang="en-US" sz="2000" dirty="0">
              <a:latin typeface="Arial" charset="0"/>
            </a:endParaRPr>
          </a:p>
          <a:p>
            <a:pPr marL="742950" lvl="1" indent="-285750" eaLnBrk="0" hangingPunct="0">
              <a:spcBef>
                <a:spcPct val="20000"/>
              </a:spcBef>
              <a:buFont typeface="Arial" charset="0"/>
              <a:buChar char="–"/>
              <a:defRPr/>
            </a:pPr>
            <a:r>
              <a:rPr lang="en-US" sz="2000" dirty="0" smtClean="0">
                <a:latin typeface="Arial" charset="0"/>
                <a:cs typeface="Arial" charset="0"/>
              </a:rPr>
              <a:t>RECP </a:t>
            </a:r>
            <a:r>
              <a:rPr lang="en-US" sz="2000" dirty="0">
                <a:latin typeface="Arial" charset="0"/>
                <a:cs typeface="Arial" charset="0"/>
              </a:rPr>
              <a:t>Pilot Program has been running since Sep </a:t>
            </a:r>
            <a:r>
              <a:rPr lang="en-US" sz="2000" dirty="0" smtClean="0">
                <a:latin typeface="Arial" charset="0"/>
                <a:cs typeface="Arial" charset="0"/>
              </a:rPr>
              <a:t>2010</a:t>
            </a:r>
          </a:p>
          <a:p>
            <a:pPr marL="1200150" lvl="2" indent="-285750" eaLnBrk="0" hangingPunct="0">
              <a:spcBef>
                <a:spcPct val="20000"/>
              </a:spcBef>
              <a:buFont typeface="Arial" charset="0"/>
              <a:buChar char="–"/>
              <a:defRPr/>
            </a:pPr>
            <a:r>
              <a:rPr lang="en-US" sz="2000" spc="50" dirty="0" smtClean="0">
                <a:ln w="11430"/>
                <a:cs typeface="Arial" pitchFamily="34" charset="0"/>
              </a:rPr>
              <a:t>Conducted at MCB Hawaii, MCRD Parris Island, and MCAS Beaufort from Sep 2010 to date</a:t>
            </a:r>
          </a:p>
          <a:p>
            <a:pPr marL="1200150" lvl="2" indent="-285750" eaLnBrk="0" hangingPunct="0">
              <a:spcBef>
                <a:spcPct val="20000"/>
              </a:spcBef>
              <a:buFont typeface="Arial" charset="0"/>
              <a:buChar char="–"/>
              <a:defRPr/>
            </a:pPr>
            <a:r>
              <a:rPr lang="en-US" sz="2000" dirty="0" smtClean="0">
                <a:latin typeface="Arial" charset="0"/>
                <a:cs typeface="Arial" charset="0"/>
              </a:rPr>
              <a:t>Navy conducted parallel pilot program in Hawaii </a:t>
            </a:r>
          </a:p>
          <a:p>
            <a:pPr marL="1200150" lvl="2" indent="-285750" eaLnBrk="0" hangingPunct="0">
              <a:spcBef>
                <a:spcPct val="20000"/>
              </a:spcBef>
              <a:buFont typeface="Arial" charset="0"/>
              <a:buChar char="–"/>
              <a:defRPr/>
            </a:pPr>
            <a:r>
              <a:rPr lang="en-US" sz="2000" spc="50" dirty="0" smtClean="0">
                <a:ln w="11430"/>
                <a:cs typeface="Arial" pitchFamily="34" charset="0"/>
              </a:rPr>
              <a:t>RECP Concept was Proven Successful</a:t>
            </a:r>
          </a:p>
          <a:p>
            <a:pPr marL="1200150" lvl="2" indent="-285750" eaLnBrk="0" hangingPunct="0">
              <a:spcBef>
                <a:spcPct val="20000"/>
              </a:spcBef>
              <a:buFont typeface="Arial" charset="0"/>
              <a:buChar char="–"/>
              <a:defRPr/>
            </a:pPr>
            <a:r>
              <a:rPr lang="en-US" sz="2000" spc="50" dirty="0" smtClean="0">
                <a:ln w="11430"/>
                <a:cs typeface="Arial" pitchFamily="34" charset="0"/>
              </a:rPr>
              <a:t>Electric Use &amp; Costs dropped about 9%</a:t>
            </a:r>
          </a:p>
          <a:p>
            <a:pPr marL="742950" lvl="1" indent="-285750" eaLnBrk="0" hangingPunct="0">
              <a:spcBef>
                <a:spcPct val="20000"/>
              </a:spcBef>
              <a:buFont typeface="Arial" charset="0"/>
              <a:buChar char="–"/>
              <a:defRPr/>
            </a:pPr>
            <a:r>
              <a:rPr lang="en-US" sz="2000" dirty="0" smtClean="0">
                <a:latin typeface="Arial" charset="0"/>
                <a:cs typeface="Arial" charset="0"/>
              </a:rPr>
              <a:t>Concept </a:t>
            </a:r>
            <a:r>
              <a:rPr lang="en-US" sz="2000" dirty="0">
                <a:latin typeface="Arial" charset="0"/>
                <a:cs typeface="Arial" charset="0"/>
              </a:rPr>
              <a:t>was proven and refined</a:t>
            </a:r>
            <a:r>
              <a:rPr lang="en-US" sz="2000" kern="0" dirty="0">
                <a:cs typeface="Arial" pitchFamily="34" charset="0"/>
              </a:rPr>
              <a:t>  </a:t>
            </a:r>
          </a:p>
        </p:txBody>
      </p:sp>
      <p:pic>
        <p:nvPicPr>
          <p:cNvPr id="27653" name="Picture 2" descr="http://www.barrettresourcegroup.com/images/CPEN%20Logo.gif"/>
          <p:cNvPicPr>
            <a:picLocks noChangeAspect="1" noChangeArrowheads="1"/>
          </p:cNvPicPr>
          <p:nvPr/>
        </p:nvPicPr>
        <p:blipFill>
          <a:blip r:embed="rId3" cstate="print"/>
          <a:srcRect/>
          <a:stretch>
            <a:fillRect/>
          </a:stretch>
        </p:blipFill>
        <p:spPr bwMode="auto">
          <a:xfrm>
            <a:off x="152400" y="152400"/>
            <a:ext cx="1017588" cy="1219200"/>
          </a:xfrm>
          <a:prstGeom prst="rect">
            <a:avLst/>
          </a:prstGeom>
          <a:noFill/>
          <a:ln w="9525">
            <a:noFill/>
            <a:miter lim="800000"/>
            <a:headEnd/>
            <a:tailEnd/>
          </a:ln>
        </p:spPr>
      </p:pic>
      <p:pic>
        <p:nvPicPr>
          <p:cNvPr id="27654" name="Picture 10" descr="http://t1.gstatic.com/images?q=tbn:ANd9GcQolXWgjcnzvLoJJQUSc0pLn_I4bu_0Nrv4hLhehkM1LJLJGvYdKEXzMw">
            <a:hlinkClick r:id="rId4"/>
          </p:cNvPr>
          <p:cNvPicPr>
            <a:picLocks noChangeAspect="1" noChangeArrowheads="1"/>
          </p:cNvPicPr>
          <p:nvPr/>
        </p:nvPicPr>
        <p:blipFill>
          <a:blip r:embed="rId5" cstate="print"/>
          <a:srcRect/>
          <a:stretch>
            <a:fillRect/>
          </a:stretch>
        </p:blipFill>
        <p:spPr bwMode="auto">
          <a:xfrm>
            <a:off x="7924800" y="152400"/>
            <a:ext cx="1114425" cy="1147763"/>
          </a:xfrm>
          <a:prstGeom prst="rect">
            <a:avLst/>
          </a:prstGeom>
          <a:noFill/>
          <a:ln w="9525">
            <a:noFill/>
            <a:miter lim="800000"/>
            <a:headEnd/>
            <a:tailEnd/>
          </a:ln>
        </p:spPr>
      </p:pic>
      <p:sp>
        <p:nvSpPr>
          <p:cNvPr id="27655" name="Slide Number Placeholder 12"/>
          <p:cNvSpPr>
            <a:spLocks noGrp="1"/>
          </p:cNvSpPr>
          <p:nvPr>
            <p:ph type="sldNum" sz="quarter" idx="11"/>
          </p:nvPr>
        </p:nvSpPr>
        <p:spPr bwMode="auto">
          <a:xfrm>
            <a:off x="8610600" y="6492875"/>
            <a:ext cx="533400" cy="365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67DCB0C3-2299-486A-885C-FF4CA4DC118A}" type="slidenum">
              <a:rPr lang="en-US" sz="1100" smtClean="0">
                <a:solidFill>
                  <a:schemeClr val="tx1"/>
                </a:solidFill>
                <a:latin typeface="Arial" pitchFamily="34" charset="0"/>
                <a:cs typeface="Arial" pitchFamily="34" charset="0"/>
              </a:rPr>
              <a:pPr algn="ctr" fontAlgn="base">
                <a:spcBef>
                  <a:spcPct val="0"/>
                </a:spcBef>
                <a:spcAft>
                  <a:spcPct val="0"/>
                </a:spcAft>
              </a:pPr>
              <a:t>4</a:t>
            </a:fld>
            <a:endParaRPr lang="en-US" sz="1100" dirty="0" smtClean="0">
              <a:solidFill>
                <a:schemeClr val="tx1"/>
              </a:solidFill>
              <a:latin typeface="Arial" pitchFamily="34" charset="0"/>
              <a:cs typeface="Arial"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066800" y="171450"/>
            <a:ext cx="6934200" cy="1200150"/>
          </a:xfrm>
          <a:prstGeom prst="rect">
            <a:avLst/>
          </a:prstGeom>
          <a:noFill/>
          <a:ln w="9525">
            <a:noFill/>
            <a:miter lim="800000"/>
            <a:headEnd/>
            <a:tailEnd/>
          </a:ln>
        </p:spPr>
        <p:txBody>
          <a:bodyPr>
            <a:spAutoFit/>
          </a:bodyPr>
          <a:lstStyle/>
          <a:p>
            <a:pPr algn="ctr"/>
            <a:r>
              <a:rPr lang="en-US" sz="3600" dirty="0">
                <a:latin typeface="Calibri" pitchFamily="34" charset="0"/>
              </a:rPr>
              <a:t>  </a:t>
            </a:r>
            <a:r>
              <a:rPr lang="en-US" sz="3600" dirty="0">
                <a:cs typeface="Arial" pitchFamily="34" charset="0"/>
              </a:rPr>
              <a:t>Resident Energy Conservation </a:t>
            </a:r>
          </a:p>
          <a:p>
            <a:pPr algn="ctr"/>
            <a:r>
              <a:rPr lang="en-US" sz="3600" dirty="0">
                <a:cs typeface="Arial" pitchFamily="34" charset="0"/>
              </a:rPr>
              <a:t>Program (RECP) </a:t>
            </a:r>
          </a:p>
        </p:txBody>
      </p:sp>
      <p:sp>
        <p:nvSpPr>
          <p:cNvPr id="8" name="Rectangle 7"/>
          <p:cNvSpPr/>
          <p:nvPr/>
        </p:nvSpPr>
        <p:spPr>
          <a:xfrm>
            <a:off x="609600" y="1524000"/>
            <a:ext cx="7924800" cy="4782848"/>
          </a:xfrm>
          <a:prstGeom prst="rect">
            <a:avLst/>
          </a:prstGeom>
        </p:spPr>
        <p:txBody>
          <a:bodyPr>
            <a:spAutoFit/>
          </a:bodyPr>
          <a:lstStyle/>
          <a:p>
            <a:pPr marL="342900" indent="-342900" eaLnBrk="0" hangingPunct="0">
              <a:spcBef>
                <a:spcPct val="20000"/>
              </a:spcBef>
              <a:buFont typeface="Arial" pitchFamily="34" charset="0"/>
              <a:buChar char="•"/>
              <a:defRPr/>
            </a:pPr>
            <a:r>
              <a:rPr lang="en-US" sz="2400" dirty="0">
                <a:latin typeface="Arial" charset="0"/>
                <a:cs typeface="Arial" charset="0"/>
              </a:rPr>
              <a:t>RECP reduces electric costs, and saves funds for sustainment and improvements.</a:t>
            </a:r>
          </a:p>
          <a:p>
            <a:pPr marL="742950" lvl="1" indent="-285750" eaLnBrk="0" hangingPunct="0">
              <a:spcBef>
                <a:spcPct val="20000"/>
              </a:spcBef>
              <a:buFont typeface="Arial" charset="0"/>
              <a:buChar char="–"/>
              <a:defRPr/>
            </a:pPr>
            <a:r>
              <a:rPr lang="en-US" sz="2000" dirty="0">
                <a:cs typeface="Arial" pitchFamily="34" charset="0"/>
              </a:rPr>
              <a:t>Cost savings generated by RECP will be used to improve homes, playgrounds, community centers, and quality of life </a:t>
            </a:r>
            <a:endParaRPr lang="en-US" sz="2000" dirty="0">
              <a:latin typeface="Arial" charset="0"/>
              <a:cs typeface="Arial" charset="0"/>
            </a:endParaRPr>
          </a:p>
          <a:p>
            <a:pPr marL="742950" lvl="1" indent="-285750" eaLnBrk="0" hangingPunct="0">
              <a:spcBef>
                <a:spcPct val="20000"/>
              </a:spcBef>
              <a:buFont typeface="Arial" charset="0"/>
              <a:buChar char="–"/>
              <a:defRPr/>
            </a:pPr>
            <a:r>
              <a:rPr lang="en-US" sz="2000" dirty="0">
                <a:latin typeface="Arial" charset="0"/>
                <a:cs typeface="Arial" charset="0"/>
              </a:rPr>
              <a:t>Helps protect our $2B investment in new housing and communities</a:t>
            </a:r>
          </a:p>
          <a:p>
            <a:pPr marL="342900" lvl="1" indent="-342900">
              <a:spcBef>
                <a:spcPct val="20000"/>
              </a:spcBef>
              <a:buFont typeface="Arial" charset="0"/>
              <a:buChar char="•"/>
              <a:defRPr/>
            </a:pPr>
            <a:r>
              <a:rPr lang="en-US" sz="2400" dirty="0">
                <a:latin typeface="Arial" charset="0"/>
                <a:cs typeface="Arial" charset="0"/>
              </a:rPr>
              <a:t>Basic Allowance for Housing (BAH) is only expected to cover “normal” utilities use/costs, not excess.</a:t>
            </a:r>
          </a:p>
          <a:p>
            <a:pPr marL="631825" lvl="1" indent="-233363" eaLnBrk="0" hangingPunct="0">
              <a:spcBef>
                <a:spcPct val="20000"/>
              </a:spcBef>
              <a:buFont typeface="Arial" pitchFamily="34" charset="0"/>
              <a:buChar char="–"/>
              <a:defRPr/>
            </a:pPr>
            <a:r>
              <a:rPr lang="en-US" sz="2000" kern="0" dirty="0"/>
              <a:t> </a:t>
            </a:r>
            <a:r>
              <a:rPr lang="en-US" sz="2000" dirty="0">
                <a:cs typeface="Arial" pitchFamily="34" charset="0"/>
              </a:rPr>
              <a:t>Military Housing has traditionally used excess utilities</a:t>
            </a:r>
          </a:p>
          <a:p>
            <a:pPr marL="631825" lvl="1" indent="-233363" eaLnBrk="0" hangingPunct="0">
              <a:spcBef>
                <a:spcPct val="20000"/>
              </a:spcBef>
              <a:buFont typeface="Arial" pitchFamily="34" charset="0"/>
              <a:buChar char="–"/>
              <a:defRPr/>
            </a:pPr>
            <a:r>
              <a:rPr lang="en-US" sz="2000" kern="0" dirty="0"/>
              <a:t> </a:t>
            </a:r>
            <a:r>
              <a:rPr lang="en-US" sz="2000" dirty="0">
                <a:cs typeface="Arial" pitchFamily="34" charset="0"/>
              </a:rPr>
              <a:t>Most Families live off base and pay full </a:t>
            </a:r>
            <a:r>
              <a:rPr lang="en-US" sz="2000" dirty="0" smtClean="0">
                <a:cs typeface="Arial" pitchFamily="34" charset="0"/>
              </a:rPr>
              <a:t>utilities</a:t>
            </a:r>
          </a:p>
          <a:p>
            <a:pPr marL="631825" lvl="1" indent="-233363" eaLnBrk="0" hangingPunct="0">
              <a:spcBef>
                <a:spcPct val="20000"/>
              </a:spcBef>
              <a:buFont typeface="Arial" pitchFamily="34" charset="0"/>
              <a:buChar char="–"/>
              <a:defRPr/>
            </a:pPr>
            <a:r>
              <a:rPr lang="en-US" sz="2000" kern="0" dirty="0" smtClean="0"/>
              <a:t>12% </a:t>
            </a:r>
            <a:r>
              <a:rPr lang="en-US" sz="2000" kern="0" dirty="0"/>
              <a:t>of Camp Pendleton BAH is </a:t>
            </a:r>
            <a:r>
              <a:rPr lang="en-US" sz="2000" kern="0" dirty="0" smtClean="0"/>
              <a:t>allocated </a:t>
            </a:r>
            <a:r>
              <a:rPr lang="en-US" sz="2000" kern="0" dirty="0" smtClean="0"/>
              <a:t>for </a:t>
            </a:r>
            <a:r>
              <a:rPr lang="en-US" sz="2000" kern="0" dirty="0" smtClean="0"/>
              <a:t>utility </a:t>
            </a:r>
            <a:r>
              <a:rPr lang="en-US" sz="2000" kern="0" dirty="0" smtClean="0"/>
              <a:t>usage (electric, gas, water, sewer, and trash) </a:t>
            </a:r>
            <a:endParaRPr lang="en-US" sz="2000" kern="0" dirty="0"/>
          </a:p>
          <a:p>
            <a:pPr marL="631825" lvl="1" indent="-233363" eaLnBrk="0" hangingPunct="0">
              <a:spcBef>
                <a:spcPct val="20000"/>
              </a:spcBef>
              <a:buFont typeface="Arial" pitchFamily="34" charset="0"/>
              <a:buChar char="–"/>
              <a:defRPr/>
            </a:pPr>
            <a:endParaRPr lang="en-US" sz="2000" kern="0" dirty="0"/>
          </a:p>
        </p:txBody>
      </p:sp>
      <p:pic>
        <p:nvPicPr>
          <p:cNvPr id="29700" name="Picture 2" descr="http://www.barrettresourcegroup.com/images/CPEN%20Logo.gif"/>
          <p:cNvPicPr>
            <a:picLocks noChangeAspect="1" noChangeArrowheads="1"/>
          </p:cNvPicPr>
          <p:nvPr/>
        </p:nvPicPr>
        <p:blipFill>
          <a:blip r:embed="rId3" cstate="print"/>
          <a:srcRect/>
          <a:stretch>
            <a:fillRect/>
          </a:stretch>
        </p:blipFill>
        <p:spPr bwMode="auto">
          <a:xfrm>
            <a:off x="152400" y="152400"/>
            <a:ext cx="1017588" cy="1219200"/>
          </a:xfrm>
          <a:prstGeom prst="rect">
            <a:avLst/>
          </a:prstGeom>
          <a:noFill/>
          <a:ln w="9525">
            <a:noFill/>
            <a:miter lim="800000"/>
            <a:headEnd/>
            <a:tailEnd/>
          </a:ln>
        </p:spPr>
      </p:pic>
      <p:pic>
        <p:nvPicPr>
          <p:cNvPr id="29701" name="Picture 10" descr="http://t1.gstatic.com/images?q=tbn:ANd9GcQolXWgjcnzvLoJJQUSc0pLn_I4bu_0Nrv4hLhehkM1LJLJGvYdKEXzMw">
            <a:hlinkClick r:id="rId4"/>
          </p:cNvPr>
          <p:cNvPicPr>
            <a:picLocks noChangeAspect="1" noChangeArrowheads="1"/>
          </p:cNvPicPr>
          <p:nvPr/>
        </p:nvPicPr>
        <p:blipFill>
          <a:blip r:embed="rId5" cstate="print"/>
          <a:srcRect/>
          <a:stretch>
            <a:fillRect/>
          </a:stretch>
        </p:blipFill>
        <p:spPr bwMode="auto">
          <a:xfrm>
            <a:off x="7924800" y="152400"/>
            <a:ext cx="1114425" cy="1147763"/>
          </a:xfrm>
          <a:prstGeom prst="rect">
            <a:avLst/>
          </a:prstGeom>
          <a:noFill/>
          <a:ln w="9525">
            <a:noFill/>
            <a:miter lim="800000"/>
            <a:headEnd/>
            <a:tailEnd/>
          </a:ln>
        </p:spPr>
      </p:pic>
      <p:sp>
        <p:nvSpPr>
          <p:cNvPr id="29702" name="Slide Number Placeholder 12"/>
          <p:cNvSpPr>
            <a:spLocks noGrp="1"/>
          </p:cNvSpPr>
          <p:nvPr>
            <p:ph type="sldNum" sz="quarter" idx="12"/>
          </p:nvPr>
        </p:nvSpPr>
        <p:spPr bwMode="auto">
          <a:xfrm>
            <a:off x="8610600" y="6492875"/>
            <a:ext cx="533400" cy="365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1EFDE9B5-6548-46A6-93F9-087BAA4E81C1}" type="slidenum">
              <a:rPr lang="en-US" sz="1100" smtClean="0">
                <a:solidFill>
                  <a:schemeClr val="tx1"/>
                </a:solidFill>
                <a:latin typeface="Arial" pitchFamily="34" charset="0"/>
                <a:cs typeface="Arial" pitchFamily="34" charset="0"/>
              </a:rPr>
              <a:pPr algn="ctr" fontAlgn="base">
                <a:spcBef>
                  <a:spcPct val="0"/>
                </a:spcBef>
                <a:spcAft>
                  <a:spcPct val="0"/>
                </a:spcAft>
              </a:pPr>
              <a:t>5</a:t>
            </a:fld>
            <a:endParaRPr lang="en-US" sz="1100" dirty="0" smtClean="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Grp="1" noChangeAspect="1" noChangeArrowheads="1"/>
          </p:cNvPicPr>
          <p:nvPr>
            <p:ph idx="1"/>
          </p:nvPr>
        </p:nvPicPr>
        <p:blipFill>
          <a:blip r:embed="rId3" cstate="print"/>
          <a:srcRect l="3571" t="1515" r="-893" b="42424"/>
          <a:stretch>
            <a:fillRect/>
          </a:stretch>
        </p:blipFill>
        <p:spPr bwMode="auto">
          <a:xfrm>
            <a:off x="304801" y="2032525"/>
            <a:ext cx="8634918" cy="3886200"/>
          </a:xfrm>
          <a:prstGeom prst="rect">
            <a:avLst/>
          </a:prstGeom>
          <a:noFill/>
          <a:ln w="9525">
            <a:noFill/>
            <a:miter lim="800000"/>
            <a:headEnd/>
            <a:tailEnd/>
          </a:ln>
        </p:spPr>
      </p:pic>
      <p:sp>
        <p:nvSpPr>
          <p:cNvPr id="30722" name="Rectangle 2"/>
          <p:cNvSpPr>
            <a:spLocks noChangeArrowheads="1"/>
          </p:cNvSpPr>
          <p:nvPr/>
        </p:nvSpPr>
        <p:spPr bwMode="auto">
          <a:xfrm>
            <a:off x="1066800" y="171450"/>
            <a:ext cx="6934200" cy="1200150"/>
          </a:xfrm>
          <a:prstGeom prst="rect">
            <a:avLst/>
          </a:prstGeom>
          <a:noFill/>
          <a:ln w="9525">
            <a:noFill/>
            <a:miter lim="800000"/>
            <a:headEnd/>
            <a:tailEnd/>
          </a:ln>
        </p:spPr>
        <p:txBody>
          <a:bodyPr>
            <a:spAutoFit/>
          </a:bodyPr>
          <a:lstStyle/>
          <a:p>
            <a:pPr algn="ctr"/>
            <a:r>
              <a:rPr lang="en-US" sz="3600" dirty="0">
                <a:latin typeface="Calibri" pitchFamily="34" charset="0"/>
              </a:rPr>
              <a:t>  </a:t>
            </a:r>
            <a:r>
              <a:rPr lang="en-US" sz="3600" dirty="0">
                <a:cs typeface="Arial" pitchFamily="34" charset="0"/>
              </a:rPr>
              <a:t>Resident Energy Conservation </a:t>
            </a:r>
          </a:p>
          <a:p>
            <a:pPr algn="ctr"/>
            <a:r>
              <a:rPr lang="en-US" sz="3600" dirty="0">
                <a:cs typeface="Arial" pitchFamily="34" charset="0"/>
              </a:rPr>
              <a:t>Program (RECP) </a:t>
            </a:r>
          </a:p>
        </p:txBody>
      </p:sp>
      <p:pic>
        <p:nvPicPr>
          <p:cNvPr id="30724" name="Picture 2" descr="http://www.barrettresourcegroup.com/images/CPEN%20Logo.gif"/>
          <p:cNvPicPr>
            <a:picLocks noChangeAspect="1" noChangeArrowheads="1"/>
          </p:cNvPicPr>
          <p:nvPr/>
        </p:nvPicPr>
        <p:blipFill>
          <a:blip r:embed="rId4" cstate="print"/>
          <a:srcRect/>
          <a:stretch>
            <a:fillRect/>
          </a:stretch>
        </p:blipFill>
        <p:spPr bwMode="auto">
          <a:xfrm>
            <a:off x="152400" y="152400"/>
            <a:ext cx="1017588" cy="1219200"/>
          </a:xfrm>
          <a:prstGeom prst="rect">
            <a:avLst/>
          </a:prstGeom>
          <a:noFill/>
          <a:ln w="9525">
            <a:noFill/>
            <a:miter lim="800000"/>
            <a:headEnd/>
            <a:tailEnd/>
          </a:ln>
        </p:spPr>
      </p:pic>
      <p:pic>
        <p:nvPicPr>
          <p:cNvPr id="30725" name="Picture 10" descr="http://t1.gstatic.com/images?q=tbn:ANd9GcQolXWgjcnzvLoJJQUSc0pLn_I4bu_0Nrv4hLhehkM1LJLJGvYdKEXzMw">
            <a:hlinkClick r:id="rId5"/>
          </p:cNvPr>
          <p:cNvPicPr>
            <a:picLocks noChangeAspect="1" noChangeArrowheads="1"/>
          </p:cNvPicPr>
          <p:nvPr/>
        </p:nvPicPr>
        <p:blipFill>
          <a:blip r:embed="rId6" cstate="print"/>
          <a:srcRect/>
          <a:stretch>
            <a:fillRect/>
          </a:stretch>
        </p:blipFill>
        <p:spPr bwMode="auto">
          <a:xfrm>
            <a:off x="7924800" y="152400"/>
            <a:ext cx="1114425" cy="1147763"/>
          </a:xfrm>
          <a:prstGeom prst="rect">
            <a:avLst/>
          </a:prstGeom>
          <a:noFill/>
          <a:ln w="9525">
            <a:noFill/>
            <a:miter lim="800000"/>
            <a:headEnd/>
            <a:tailEnd/>
          </a:ln>
        </p:spPr>
      </p:pic>
      <p:sp>
        <p:nvSpPr>
          <p:cNvPr id="30726" name="Slide Number Placeholder 1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18A33581-B081-477E-9956-8F2CEE6C34AD}" type="slidenum">
              <a:rPr lang="en-US" sz="1100" smtClean="0">
                <a:solidFill>
                  <a:schemeClr val="tx1"/>
                </a:solidFill>
                <a:latin typeface="Arial" pitchFamily="34" charset="0"/>
                <a:cs typeface="Arial" pitchFamily="34" charset="0"/>
              </a:rPr>
              <a:pPr algn="ctr" fontAlgn="base">
                <a:spcBef>
                  <a:spcPct val="0"/>
                </a:spcBef>
                <a:spcAft>
                  <a:spcPct val="0"/>
                </a:spcAft>
              </a:pPr>
              <a:t>6</a:t>
            </a:fld>
            <a:endParaRPr lang="en-US" sz="1100" dirty="0" smtClean="0">
              <a:solidFill>
                <a:schemeClr val="tx1"/>
              </a:solidFill>
              <a:latin typeface="Arial" pitchFamily="34" charset="0"/>
              <a:cs typeface="Arial" pitchFamily="34" charset="0"/>
            </a:endParaRPr>
          </a:p>
        </p:txBody>
      </p:sp>
      <p:sp>
        <p:nvSpPr>
          <p:cNvPr id="11" name="Oval 10"/>
          <p:cNvSpPr/>
          <p:nvPr/>
        </p:nvSpPr>
        <p:spPr>
          <a:xfrm>
            <a:off x="5410200" y="4572000"/>
            <a:ext cx="1447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barrettresourcegroup.com/images/CPEN%20Logo.gif"/>
          <p:cNvPicPr>
            <a:picLocks noChangeAspect="1" noChangeArrowheads="1"/>
          </p:cNvPicPr>
          <p:nvPr/>
        </p:nvPicPr>
        <p:blipFill>
          <a:blip r:embed="rId3" cstate="print"/>
          <a:srcRect/>
          <a:stretch>
            <a:fillRect/>
          </a:stretch>
        </p:blipFill>
        <p:spPr bwMode="auto">
          <a:xfrm>
            <a:off x="152400" y="152400"/>
            <a:ext cx="1017588" cy="1219200"/>
          </a:xfrm>
          <a:prstGeom prst="rect">
            <a:avLst/>
          </a:prstGeom>
          <a:noFill/>
          <a:ln w="9525">
            <a:noFill/>
            <a:miter lim="800000"/>
            <a:headEnd/>
            <a:tailEnd/>
          </a:ln>
        </p:spPr>
      </p:pic>
      <p:pic>
        <p:nvPicPr>
          <p:cNvPr id="32771" name="Picture 10" descr="http://t1.gstatic.com/images?q=tbn:ANd9GcQolXWgjcnzvLoJJQUSc0pLn_I4bu_0Nrv4hLhehkM1LJLJGvYdKEXzMw">
            <a:hlinkClick r:id="rId4"/>
          </p:cNvPr>
          <p:cNvPicPr>
            <a:picLocks noChangeAspect="1" noChangeArrowheads="1"/>
          </p:cNvPicPr>
          <p:nvPr/>
        </p:nvPicPr>
        <p:blipFill>
          <a:blip r:embed="rId5" cstate="print"/>
          <a:srcRect/>
          <a:stretch>
            <a:fillRect/>
          </a:stretch>
        </p:blipFill>
        <p:spPr bwMode="auto">
          <a:xfrm>
            <a:off x="7924800" y="152400"/>
            <a:ext cx="1114425" cy="1147763"/>
          </a:xfrm>
          <a:prstGeom prst="rect">
            <a:avLst/>
          </a:prstGeom>
          <a:noFill/>
          <a:ln w="9525">
            <a:noFill/>
            <a:miter lim="800000"/>
            <a:headEnd/>
            <a:tailEnd/>
          </a:ln>
        </p:spPr>
      </p:pic>
      <p:sp>
        <p:nvSpPr>
          <p:cNvPr id="32772" name="Rectangle 2"/>
          <p:cNvSpPr>
            <a:spLocks noChangeArrowheads="1"/>
          </p:cNvSpPr>
          <p:nvPr/>
        </p:nvSpPr>
        <p:spPr bwMode="auto">
          <a:xfrm>
            <a:off x="1066800" y="171450"/>
            <a:ext cx="6934200" cy="1200150"/>
          </a:xfrm>
          <a:prstGeom prst="rect">
            <a:avLst/>
          </a:prstGeom>
          <a:noFill/>
          <a:ln w="9525">
            <a:noFill/>
            <a:miter lim="800000"/>
            <a:headEnd/>
            <a:tailEnd/>
          </a:ln>
        </p:spPr>
        <p:txBody>
          <a:bodyPr>
            <a:spAutoFit/>
          </a:bodyPr>
          <a:lstStyle/>
          <a:p>
            <a:pPr algn="ctr"/>
            <a:r>
              <a:rPr lang="en-US" sz="3600" dirty="0">
                <a:latin typeface="Calibri" pitchFamily="34" charset="0"/>
              </a:rPr>
              <a:t>  </a:t>
            </a:r>
            <a:r>
              <a:rPr lang="en-US" sz="3600" dirty="0">
                <a:cs typeface="Arial" pitchFamily="34" charset="0"/>
              </a:rPr>
              <a:t>Resident Energy Conservation </a:t>
            </a:r>
          </a:p>
          <a:p>
            <a:pPr algn="ctr"/>
            <a:r>
              <a:rPr lang="en-US" sz="3600" dirty="0">
                <a:cs typeface="Arial" pitchFamily="34" charset="0"/>
              </a:rPr>
              <a:t>Program (RECP)</a:t>
            </a:r>
          </a:p>
        </p:txBody>
      </p:sp>
      <p:sp>
        <p:nvSpPr>
          <p:cNvPr id="32773" name="Rectangle 7"/>
          <p:cNvSpPr>
            <a:spLocks noChangeArrowheads="1"/>
          </p:cNvSpPr>
          <p:nvPr/>
        </p:nvSpPr>
        <p:spPr bwMode="auto">
          <a:xfrm>
            <a:off x="590550" y="1752600"/>
            <a:ext cx="7924800" cy="1951038"/>
          </a:xfrm>
          <a:prstGeom prst="rect">
            <a:avLst/>
          </a:prstGeom>
          <a:noFill/>
          <a:ln w="9525">
            <a:noFill/>
            <a:miter lim="800000"/>
            <a:headEnd/>
            <a:tailEnd/>
          </a:ln>
        </p:spPr>
        <p:txBody>
          <a:bodyPr>
            <a:spAutoFit/>
          </a:bodyPr>
          <a:lstStyle/>
          <a:p>
            <a:pPr marL="342900" indent="-342900" eaLnBrk="0" hangingPunct="0">
              <a:spcBef>
                <a:spcPct val="20000"/>
              </a:spcBef>
              <a:buFont typeface="Arial" pitchFamily="34" charset="0"/>
              <a:buChar char="•"/>
            </a:pPr>
            <a:r>
              <a:rPr lang="en-US" sz="2400" dirty="0">
                <a:cs typeface="Arial" pitchFamily="34" charset="0"/>
              </a:rPr>
              <a:t>RECP will encourage energy conservation</a:t>
            </a:r>
          </a:p>
          <a:p>
            <a:pPr marL="742950" lvl="1" indent="-285750">
              <a:spcBef>
                <a:spcPct val="20000"/>
              </a:spcBef>
              <a:buFont typeface="Arial" pitchFamily="34" charset="0"/>
              <a:buChar char="–"/>
            </a:pPr>
            <a:r>
              <a:rPr lang="en-US" sz="2000" dirty="0">
                <a:cs typeface="Arial" pitchFamily="34" charset="0"/>
              </a:rPr>
              <a:t>Residents using less energy </a:t>
            </a:r>
            <a:r>
              <a:rPr lang="en-US" sz="2000" u="sng" dirty="0">
                <a:cs typeface="Arial" pitchFamily="34" charset="0"/>
              </a:rPr>
              <a:t>will be rewarded</a:t>
            </a:r>
            <a:r>
              <a:rPr lang="en-US" sz="2000" dirty="0">
                <a:cs typeface="Arial" pitchFamily="34" charset="0"/>
              </a:rPr>
              <a:t> with cash / credit</a:t>
            </a:r>
          </a:p>
          <a:p>
            <a:pPr marL="742950" lvl="1" indent="-285750">
              <a:spcBef>
                <a:spcPct val="20000"/>
              </a:spcBef>
              <a:buFont typeface="Arial" pitchFamily="34" charset="0"/>
              <a:buChar char="–"/>
            </a:pPr>
            <a:r>
              <a:rPr lang="en-US" sz="2000" dirty="0">
                <a:cs typeface="Arial" pitchFamily="34" charset="0"/>
              </a:rPr>
              <a:t>Residents using more energy will be billed for only the excess</a:t>
            </a:r>
          </a:p>
          <a:p>
            <a:pPr marL="742950" lvl="1" indent="-285750">
              <a:spcBef>
                <a:spcPct val="20000"/>
              </a:spcBef>
              <a:buFont typeface="Arial" pitchFamily="34" charset="0"/>
              <a:buChar char="–"/>
            </a:pPr>
            <a:r>
              <a:rPr lang="en-US" sz="2000" dirty="0">
                <a:cs typeface="Arial" pitchFamily="34" charset="0"/>
              </a:rPr>
              <a:t>Each Family can influence their own destiny</a:t>
            </a:r>
            <a:endParaRPr lang="en-US" sz="2400" dirty="0">
              <a:cs typeface="Arial" pitchFamily="34" charset="0"/>
            </a:endParaRPr>
          </a:p>
        </p:txBody>
      </p:sp>
      <p:pic>
        <p:nvPicPr>
          <p:cNvPr id="32774" name="Picture 2" descr="http://lincolnmilitary.com/Installations/camp-pendleton-(mcb)/oneill-heights-east/Images/ONeill_Heights_east_hero1%20.jpg"/>
          <p:cNvPicPr>
            <a:picLocks noChangeAspect="1" noChangeArrowheads="1"/>
          </p:cNvPicPr>
          <p:nvPr/>
        </p:nvPicPr>
        <p:blipFill>
          <a:blip r:embed="rId6" cstate="print"/>
          <a:srcRect/>
          <a:stretch>
            <a:fillRect/>
          </a:stretch>
        </p:blipFill>
        <p:spPr bwMode="auto">
          <a:xfrm>
            <a:off x="415925" y="3962400"/>
            <a:ext cx="8423275" cy="2438400"/>
          </a:xfrm>
          <a:prstGeom prst="rect">
            <a:avLst/>
          </a:prstGeom>
          <a:noFill/>
          <a:ln w="9525">
            <a:noFill/>
            <a:miter lim="800000"/>
            <a:headEnd/>
            <a:tailEnd/>
          </a:ln>
        </p:spPr>
      </p:pic>
      <p:sp>
        <p:nvSpPr>
          <p:cNvPr id="32775" name="Slide Number Placeholder 12"/>
          <p:cNvSpPr>
            <a:spLocks noGrp="1"/>
          </p:cNvSpPr>
          <p:nvPr>
            <p:ph type="sldNum" sz="quarter" idx="12"/>
          </p:nvPr>
        </p:nvSpPr>
        <p:spPr bwMode="auto">
          <a:xfrm>
            <a:off x="8610600" y="6492875"/>
            <a:ext cx="533400" cy="365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5AE66546-88B1-421B-B37D-5EBEA8201C95}" type="slidenum">
              <a:rPr lang="en-US" sz="1100" smtClean="0">
                <a:solidFill>
                  <a:schemeClr val="tx1"/>
                </a:solidFill>
                <a:latin typeface="Arial" pitchFamily="34" charset="0"/>
                <a:cs typeface="Arial" pitchFamily="34" charset="0"/>
              </a:rPr>
              <a:pPr algn="ctr" fontAlgn="base">
                <a:spcBef>
                  <a:spcPct val="0"/>
                </a:spcBef>
                <a:spcAft>
                  <a:spcPct val="0"/>
                </a:spcAft>
              </a:pPr>
              <a:t>7</a:t>
            </a:fld>
            <a:endParaRPr lang="en-US" sz="1100" dirty="0" smtClean="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barrettresourcegroup.com/images/CPEN%20Logo.gif"/>
          <p:cNvPicPr>
            <a:picLocks noChangeAspect="1" noChangeArrowheads="1"/>
          </p:cNvPicPr>
          <p:nvPr/>
        </p:nvPicPr>
        <p:blipFill>
          <a:blip r:embed="rId3" cstate="print"/>
          <a:srcRect/>
          <a:stretch>
            <a:fillRect/>
          </a:stretch>
        </p:blipFill>
        <p:spPr bwMode="auto">
          <a:xfrm>
            <a:off x="152400" y="152400"/>
            <a:ext cx="1017588" cy="1219200"/>
          </a:xfrm>
          <a:prstGeom prst="rect">
            <a:avLst/>
          </a:prstGeom>
          <a:noFill/>
          <a:ln w="9525">
            <a:noFill/>
            <a:miter lim="800000"/>
            <a:headEnd/>
            <a:tailEnd/>
          </a:ln>
        </p:spPr>
      </p:pic>
      <p:pic>
        <p:nvPicPr>
          <p:cNvPr id="31747" name="Picture 10" descr="http://t1.gstatic.com/images?q=tbn:ANd9GcQolXWgjcnzvLoJJQUSc0pLn_I4bu_0Nrv4hLhehkM1LJLJGvYdKEXzMw">
            <a:hlinkClick r:id="rId4"/>
          </p:cNvPr>
          <p:cNvPicPr>
            <a:picLocks noChangeAspect="1" noChangeArrowheads="1"/>
          </p:cNvPicPr>
          <p:nvPr/>
        </p:nvPicPr>
        <p:blipFill>
          <a:blip r:embed="rId5" cstate="print"/>
          <a:srcRect/>
          <a:stretch>
            <a:fillRect/>
          </a:stretch>
        </p:blipFill>
        <p:spPr bwMode="auto">
          <a:xfrm>
            <a:off x="7924800" y="152400"/>
            <a:ext cx="1114425" cy="1147763"/>
          </a:xfrm>
          <a:prstGeom prst="rect">
            <a:avLst/>
          </a:prstGeom>
          <a:noFill/>
          <a:ln w="9525">
            <a:noFill/>
            <a:miter lim="800000"/>
            <a:headEnd/>
            <a:tailEnd/>
          </a:ln>
        </p:spPr>
      </p:pic>
      <p:sp>
        <p:nvSpPr>
          <p:cNvPr id="31748" name="Rectangle 2"/>
          <p:cNvSpPr>
            <a:spLocks noChangeArrowheads="1"/>
          </p:cNvSpPr>
          <p:nvPr/>
        </p:nvSpPr>
        <p:spPr bwMode="auto">
          <a:xfrm>
            <a:off x="1066800" y="152400"/>
            <a:ext cx="6934200" cy="1200150"/>
          </a:xfrm>
          <a:prstGeom prst="rect">
            <a:avLst/>
          </a:prstGeom>
          <a:noFill/>
          <a:ln w="9525">
            <a:noFill/>
            <a:miter lim="800000"/>
            <a:headEnd/>
            <a:tailEnd/>
          </a:ln>
        </p:spPr>
        <p:txBody>
          <a:bodyPr>
            <a:spAutoFit/>
          </a:bodyPr>
          <a:lstStyle/>
          <a:p>
            <a:pPr algn="ctr"/>
            <a:r>
              <a:rPr lang="en-US" sz="3600" dirty="0">
                <a:latin typeface="Calibri" pitchFamily="34" charset="0"/>
              </a:rPr>
              <a:t>  </a:t>
            </a:r>
            <a:endParaRPr lang="en-US" sz="3600" dirty="0">
              <a:cs typeface="Arial" pitchFamily="34" charset="0"/>
            </a:endParaRPr>
          </a:p>
          <a:p>
            <a:pPr algn="ctr"/>
            <a:endParaRPr lang="en-US" sz="3600" dirty="0">
              <a:latin typeface="Calibri" pitchFamily="34" charset="0"/>
            </a:endParaRPr>
          </a:p>
        </p:txBody>
      </p:sp>
      <p:sp>
        <p:nvSpPr>
          <p:cNvPr id="31749" name="Rectangle 8"/>
          <p:cNvSpPr>
            <a:spLocks noChangeArrowheads="1"/>
          </p:cNvSpPr>
          <p:nvPr/>
        </p:nvSpPr>
        <p:spPr bwMode="auto">
          <a:xfrm>
            <a:off x="0" y="457200"/>
            <a:ext cx="8763000" cy="584200"/>
          </a:xfrm>
          <a:prstGeom prst="rect">
            <a:avLst/>
          </a:prstGeom>
          <a:noFill/>
          <a:ln w="9525">
            <a:noFill/>
            <a:miter lim="800000"/>
            <a:headEnd/>
            <a:tailEnd/>
          </a:ln>
        </p:spPr>
        <p:txBody>
          <a:bodyPr>
            <a:spAutoFit/>
          </a:bodyPr>
          <a:lstStyle/>
          <a:p>
            <a:pPr marL="742950" lvl="1" indent="-285750" algn="ctr" eaLnBrk="0" hangingPunct="0">
              <a:spcBef>
                <a:spcPct val="20000"/>
              </a:spcBef>
            </a:pPr>
            <a:r>
              <a:rPr lang="en-US" sz="3200" dirty="0"/>
              <a:t>“Cost Savings = Improvements”</a:t>
            </a:r>
          </a:p>
        </p:txBody>
      </p:sp>
      <p:pic>
        <p:nvPicPr>
          <p:cNvPr id="31750" name="Picture 5" descr="Stuart Mesa 010.jpg"/>
          <p:cNvPicPr>
            <a:picLocks noChangeAspect="1"/>
          </p:cNvPicPr>
          <p:nvPr/>
        </p:nvPicPr>
        <p:blipFill>
          <a:blip r:embed="rId6" cstate="print"/>
          <a:srcRect/>
          <a:stretch>
            <a:fillRect/>
          </a:stretch>
        </p:blipFill>
        <p:spPr bwMode="auto">
          <a:xfrm>
            <a:off x="685800" y="3886200"/>
            <a:ext cx="3810000" cy="2514600"/>
          </a:xfrm>
          <a:prstGeom prst="rect">
            <a:avLst/>
          </a:prstGeom>
          <a:noFill/>
          <a:ln w="9525">
            <a:noFill/>
            <a:miter lim="800000"/>
            <a:headEnd/>
            <a:tailEnd/>
          </a:ln>
        </p:spPr>
      </p:pic>
      <p:pic>
        <p:nvPicPr>
          <p:cNvPr id="31751" name="Picture 15" descr="U:\InDesign Templates\Mountain District\Wire Mountain II\Wire Mountain II Exterior.JPG"/>
          <p:cNvPicPr>
            <a:picLocks noChangeAspect="1" noChangeArrowheads="1"/>
          </p:cNvPicPr>
          <p:nvPr/>
        </p:nvPicPr>
        <p:blipFill>
          <a:blip r:embed="rId7" cstate="print"/>
          <a:srcRect/>
          <a:stretch>
            <a:fillRect/>
          </a:stretch>
        </p:blipFill>
        <p:spPr bwMode="auto">
          <a:xfrm>
            <a:off x="4648200" y="1447800"/>
            <a:ext cx="3810000" cy="2346325"/>
          </a:xfrm>
          <a:prstGeom prst="rect">
            <a:avLst/>
          </a:prstGeom>
          <a:noFill/>
          <a:ln w="228600" cap="sq" cmpd="thickThin">
            <a:noFill/>
            <a:miter lim="800000"/>
            <a:headEnd/>
            <a:tailEnd/>
          </a:ln>
        </p:spPr>
      </p:pic>
      <p:pic>
        <p:nvPicPr>
          <p:cNvPr id="31752" name="Picture 13" descr="C:\Documents and Settings\llewis1\My Documents\My Pictures\South Mesa II\South Mesa II 406.jpg"/>
          <p:cNvPicPr>
            <a:picLocks noChangeAspect="1" noChangeArrowheads="1"/>
          </p:cNvPicPr>
          <p:nvPr/>
        </p:nvPicPr>
        <p:blipFill>
          <a:blip r:embed="rId8" cstate="print"/>
          <a:srcRect/>
          <a:stretch>
            <a:fillRect/>
          </a:stretch>
        </p:blipFill>
        <p:spPr bwMode="auto">
          <a:xfrm>
            <a:off x="685800" y="1447800"/>
            <a:ext cx="4038600" cy="2692400"/>
          </a:xfrm>
          <a:prstGeom prst="rect">
            <a:avLst/>
          </a:prstGeom>
          <a:noFill/>
          <a:ln w="9525">
            <a:noFill/>
            <a:miter lim="800000"/>
            <a:headEnd/>
            <a:tailEnd/>
          </a:ln>
        </p:spPr>
      </p:pic>
      <p:pic>
        <p:nvPicPr>
          <p:cNvPr id="31753" name="Picture 7" descr="Stuart Mesa 003.jpg"/>
          <p:cNvPicPr>
            <a:picLocks noChangeAspect="1"/>
          </p:cNvPicPr>
          <p:nvPr/>
        </p:nvPicPr>
        <p:blipFill>
          <a:blip r:embed="rId9" cstate="print"/>
          <a:srcRect/>
          <a:stretch>
            <a:fillRect/>
          </a:stretch>
        </p:blipFill>
        <p:spPr bwMode="auto">
          <a:xfrm>
            <a:off x="4419600" y="3581400"/>
            <a:ext cx="4038600" cy="2819400"/>
          </a:xfrm>
          <a:prstGeom prst="rect">
            <a:avLst/>
          </a:prstGeom>
          <a:noFill/>
          <a:ln w="9525">
            <a:noFill/>
            <a:miter lim="800000"/>
            <a:headEnd/>
            <a:tailEnd/>
          </a:ln>
        </p:spPr>
      </p:pic>
      <p:sp>
        <p:nvSpPr>
          <p:cNvPr id="31754" name="Slide Number Placeholder 12"/>
          <p:cNvSpPr>
            <a:spLocks noGrp="1"/>
          </p:cNvSpPr>
          <p:nvPr>
            <p:ph type="sldNum" sz="quarter" idx="12"/>
          </p:nvPr>
        </p:nvSpPr>
        <p:spPr bwMode="auto">
          <a:xfrm>
            <a:off x="8610600" y="6492875"/>
            <a:ext cx="533400" cy="365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9954A7DA-E95C-4EC7-B340-491EDAD33478}" type="slidenum">
              <a:rPr lang="en-US" sz="1100" smtClean="0">
                <a:solidFill>
                  <a:schemeClr val="tx1"/>
                </a:solidFill>
                <a:latin typeface="Arial" pitchFamily="34" charset="0"/>
                <a:cs typeface="Arial" pitchFamily="34" charset="0"/>
              </a:rPr>
              <a:pPr algn="ctr" fontAlgn="base">
                <a:spcBef>
                  <a:spcPct val="0"/>
                </a:spcBef>
                <a:spcAft>
                  <a:spcPct val="0"/>
                </a:spcAft>
              </a:pPr>
              <a:t>8</a:t>
            </a:fld>
            <a:endParaRPr lang="en-US" sz="1100" dirty="0" smtClean="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arrettresourcegroup.com/images/CPEN%20Logo.gif"/>
          <p:cNvPicPr>
            <a:picLocks noChangeAspect="1" noChangeArrowheads="1"/>
          </p:cNvPicPr>
          <p:nvPr/>
        </p:nvPicPr>
        <p:blipFill>
          <a:blip r:embed="rId3" cstate="print"/>
          <a:srcRect/>
          <a:stretch>
            <a:fillRect/>
          </a:stretch>
        </p:blipFill>
        <p:spPr bwMode="auto">
          <a:xfrm>
            <a:off x="152400" y="152400"/>
            <a:ext cx="1017588" cy="1219200"/>
          </a:xfrm>
          <a:prstGeom prst="rect">
            <a:avLst/>
          </a:prstGeom>
          <a:noFill/>
          <a:ln w="9525">
            <a:noFill/>
            <a:miter lim="800000"/>
            <a:headEnd/>
            <a:tailEnd/>
          </a:ln>
        </p:spPr>
      </p:pic>
      <p:pic>
        <p:nvPicPr>
          <p:cNvPr id="33795" name="Picture 10" descr="http://t1.gstatic.com/images?q=tbn:ANd9GcQolXWgjcnzvLoJJQUSc0pLn_I4bu_0Nrv4hLhehkM1LJLJGvYdKEXzMw">
            <a:hlinkClick r:id="rId4"/>
          </p:cNvPr>
          <p:cNvPicPr>
            <a:picLocks noChangeAspect="1" noChangeArrowheads="1"/>
          </p:cNvPicPr>
          <p:nvPr/>
        </p:nvPicPr>
        <p:blipFill>
          <a:blip r:embed="rId5" cstate="print"/>
          <a:srcRect/>
          <a:stretch>
            <a:fillRect/>
          </a:stretch>
        </p:blipFill>
        <p:spPr bwMode="auto">
          <a:xfrm>
            <a:off x="7924800" y="152400"/>
            <a:ext cx="1114425" cy="1147763"/>
          </a:xfrm>
          <a:prstGeom prst="rect">
            <a:avLst/>
          </a:prstGeom>
          <a:noFill/>
          <a:ln w="9525">
            <a:noFill/>
            <a:miter lim="800000"/>
            <a:headEnd/>
            <a:tailEnd/>
          </a:ln>
        </p:spPr>
      </p:pic>
      <p:sp>
        <p:nvSpPr>
          <p:cNvPr id="33796" name="Rectangle 2"/>
          <p:cNvSpPr>
            <a:spLocks noChangeArrowheads="1"/>
          </p:cNvSpPr>
          <p:nvPr/>
        </p:nvSpPr>
        <p:spPr bwMode="auto">
          <a:xfrm>
            <a:off x="1066800" y="171450"/>
            <a:ext cx="6934200" cy="1200150"/>
          </a:xfrm>
          <a:prstGeom prst="rect">
            <a:avLst/>
          </a:prstGeom>
          <a:noFill/>
          <a:ln w="9525">
            <a:noFill/>
            <a:miter lim="800000"/>
            <a:headEnd/>
            <a:tailEnd/>
          </a:ln>
        </p:spPr>
        <p:txBody>
          <a:bodyPr>
            <a:spAutoFit/>
          </a:bodyPr>
          <a:lstStyle/>
          <a:p>
            <a:pPr algn="ctr"/>
            <a:r>
              <a:rPr lang="en-US" sz="3600" dirty="0">
                <a:cs typeface="Arial" pitchFamily="34" charset="0"/>
              </a:rPr>
              <a:t>RECP Program </a:t>
            </a:r>
          </a:p>
          <a:p>
            <a:pPr algn="ctr"/>
            <a:r>
              <a:rPr lang="en-US" sz="3600" dirty="0">
                <a:cs typeface="Arial" pitchFamily="34" charset="0"/>
              </a:rPr>
              <a:t>Concept of Operations</a:t>
            </a:r>
          </a:p>
        </p:txBody>
      </p:sp>
      <p:sp>
        <p:nvSpPr>
          <p:cNvPr id="8" name="Rectangle 7"/>
          <p:cNvSpPr/>
          <p:nvPr/>
        </p:nvSpPr>
        <p:spPr>
          <a:xfrm>
            <a:off x="590550" y="1625600"/>
            <a:ext cx="7924800" cy="4315027"/>
          </a:xfrm>
          <a:prstGeom prst="rect">
            <a:avLst/>
          </a:prstGeom>
        </p:spPr>
        <p:txBody>
          <a:bodyPr>
            <a:spAutoFit/>
          </a:bodyPr>
          <a:lstStyle/>
          <a:p>
            <a:pPr marL="342900" indent="-342900" eaLnBrk="0" hangingPunct="0">
              <a:spcBef>
                <a:spcPct val="20000"/>
              </a:spcBef>
              <a:buFont typeface="Arial" charset="0"/>
              <a:buChar char="•"/>
              <a:defRPr/>
            </a:pPr>
            <a:r>
              <a:rPr lang="en-US" sz="2400" kern="0" dirty="0">
                <a:latin typeface="Arial" charset="0"/>
              </a:rPr>
              <a:t>Establish Housing Types</a:t>
            </a:r>
          </a:p>
          <a:p>
            <a:pPr marL="631825" lvl="1" indent="-233363" eaLnBrk="0" hangingPunct="0">
              <a:spcBef>
                <a:spcPct val="20000"/>
              </a:spcBef>
              <a:buFont typeface="Arial" pitchFamily="34" charset="0"/>
              <a:buChar char="–"/>
              <a:defRPr/>
            </a:pPr>
            <a:r>
              <a:rPr lang="en-US" sz="2000" kern="0" dirty="0">
                <a:latin typeface="Arial" charset="0"/>
              </a:rPr>
              <a:t>Based on </a:t>
            </a:r>
            <a:r>
              <a:rPr lang="en-US" sz="2000" kern="0" dirty="0" smtClean="0">
                <a:latin typeface="Arial" charset="0"/>
              </a:rPr>
              <a:t>location, size</a:t>
            </a:r>
            <a:r>
              <a:rPr lang="en-US" sz="2000" kern="0" dirty="0">
                <a:latin typeface="Arial" charset="0"/>
              </a:rPr>
              <a:t>, style, </a:t>
            </a:r>
            <a:r>
              <a:rPr lang="en-US" sz="2000" kern="0" dirty="0" smtClean="0">
                <a:latin typeface="Arial" charset="0"/>
              </a:rPr>
              <a:t>age, and number of </a:t>
            </a:r>
            <a:r>
              <a:rPr lang="en-US" sz="2000" kern="0" dirty="0">
                <a:latin typeface="Arial" charset="0"/>
              </a:rPr>
              <a:t>bedrooms </a:t>
            </a:r>
            <a:r>
              <a:rPr lang="en-US" kern="0" dirty="0"/>
              <a:t> </a:t>
            </a:r>
          </a:p>
          <a:p>
            <a:pPr marL="342900" lvl="1" indent="-342900" eaLnBrk="0" hangingPunct="0">
              <a:spcBef>
                <a:spcPct val="20000"/>
              </a:spcBef>
              <a:buFont typeface="Arial" pitchFamily="34" charset="0"/>
              <a:buChar char="•"/>
              <a:defRPr/>
            </a:pPr>
            <a:r>
              <a:rPr lang="en-US" sz="2400" kern="0" dirty="0">
                <a:latin typeface="Arial" charset="0"/>
              </a:rPr>
              <a:t>Electric Metering</a:t>
            </a:r>
            <a:endParaRPr lang="en-US" sz="2400" kern="0" dirty="0"/>
          </a:p>
          <a:p>
            <a:pPr marL="631825" lvl="1" indent="-233363" eaLnBrk="0" hangingPunct="0">
              <a:spcBef>
                <a:spcPct val="20000"/>
              </a:spcBef>
              <a:buFont typeface="Arial" pitchFamily="34" charset="0"/>
              <a:buChar char="–"/>
              <a:defRPr/>
            </a:pPr>
            <a:r>
              <a:rPr lang="en-US" sz="2000" kern="0" dirty="0" smtClean="0"/>
              <a:t>Hunt Properties (</a:t>
            </a:r>
            <a:r>
              <a:rPr lang="en-US" sz="2000" kern="0" dirty="0" err="1" smtClean="0"/>
              <a:t>Deluz</a:t>
            </a:r>
            <a:r>
              <a:rPr lang="en-US" sz="2000" kern="0" dirty="0" smtClean="0"/>
              <a:t>) are 100% metered</a:t>
            </a:r>
          </a:p>
          <a:p>
            <a:pPr marL="631825" lvl="1" indent="-233363" eaLnBrk="0" hangingPunct="0">
              <a:spcBef>
                <a:spcPct val="20000"/>
              </a:spcBef>
              <a:buFont typeface="Arial" pitchFamily="34" charset="0"/>
              <a:buChar char="–"/>
              <a:defRPr/>
            </a:pPr>
            <a:r>
              <a:rPr lang="en-US" sz="2000" kern="0" dirty="0" smtClean="0"/>
              <a:t>Lincoln </a:t>
            </a:r>
            <a:r>
              <a:rPr lang="en-US" sz="2000" kern="0" dirty="0"/>
              <a:t>Properties </a:t>
            </a:r>
            <a:r>
              <a:rPr lang="en-US" sz="2000" kern="0" dirty="0" smtClean="0"/>
              <a:t>are 100% metered</a:t>
            </a:r>
            <a:endParaRPr lang="en-US" sz="2000" kern="0" dirty="0"/>
          </a:p>
          <a:p>
            <a:pPr marL="342900" lvl="1" indent="-342900" eaLnBrk="0" hangingPunct="0">
              <a:spcBef>
                <a:spcPct val="20000"/>
              </a:spcBef>
              <a:buFont typeface="Arial" charset="0"/>
              <a:buChar char="•"/>
              <a:defRPr/>
            </a:pPr>
            <a:r>
              <a:rPr lang="en-US" sz="2400" kern="0" dirty="0" smtClean="0">
                <a:latin typeface="Arial" charset="0"/>
              </a:rPr>
              <a:t>Calculate </a:t>
            </a:r>
            <a:r>
              <a:rPr lang="en-US" sz="2400" kern="0" dirty="0">
                <a:latin typeface="Arial" charset="0"/>
              </a:rPr>
              <a:t>Average Usage for each Type each Month  </a:t>
            </a:r>
          </a:p>
          <a:p>
            <a:pPr marL="631825" lvl="1" indent="-233363" eaLnBrk="0" hangingPunct="0">
              <a:spcBef>
                <a:spcPct val="20000"/>
              </a:spcBef>
              <a:buFont typeface="Arial" pitchFamily="34" charset="0"/>
              <a:buChar char="–"/>
              <a:defRPr/>
            </a:pPr>
            <a:r>
              <a:rPr lang="en-US" sz="2000" kern="0" dirty="0">
                <a:latin typeface="Arial" charset="0"/>
              </a:rPr>
              <a:t>Top/bottom 5% not considered in average </a:t>
            </a:r>
          </a:p>
          <a:p>
            <a:pPr marL="342900" lvl="1" indent="-342900" eaLnBrk="0" hangingPunct="0">
              <a:spcBef>
                <a:spcPct val="20000"/>
              </a:spcBef>
              <a:buFont typeface="Arial" charset="0"/>
              <a:buChar char="•"/>
              <a:defRPr/>
            </a:pPr>
            <a:r>
              <a:rPr lang="en-US" sz="2400" kern="0" dirty="0">
                <a:latin typeface="Arial" charset="0"/>
              </a:rPr>
              <a:t>Establish Average Range</a:t>
            </a:r>
          </a:p>
          <a:p>
            <a:pPr marL="631825" lvl="1" indent="-233363" eaLnBrk="0" hangingPunct="0">
              <a:spcBef>
                <a:spcPct val="20000"/>
              </a:spcBef>
              <a:buFont typeface="Arial" pitchFamily="34" charset="0"/>
              <a:buChar char="–"/>
              <a:defRPr/>
            </a:pPr>
            <a:r>
              <a:rPr lang="en-US" sz="2000" kern="0" dirty="0">
                <a:latin typeface="Arial" charset="0"/>
              </a:rPr>
              <a:t>Residents within +/- 10% of average have no cost impact</a:t>
            </a:r>
          </a:p>
          <a:p>
            <a:pPr marL="625475" lvl="1" indent="-223838" eaLnBrk="0" hangingPunct="0">
              <a:spcBef>
                <a:spcPct val="20000"/>
              </a:spcBef>
              <a:buFont typeface="Arial" pitchFamily="34" charset="0"/>
              <a:buChar char="–"/>
              <a:defRPr/>
            </a:pPr>
            <a:r>
              <a:rPr lang="en-US" sz="2000" kern="0" dirty="0">
                <a:latin typeface="Arial" charset="0"/>
              </a:rPr>
              <a:t>Residents outside range will get a refund or be billed for only excess not total </a:t>
            </a:r>
          </a:p>
        </p:txBody>
      </p:sp>
      <p:sp>
        <p:nvSpPr>
          <p:cNvPr id="33798" name="Slide Number Placeholder 12"/>
          <p:cNvSpPr>
            <a:spLocks noGrp="1"/>
          </p:cNvSpPr>
          <p:nvPr>
            <p:ph type="sldNum" sz="quarter" idx="12"/>
          </p:nvPr>
        </p:nvSpPr>
        <p:spPr bwMode="auto">
          <a:xfrm>
            <a:off x="8610600" y="6492875"/>
            <a:ext cx="533400" cy="365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234753A3-B9C9-4E58-BFEA-78C63CB58CE2}" type="slidenum">
              <a:rPr lang="en-US" sz="1100" smtClean="0">
                <a:solidFill>
                  <a:schemeClr val="tx1"/>
                </a:solidFill>
                <a:latin typeface="Arial" pitchFamily="34" charset="0"/>
                <a:cs typeface="Arial" pitchFamily="34" charset="0"/>
              </a:rPr>
              <a:pPr algn="ctr" fontAlgn="base">
                <a:spcBef>
                  <a:spcPct val="0"/>
                </a:spcBef>
                <a:spcAft>
                  <a:spcPct val="0"/>
                </a:spcAft>
              </a:pPr>
              <a:t>9</a:t>
            </a:fld>
            <a:endParaRPr lang="en-US" sz="1100" dirty="0" smtClean="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C64579BA39B54AB5E8EA29AA3F2295" ma:contentTypeVersion="1" ma:contentTypeDescription="Create a new document." ma:contentTypeScope="" ma:versionID="f90b5e2dcd7341e01039e3aa210c0648">
  <xsd:schema xmlns:xsd="http://www.w3.org/2001/XMLSchema" xmlns:p="http://schemas.microsoft.com/office/2006/metadata/properties" targetNamespace="http://schemas.microsoft.com/office/2006/metadata/properties" ma:root="true" ma:fieldsID="7be4ad3c0babfb81b69070bc2b7786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D64973E-868A-4C62-A71C-4255EE333618}">
  <ds:schemaRefs>
    <ds:schemaRef ds:uri="http://schemas.microsoft.com/sharepoint/v3/contenttype/forms"/>
  </ds:schemaRefs>
</ds:datastoreItem>
</file>

<file path=customXml/itemProps2.xml><?xml version="1.0" encoding="utf-8"?>
<ds:datastoreItem xmlns:ds="http://schemas.openxmlformats.org/officeDocument/2006/customXml" ds:itemID="{5EE1B1E2-2421-49BE-BCDE-B7CD4EEE9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A11D5853-7A78-4066-B892-55760682737C}">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2728</TotalTime>
  <Words>1633</Words>
  <Application>Microsoft Office PowerPoint</Application>
  <PresentationFormat>On-screen Show (4:3)</PresentationFormat>
  <Paragraphs>334</Paragraphs>
  <Slides>35</Slides>
  <Notes>28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38" baseType="lpstr">
      <vt:lpstr>Office Theme</vt:lpstr>
      <vt:lpstr>1_Office Theme</vt:lpstr>
      <vt:lpstr>Worksheet</vt:lpstr>
      <vt:lpstr>Marine Corps Base  Camp Pendleton</vt:lpstr>
      <vt:lpstr>Slide 2</vt:lpstr>
      <vt:lpstr>Background</vt:lpstr>
      <vt:lpstr>Background</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Resident Energy Conservation Program Resident Briefing </vt:lpstr>
      <vt:lpstr>Agenda</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Useful Links</vt:lpstr>
    </vt:vector>
  </TitlesOfParts>
  <Company>NMCI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robert.e.marshall1</dc:creator>
  <cp:lastModifiedBy>sinclair.smith</cp:lastModifiedBy>
  <cp:revision>422</cp:revision>
  <dcterms:created xsi:type="dcterms:W3CDTF">2012-03-26T22:14:12Z</dcterms:created>
  <dcterms:modified xsi:type="dcterms:W3CDTF">2013-08-06T21:18:13Z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0x01010025C64579BA39B54AB5E8EA29AA3F2295</vt:lpwstr>
  </property>
</Properties>
</file>